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904" r:id="rId2"/>
    <p:sldMasterId id="2147483941" r:id="rId3"/>
    <p:sldMasterId id="2147483959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3" r:id="rId6"/>
    <p:sldId id="284" r:id="rId7"/>
    <p:sldId id="276" r:id="rId8"/>
    <p:sldId id="281" r:id="rId9"/>
    <p:sldId id="282" r:id="rId10"/>
    <p:sldId id="278" r:id="rId11"/>
    <p:sldId id="272" r:id="rId12"/>
    <p:sldId id="285" r:id="rId13"/>
    <p:sldId id="286" r:id="rId14"/>
  </p:sldIdLst>
  <p:sldSz cx="9144000" cy="6858000" type="screen4x3"/>
  <p:notesSz cx="7099300" cy="10234613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D8E8D"/>
    <a:srgbClr val="D7433A"/>
    <a:srgbClr val="E85743"/>
    <a:srgbClr val="58585A"/>
    <a:srgbClr val="DC463F"/>
    <a:srgbClr val="F9E1DF"/>
    <a:srgbClr val="FCE5DB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691" y="-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CEB5636-A78B-3F4E-8925-6B3DDAD06E9B}" type="datetime1">
              <a:rPr lang="de-DE"/>
              <a:pPr>
                <a:defRPr/>
              </a:pPr>
              <a:t>26.09.2016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FD8BFFC-7E64-3441-9FE1-C4A9009FE97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87766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02572E5D-7C96-7B4A-A524-ACD3CEC46C2A}" type="datetime1">
              <a:rPr lang="de-DE"/>
              <a:pPr>
                <a:defRPr/>
              </a:pPr>
              <a:t>26.09.2016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BCCA3997-4718-3445-84D4-AAD8C588108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5406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A3997-4718-3445-84D4-AAD8C588108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29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962E9-C55D-4A38-9DBF-3F3E816C2CE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670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4E0E-8402-44F3-9712-C92D6B96F59C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16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A5CAB-9A59-6D4A-AC02-2BD1A221323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12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A5CAB-9A59-6D4A-AC02-2BD1A221323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99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A3997-4718-3445-84D4-AAD8C588108C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264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A3997-4718-3445-84D4-AAD8C588108C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26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4E0E-8402-44F3-9712-C92D6B96F59C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51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31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3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pn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4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5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6.bin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7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pn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8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3175"/>
            <a:ext cx="9164638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1925638"/>
            <a:ext cx="54991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12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638" y="3530600"/>
            <a:ext cx="17653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336550" y="4264025"/>
            <a:ext cx="5140325" cy="1160463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9" name="Bild 11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1417638"/>
            <a:ext cx="28194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Bild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388" y="1571625"/>
            <a:ext cx="2222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ild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9388" y="3676650"/>
            <a:ext cx="12319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513406" y="4340709"/>
            <a:ext cx="4652283" cy="3680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 baseline="0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4"/>
          </p:nvPr>
        </p:nvSpPr>
        <p:spPr>
          <a:xfrm>
            <a:off x="513406" y="4965641"/>
            <a:ext cx="4652282" cy="40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 baseline="0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513407" y="4652807"/>
            <a:ext cx="4652282" cy="4111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801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4817810" y="2817670"/>
            <a:ext cx="3932900" cy="3442972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9" name="Diagrammplatzhalter 18"/>
          <p:cNvSpPr>
            <a:spLocks noGrp="1"/>
          </p:cNvSpPr>
          <p:nvPr>
            <p:ph type="chart" sz="quarter" idx="15"/>
          </p:nvPr>
        </p:nvSpPr>
        <p:spPr>
          <a:xfrm>
            <a:off x="474663" y="2817813"/>
            <a:ext cx="3990975" cy="34432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 baseline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9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8E1E7-BA20-0F4F-BC57-A457C2B08F16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Datumsplatzhalter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607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8" descr="Titel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366713" y="1978025"/>
            <a:ext cx="5140325" cy="1160463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7" name="Bild 10" descr="Bildschirmfoto 2014-08-28 um 11.02.2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6388" y="5156200"/>
            <a:ext cx="63087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575356" y="2063780"/>
            <a:ext cx="4794931" cy="3680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 baseline="0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4"/>
          </p:nvPr>
        </p:nvSpPr>
        <p:spPr>
          <a:xfrm>
            <a:off x="575357" y="2688712"/>
            <a:ext cx="4794930" cy="400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 baseline="0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575356" y="2375878"/>
            <a:ext cx="4794931" cy="4111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90318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  <a:br>
              <a:rPr lang="en-US" dirty="0"/>
            </a:br>
            <a:r>
              <a:rPr lang="en-US" dirty="0"/>
              <a:t>Month XX, 201X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(two lines maximum)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Imagination at work.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2" t="15569" r="1304"/>
          <a:stretch/>
        </p:blipFill>
        <p:spPr>
          <a:xfrm>
            <a:off x="0" y="0"/>
            <a:ext cx="9144000" cy="3162299"/>
          </a:xfrm>
          <a:prstGeom prst="rect">
            <a:avLst/>
          </a:prstGeom>
        </p:spPr>
      </p:pic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33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66"/>
          <a:stretch/>
        </p:blipFill>
        <p:spPr>
          <a:xfrm>
            <a:off x="5065978" y="-1"/>
            <a:ext cx="3658074" cy="510265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768" y="5056631"/>
            <a:ext cx="5577840" cy="740664"/>
          </a:xfrm>
          <a:prstGeom prst="rect">
            <a:avLst/>
          </a:prstGeom>
        </p:spPr>
        <p:txBody>
          <a:bodyPr t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spc="-20" baseline="0">
                <a:solidFill>
                  <a:schemeClr val="tx1"/>
                </a:solidFill>
                <a:latin typeface="GE Inspira Pitch"/>
                <a:cs typeface="GE Inspira Pitch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  <a:br>
              <a:rPr lang="en-US" dirty="0"/>
            </a:br>
            <a:r>
              <a:rPr lang="en-US" dirty="0"/>
              <a:t>Month XX, 201X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11480" y="3319272"/>
            <a:ext cx="8311896" cy="1618488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90000"/>
              </a:lnSpc>
              <a:defRPr sz="4800" spc="-100" baseline="0">
                <a:latin typeface="GE Inspira Pitch"/>
                <a:cs typeface="GE Inspira Pitch"/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(two lines maximum)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25566" y="6217840"/>
            <a:ext cx="4066897" cy="4196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GE Inspira Pitch"/>
                <a:cs typeface="GE Inspira Pitch"/>
              </a:rPr>
              <a:t>Imagination at work.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909898" y="28057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10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79" y="1536192"/>
            <a:ext cx="8308375" cy="1508760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(two lines maximum)</a:t>
            </a:r>
          </a:p>
        </p:txBody>
      </p:sp>
      <p:pic>
        <p:nvPicPr>
          <p:cNvPr id="8" name="Picture 7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36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39496"/>
            <a:ext cx="8311896" cy="886968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chemeClr val="tx2"/>
                </a:solidFill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/>
              <a:t>Click to 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373049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53218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77181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itle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36192"/>
            <a:ext cx="9144000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8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</p:spPr>
        <p:txBody>
          <a:bodyPr lIns="182880"/>
          <a:lstStyle>
            <a:lvl1pPr marL="0">
              <a:lnSpc>
                <a:spcPts val="2580"/>
              </a:lnSpc>
              <a:defRPr sz="2150" baseline="0">
                <a:solidFill>
                  <a:schemeClr val="tx1"/>
                </a:solidFill>
              </a:defRPr>
            </a:lvl1pPr>
            <a:lvl2pPr>
              <a:lnSpc>
                <a:spcPts val="2580"/>
              </a:lnSpc>
              <a:defRPr sz="2150">
                <a:solidFill>
                  <a:schemeClr val="tx1"/>
                </a:solidFill>
              </a:defRPr>
            </a:lvl2pPr>
            <a:lvl3pPr marL="182880" indent="-182880">
              <a:lnSpc>
                <a:spcPts val="2580"/>
              </a:lnSpc>
              <a:defRPr sz="2150">
                <a:solidFill>
                  <a:schemeClr val="tx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 copy 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46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- Half Imag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536192"/>
            <a:ext cx="4498848" cy="449884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626864" y="1536192"/>
            <a:ext cx="4096512" cy="4498848"/>
          </a:xfrm>
          <a:solidFill>
            <a:schemeClr val="tx2"/>
          </a:solidFill>
        </p:spPr>
        <p:txBody>
          <a:bodyPr lIns="274320" tIns="137160" rIns="182880" bIns="0">
            <a:noAutofit/>
          </a:bodyPr>
          <a:lstStyle>
            <a:lvl1pPr marL="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1pPr>
            <a:lvl2pPr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2pPr>
            <a:lvl3pPr marL="182880" indent="-182880">
              <a:lnSpc>
                <a:spcPts val="258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ts val="2580"/>
              </a:lnSpc>
              <a:buFont typeface="Arial"/>
              <a:buChar char="•"/>
              <a:defRPr sz="17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 copy 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8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3400" y="3225800"/>
            <a:ext cx="2984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75226" y="3189958"/>
            <a:ext cx="8275485" cy="310612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5"/>
          <p:cNvSpPr>
            <a:spLocks noGrp="1"/>
          </p:cNvSpPr>
          <p:nvPr>
            <p:ph type="body" sz="quarter" idx="12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5"/>
          <p:cNvSpPr>
            <a:spLocks noGrp="1"/>
          </p:cNvSpPr>
          <p:nvPr>
            <p:ph type="body" sz="quarter" idx="16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7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Fußzeilenplatzhalter 2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8" name="Foliennummernplatzhalter 2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fld id="{580EBB51-4C60-9346-A2DC-4B14B81606B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0" name="Datumsplatzhalter 2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156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w/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367888"/>
            <a:ext cx="5916331" cy="567076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0" rtlCol="0" anchor="t" anchorCtr="0">
            <a:noAutofit/>
          </a:bodyPr>
          <a:lstStyle/>
          <a:p>
            <a:pPr marL="182880" indent="-182880">
              <a:lnSpc>
                <a:spcPts val="2500"/>
              </a:lnSpc>
              <a:spcBef>
                <a:spcPts val="600"/>
              </a:spcBef>
              <a:buSzPct val="80000"/>
              <a:buFont typeface="Lucida Grande"/>
              <a:buChar char="–"/>
            </a:pPr>
            <a:endParaRPr lang="en-US" sz="2600" b="1" dirty="0">
              <a:solidFill>
                <a:schemeClr val="bg1"/>
              </a:solidFill>
              <a:latin typeface="GE Inspira Pitch"/>
              <a:cs typeface="GE Inspira Pitch"/>
            </a:endParaRPr>
          </a:p>
        </p:txBody>
      </p:sp>
      <p:sp>
        <p:nvSpPr>
          <p:cNvPr id="11" name="Text Placeholder 58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9344"/>
            <a:ext cx="5248656" cy="4151284"/>
          </a:xfrm>
          <a:noFill/>
        </p:spPr>
        <p:txBody>
          <a:bodyPr lIns="0" tIns="0" rIns="91440" bIns="0">
            <a:noAutofit/>
          </a:bodyPr>
          <a:lstStyle>
            <a:lvl1pPr marL="0"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600" baseline="0">
                <a:solidFill>
                  <a:schemeClr val="bg1"/>
                </a:solidFill>
              </a:defRPr>
            </a:lvl2pPr>
            <a:lvl3pPr marL="182880" indent="-182880">
              <a:lnSpc>
                <a:spcPct val="100000"/>
              </a:lnSpc>
              <a:defRPr sz="2150" baseline="0">
                <a:solidFill>
                  <a:schemeClr val="bg1"/>
                </a:solidFill>
              </a:defRPr>
            </a:lvl3pPr>
            <a:lvl4pPr marL="274320" indent="-91440">
              <a:lnSpc>
                <a:spcPct val="100000"/>
              </a:lnSpc>
              <a:buFont typeface="Arial"/>
              <a:buChar char="•"/>
              <a:defRPr sz="2150" baseline="0">
                <a:solidFill>
                  <a:schemeClr val="bg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 copy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48640"/>
            <a:ext cx="4572000" cy="78638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25896" y="365760"/>
            <a:ext cx="3118104" cy="341985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6025896" y="3968496"/>
            <a:ext cx="3118104" cy="2075688"/>
          </a:xfrm>
          <a:solidFill>
            <a:schemeClr val="accent1"/>
          </a:solidFill>
        </p:spPr>
        <p:txBody>
          <a:bodyPr lIns="182880" tIns="137160" rIns="91440" bIns="45720"/>
          <a:lstStyle>
            <a:lvl1pPr>
              <a:defRPr sz="1200" baseline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insert caption.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223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82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First level bullet 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10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 w/ Take 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/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First level bullet 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115281"/>
            <a:ext cx="9144000" cy="923373"/>
          </a:xfrm>
          <a:solidFill>
            <a:schemeClr val="tx2"/>
          </a:solidFill>
        </p:spPr>
        <p:txBody>
          <a:bodyPr lIns="457200" tIns="137160" rIns="91440" bIns="137160" anchor="ctr" anchorCtr="0"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Take away boxes should only be used for occasional emphasis.</a:t>
            </a:r>
            <a:br>
              <a:rPr lang="en-US" dirty="0"/>
            </a:br>
            <a:r>
              <a:rPr lang="en-US" dirty="0"/>
              <a:t>Do not use on every slide.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861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3192" y="2478024"/>
            <a:ext cx="8330184" cy="1801368"/>
          </a:xfrm>
        </p:spPr>
        <p:txBody>
          <a:bodyPr>
            <a:noAutofit/>
          </a:bodyPr>
          <a:lstStyle>
            <a:lvl1pPr marL="0">
              <a:lnSpc>
                <a:spcPts val="6599"/>
              </a:lnSpc>
              <a:spcBef>
                <a:spcPts val="0"/>
              </a:spcBef>
              <a:defRPr sz="6000" spc="-1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insert quote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93192" y="4645152"/>
            <a:ext cx="4572000" cy="1014984"/>
          </a:xfrm>
        </p:spPr>
        <p:txBody>
          <a:bodyPr>
            <a:noAutofit/>
          </a:bodyPr>
          <a:lstStyle>
            <a:lvl1pPr marL="0">
              <a:lnSpc>
                <a:spcPts val="4000"/>
              </a:lnSpc>
              <a:spcBef>
                <a:spcPts val="0"/>
              </a:spcBef>
              <a:defRPr sz="3000" baseline="0"/>
            </a:lvl1pPr>
          </a:lstStyle>
          <a:p>
            <a:pPr lvl="0"/>
            <a:r>
              <a:rPr lang="en-US" dirty="0"/>
              <a:t>Click to insert content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11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tx2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>
                <a:solidFill>
                  <a:schemeClr val="bg1"/>
                </a:solidFill>
              </a:defRPr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807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 Vertical Quadrant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29984" y="1746504"/>
            <a:ext cx="2002536" cy="4289425"/>
          </a:xfrm>
          <a:solidFill>
            <a:schemeClr val="bg1"/>
          </a:solidFill>
        </p:spPr>
        <p:txBody>
          <a:bodyPr lIns="182880" tIns="137160" rIns="91440"/>
          <a:lstStyle>
            <a:lvl1pPr marL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defRPr sz="2000"/>
            </a:lvl1pPr>
            <a:lvl2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600"/>
            </a:lvl2pPr>
            <a:lvl3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709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17720" y="1737360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17720" y="3959352"/>
            <a:ext cx="4526280" cy="2039112"/>
          </a:xfrm>
          <a:solidFill>
            <a:schemeClr val="tx2"/>
          </a:solidFill>
        </p:spPr>
        <p:txBody>
          <a:bodyPr lIns="457200" tIns="182880" rIns="182880">
            <a:noAutofit/>
          </a:bodyPr>
          <a:lstStyle>
            <a:lvl1pPr marL="0">
              <a:lnSpc>
                <a:spcPts val="2350"/>
              </a:lnSpc>
              <a:spcBef>
                <a:spcPts val="0"/>
              </a:spcBef>
              <a:spcAft>
                <a:spcPts val="1200"/>
              </a:spcAft>
              <a:defRPr sz="2150">
                <a:solidFill>
                  <a:schemeClr val="bg1"/>
                </a:solidFill>
              </a:defRPr>
            </a:lvl1pPr>
            <a:lvl2pPr marL="164592" indent="-16459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baseline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4pPr>
            <a:lvl5pPr marL="0" indent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5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Level 1 bullet</a:t>
            </a:r>
          </a:p>
          <a:p>
            <a:pPr lvl="1"/>
            <a:r>
              <a:rPr lang="en-US" dirty="0"/>
              <a:t>Level 1 bullet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95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11163" y="2112264"/>
            <a:ext cx="8311896" cy="316382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674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insert headline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11480" y="1729241"/>
            <a:ext cx="8311896" cy="357127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1163" y="5657850"/>
            <a:ext cx="3529584" cy="39319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47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75226" y="2817813"/>
            <a:ext cx="4586954" cy="3442829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5301226" y="2817813"/>
            <a:ext cx="3449485" cy="3442829"/>
          </a:xfrm>
          <a:prstGeom prst="rect">
            <a:avLst/>
          </a:prstGeom>
        </p:spPr>
        <p:txBody>
          <a:bodyPr/>
          <a:lstStyle>
            <a:lvl1pPr>
              <a:buClr>
                <a:srgbClr val="3C3C3B"/>
              </a:buClr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3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DDA7F-6359-7644-BF81-ECD8A006DB11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0" name="Datumsplatzhalter 2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2302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Slide w/ Color Bckg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insert headline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1545336"/>
            <a:ext cx="8311896" cy="338328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insert content</a:t>
            </a:r>
          </a:p>
          <a:p>
            <a:pPr lvl="1"/>
            <a:r>
              <a:rPr lang="en-US" dirty="0"/>
              <a:t>First level bullet 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pic>
        <p:nvPicPr>
          <p:cNvPr id="10" name="Picture 9" descr="Monogram_PPT_small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rgbClr val="FFFFFF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867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ogram_ART_end slide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/>
          <a:stretch/>
        </p:blipFill>
        <p:spPr>
          <a:xfrm>
            <a:off x="0" y="2282952"/>
            <a:ext cx="5717836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77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38" y="-4763"/>
            <a:ext cx="9159876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hteck 6"/>
          <p:cNvSpPr/>
          <p:nvPr userDrawn="1"/>
        </p:nvSpPr>
        <p:spPr>
          <a:xfrm>
            <a:off x="367200" y="1980000"/>
            <a:ext cx="5140800" cy="11592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539552" y="2056085"/>
            <a:ext cx="4777280" cy="36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Titelmasterformat bearbeiten</a:t>
            </a:r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39552" y="2444392"/>
            <a:ext cx="4777280" cy="612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700" cap="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Untertitelmaster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3687" y="4872785"/>
            <a:ext cx="6310313" cy="10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68982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-11113"/>
            <a:ext cx="91821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38400" y="4266000"/>
            <a:ext cx="5140800" cy="11592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4800" y="4341600"/>
            <a:ext cx="4777280" cy="36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Titelmasterformat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4800" y="4725144"/>
            <a:ext cx="4777280" cy="612000"/>
          </a:xfrm>
        </p:spPr>
        <p:txBody>
          <a:bodyPr/>
          <a:lstStyle>
            <a:lvl1pPr marL="0" indent="0" algn="l">
              <a:buNone/>
              <a:defRPr sz="1700" cap="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Untertitelmaster bearbeiten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00" y="1916832"/>
            <a:ext cx="55118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00" y="1419861"/>
            <a:ext cx="28289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8975" y="3520058"/>
            <a:ext cx="1774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238142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5199" y="2818800"/>
            <a:ext cx="8276400" cy="338400"/>
          </a:xfrm>
          <a:noFill/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42511656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5200" y="2818800"/>
            <a:ext cx="4586400" cy="3441600"/>
          </a:xfrm>
        </p:spPr>
        <p:txBody>
          <a:bodyPr/>
          <a:lstStyle/>
          <a:p>
            <a:pPr lvl="0"/>
            <a:r>
              <a:rPr lang="de-DE" dirty="0"/>
              <a:t>Textmasterformate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5302800" y="2818800"/>
            <a:ext cx="3448800" cy="34416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678990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5200" y="2818800"/>
            <a:ext cx="3924000" cy="3441600"/>
          </a:xfrm>
        </p:spPr>
        <p:txBody>
          <a:bodyPr/>
          <a:lstStyle/>
          <a:p>
            <a:pPr lvl="0"/>
            <a:r>
              <a:rPr lang="de-DE" dirty="0"/>
              <a:t>Textmasterformate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4816800" y="2818800"/>
            <a:ext cx="3924000" cy="3441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14833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5199" y="2818800"/>
            <a:ext cx="8276400" cy="338400"/>
          </a:xfrm>
          <a:noFill/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1" name="Tabellenplatzhalter 10"/>
          <p:cNvSpPr>
            <a:spLocks noGrp="1"/>
          </p:cNvSpPr>
          <p:nvPr>
            <p:ph type="tbl" sz="quarter" idx="15"/>
          </p:nvPr>
        </p:nvSpPr>
        <p:spPr>
          <a:xfrm>
            <a:off x="475200" y="3200400"/>
            <a:ext cx="8276400" cy="3229200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558909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5199" y="2818800"/>
            <a:ext cx="8276400" cy="338400"/>
          </a:xfrm>
          <a:noFill/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2" name="Diagrammplatzhalter 11"/>
          <p:cNvSpPr>
            <a:spLocks noGrp="1"/>
          </p:cNvSpPr>
          <p:nvPr>
            <p:ph type="chart" sz="quarter" idx="15"/>
          </p:nvPr>
        </p:nvSpPr>
        <p:spPr>
          <a:xfrm>
            <a:off x="475200" y="3236400"/>
            <a:ext cx="8276400" cy="3096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2670331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5199" y="2818800"/>
            <a:ext cx="8276400" cy="338400"/>
          </a:xfrm>
          <a:noFill/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2" name="Diagrammplatzhalter 11"/>
          <p:cNvSpPr>
            <a:spLocks noGrp="1"/>
          </p:cNvSpPr>
          <p:nvPr>
            <p:ph type="chart" sz="quarter" idx="15"/>
          </p:nvPr>
        </p:nvSpPr>
        <p:spPr>
          <a:xfrm>
            <a:off x="475200" y="3236400"/>
            <a:ext cx="8276400" cy="230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475200" y="5644800"/>
            <a:ext cx="8276400" cy="5976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09497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475226" y="2817813"/>
            <a:ext cx="3924706" cy="344328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817810" y="2817831"/>
            <a:ext cx="3932900" cy="344281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8" name="Foliennummernplatzhalter 2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EB0A5-5164-DB44-BED4-0632F291BF68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9" name="Datumsplatzhalter 2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98179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5199" y="2818800"/>
            <a:ext cx="8276400" cy="338400"/>
          </a:xfrm>
          <a:noFill/>
        </p:spPr>
        <p:txBody>
          <a:bodyPr>
            <a:noAutofit/>
          </a:bodyPr>
          <a:lstStyle>
            <a:lvl1pPr>
              <a:defRPr sz="1600" b="1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Text durch klicken hinzufügen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475200" y="3236400"/>
            <a:ext cx="8276400" cy="3096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762492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4816800" y="2818800"/>
            <a:ext cx="3924000" cy="3441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abellenplatzhalter 10"/>
          <p:cNvSpPr>
            <a:spLocks noGrp="1"/>
          </p:cNvSpPr>
          <p:nvPr>
            <p:ph type="tbl" sz="quarter" idx="16"/>
          </p:nvPr>
        </p:nvSpPr>
        <p:spPr>
          <a:xfrm>
            <a:off x="475200" y="2818800"/>
            <a:ext cx="3992400" cy="3441600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958093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90400" y="594000"/>
            <a:ext cx="5425200" cy="338400"/>
          </a:xfrm>
        </p:spPr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4816800" y="2818800"/>
            <a:ext cx="3924000" cy="3441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3" name="Diagrammplatzhalter 12"/>
          <p:cNvSpPr>
            <a:spLocks noGrp="1"/>
          </p:cNvSpPr>
          <p:nvPr>
            <p:ph type="chart" sz="quarter" idx="16"/>
          </p:nvPr>
        </p:nvSpPr>
        <p:spPr>
          <a:xfrm>
            <a:off x="475200" y="2818800"/>
            <a:ext cx="3992400" cy="34416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855384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05370-289A-4165-94B3-8704437B5281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90400" y="921600"/>
            <a:ext cx="5425200" cy="338400"/>
          </a:xfrm>
        </p:spPr>
        <p:txBody>
          <a:bodyPr/>
          <a:lstStyle>
            <a:lvl1pPr>
              <a:defRPr sz="1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Textmasterformate bearbeiten</a:t>
            </a:r>
          </a:p>
        </p:txBody>
      </p:sp>
    </p:spTree>
    <p:extLst>
      <p:ext uri="{BB962C8B-B14F-4D97-AF65-F5344CB8AC3E}">
        <p14:creationId xmlns:p14="http://schemas.microsoft.com/office/powerpoint/2010/main" val="1381527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38" y="-4763"/>
            <a:ext cx="9159876" cy="687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hteck 6"/>
          <p:cNvSpPr/>
          <p:nvPr userDrawn="1"/>
        </p:nvSpPr>
        <p:spPr>
          <a:xfrm>
            <a:off x="367200" y="1980000"/>
            <a:ext cx="5140800" cy="11592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539552" y="2060848"/>
            <a:ext cx="4777280" cy="36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Titelmasterformat bearbeiten</a:t>
            </a:r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39552" y="2444392"/>
            <a:ext cx="4777280" cy="612000"/>
          </a:xfrm>
        </p:spPr>
        <p:txBody>
          <a:bodyPr/>
          <a:lstStyle>
            <a:lvl1pPr marL="0" indent="0" algn="l">
              <a:buNone/>
              <a:defRPr sz="1700" cap="all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Untertitelmaster bearbeiten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3687" y="4869160"/>
            <a:ext cx="6310313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545781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Safety Culture Session at Wind Energy Summit</a:t>
            </a:r>
            <a:endParaRPr lang="en-GB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7867198" y="6689022"/>
            <a:ext cx="698909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800" b="1">
                <a:solidFill>
                  <a:srgbClr val="FFFFFF"/>
                </a:solidFill>
              </a:defRPr>
            </a:lvl1pPr>
          </a:lstStyle>
          <a:p>
            <a:pPr algn="r"/>
            <a:r>
              <a:rPr lang="de-DE" dirty="0"/>
              <a:t>Page </a:t>
            </a:r>
            <a:fld id="{1B72D4EC-CA93-48D4-AB46-3D5446D4DA8D}" type="slidenum">
              <a:rPr lang="de-DE" smtClean="0"/>
              <a:pPr algn="r"/>
              <a:t>‹#›</a:t>
            </a:fld>
            <a:r>
              <a:rPr lang="de-DE" dirty="0"/>
              <a:t> |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663643" cy="1231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8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28 September 2016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5"/>
          </p:nvPr>
        </p:nvSpPr>
        <p:spPr>
          <a:xfrm>
            <a:off x="1078706" y="1916114"/>
            <a:ext cx="7278291" cy="424973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-177643" y="4559763"/>
            <a:ext cx="307777" cy="1902124"/>
          </a:xfrm>
        </p:spPr>
        <p:txBody>
          <a:bodyPr vert="vert270" wrap="none" anchor="b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800" b="0">
                <a:solidFill>
                  <a:srgbClr val="FFFFFF"/>
                </a:solidFill>
              </a:defRPr>
            </a:lvl1pPr>
            <a:lvl2pPr marL="180975" indent="0">
              <a:buFontTx/>
              <a:buNone/>
              <a:defRPr/>
            </a:lvl2pPr>
            <a:lvl3pPr marL="361950" indent="0">
              <a:buFontTx/>
              <a:buNone/>
              <a:defRPr/>
            </a:lvl3pPr>
            <a:lvl4pPr marL="542925" indent="0">
              <a:buFontTx/>
              <a:buNone/>
              <a:defRPr/>
            </a:lvl4pPr>
            <a:lvl5pPr marL="714375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Slide Remark / Source</a:t>
            </a:r>
          </a:p>
        </p:txBody>
      </p:sp>
      <p:pic>
        <p:nvPicPr>
          <p:cNvPr id="10" name="Grafik 9" descr="VDMA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58910" y="370800"/>
            <a:ext cx="1134687" cy="97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365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3400" y="3225800"/>
            <a:ext cx="2984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75226" y="3189958"/>
            <a:ext cx="8275485" cy="310612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5"/>
          <p:cNvSpPr>
            <a:spLocks noGrp="1"/>
          </p:cNvSpPr>
          <p:nvPr>
            <p:ph type="body" sz="quarter" idx="12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5"/>
          <p:cNvSpPr>
            <a:spLocks noGrp="1"/>
          </p:cNvSpPr>
          <p:nvPr>
            <p:ph type="body" sz="quarter" idx="16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7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Fußzeilenplatzhalter 2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8" name="Foliennummernplatzhalter 2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fld id="{580EBB51-4C60-9346-A2DC-4B14B81606B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0" name="Datumsplatzhalter 2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98176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Diagrammplatzhalter 15"/>
          <p:cNvSpPr>
            <a:spLocks noGrp="1"/>
          </p:cNvSpPr>
          <p:nvPr>
            <p:ph type="chart" sz="quarter" idx="13"/>
          </p:nvPr>
        </p:nvSpPr>
        <p:spPr>
          <a:xfrm>
            <a:off x="475226" y="3236451"/>
            <a:ext cx="8275485" cy="309582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C4EF-90ED-7B4E-849D-FA5D2A156123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Datumsplatzhalter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09536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Diagrammplatzhalter 15"/>
          <p:cNvSpPr>
            <a:spLocks noGrp="1"/>
          </p:cNvSpPr>
          <p:nvPr>
            <p:ph type="chart" sz="quarter" idx="13"/>
          </p:nvPr>
        </p:nvSpPr>
        <p:spPr>
          <a:xfrm>
            <a:off x="475226" y="3236451"/>
            <a:ext cx="8275485" cy="309582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C4EF-90ED-7B4E-849D-FA5D2A156123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Datumsplatzhalter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30552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589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9" name="Objekt 8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9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Bildplatzhalter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7" b="11227"/>
          <a:stretch>
            <a:fillRect/>
          </a:stretch>
        </p:blipFill>
        <p:spPr bwMode="gray">
          <a:xfrm>
            <a:off x="171450" y="-2"/>
            <a:ext cx="3607200" cy="662940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41751" y="2401967"/>
            <a:ext cx="3883543" cy="1107996"/>
          </a:xfrm>
        </p:spPr>
        <p:txBody>
          <a:bodyPr anchor="b"/>
          <a:lstStyle>
            <a:lvl1pPr algn="l">
              <a:defRPr sz="27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41751" y="3602038"/>
            <a:ext cx="3883543" cy="738664"/>
          </a:xfrm>
        </p:spPr>
        <p:txBody>
          <a:bodyPr/>
          <a:lstStyle>
            <a:lvl1pPr marL="0" indent="0" algn="l">
              <a:buNone/>
              <a:defRPr sz="1800" b="0">
                <a:solidFill>
                  <a:schemeClr val="accent4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57" y="428626"/>
            <a:ext cx="1005309" cy="863184"/>
          </a:xfrm>
          <a:prstGeom prst="rect">
            <a:avLst/>
          </a:prstGeom>
        </p:spPr>
      </p:pic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2" name="Rechteck 11"/>
          <p:cNvSpPr/>
          <p:nvPr userDrawn="1"/>
        </p:nvSpPr>
        <p:spPr bwMode="gray">
          <a:xfrm>
            <a:off x="-2" y="6631784"/>
            <a:ext cx="9144002" cy="226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463980" y="6704411"/>
            <a:ext cx="264273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en-GB" dirty="0">
              <a:latin typeface="Arial"/>
              <a:ea typeface="+mn-ea"/>
              <a:cs typeface="Arial"/>
            </a:endParaRPr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 bwMode="gray">
          <a:xfrm>
            <a:off x="166684" y="6704411"/>
            <a:ext cx="26930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VDMA |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991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abellenplatzhalter 20"/>
          <p:cNvSpPr>
            <a:spLocks noGrp="1"/>
          </p:cNvSpPr>
          <p:nvPr>
            <p:ph type="tbl" sz="quarter" idx="23"/>
          </p:nvPr>
        </p:nvSpPr>
        <p:spPr>
          <a:xfrm>
            <a:off x="474663" y="3233738"/>
            <a:ext cx="8275637" cy="322738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8585A"/>
                </a:solidFill>
                <a:latin typeface="Verdana"/>
              </a:defRPr>
            </a:lvl1pPr>
          </a:lstStyle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EE5C3-A550-B649-9CE9-B2AED8FCE0D5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Datumsplatzhalter 2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90972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llk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feld 10"/>
          <p:cNvSpPr txBox="1"/>
          <p:nvPr userDrawn="1"/>
        </p:nvSpPr>
        <p:spPr bwMode="gray">
          <a:xfrm>
            <a:off x="4781551" y="2545499"/>
            <a:ext cx="226324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Willkommen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562475" y="3573053"/>
            <a:ext cx="3676650" cy="553998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350" b="1">
                <a:solidFill>
                  <a:schemeClr val="bg1"/>
                </a:solidFill>
              </a:defRPr>
            </a:lvl1pPr>
            <a:lvl2pPr marL="271463" indent="-142875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0"/>
              </a:spcBef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4" name="Bildplatzhalter 14"/>
          <p:cNvSpPr>
            <a:spLocks noGrp="1"/>
          </p:cNvSpPr>
          <p:nvPr>
            <p:ph type="pic" sz="quarter" idx="12"/>
          </p:nvPr>
        </p:nvSpPr>
        <p:spPr bwMode="gray">
          <a:xfrm>
            <a:off x="171450" y="-1"/>
            <a:ext cx="36072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4" name="Textfeld 3"/>
          <p:cNvSpPr txBox="1"/>
          <p:nvPr userDrawn="1"/>
        </p:nvSpPr>
        <p:spPr bwMode="gray">
          <a:xfrm>
            <a:off x="4572001" y="2286000"/>
            <a:ext cx="2036007" cy="4154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700" b="1" i="0" u="none" strike="noStrike" kern="1200" cap="none" spc="0" normalizeH="0" baseline="0" noProof="0" dirty="0">
                <a:ln>
                  <a:noFill/>
                </a:ln>
                <a:solidFill>
                  <a:srgbClr val="00658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Willkommen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42009902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llkommen_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57" y="428626"/>
            <a:ext cx="1005309" cy="863184"/>
          </a:xfrm>
          <a:prstGeom prst="rect">
            <a:avLst/>
          </a:prstGeom>
        </p:spPr>
      </p:pic>
      <p:sp>
        <p:nvSpPr>
          <p:cNvPr id="11" name="Textfeld 10"/>
          <p:cNvSpPr txBox="1"/>
          <p:nvPr userDrawn="1"/>
        </p:nvSpPr>
        <p:spPr bwMode="gray">
          <a:xfrm>
            <a:off x="4781551" y="2545499"/>
            <a:ext cx="168103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Welcome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562475" y="3573053"/>
            <a:ext cx="3676650" cy="553998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350" b="1">
                <a:solidFill>
                  <a:srgbClr val="FFFFFF"/>
                </a:solidFill>
              </a:defRPr>
            </a:lvl1pPr>
            <a:lvl2pPr marL="271463" indent="-142875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0"/>
              </a:spcBef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Bildplatzhalter 14"/>
          <p:cNvSpPr>
            <a:spLocks noGrp="1"/>
          </p:cNvSpPr>
          <p:nvPr>
            <p:ph type="pic" sz="quarter" idx="12"/>
          </p:nvPr>
        </p:nvSpPr>
        <p:spPr bwMode="gray">
          <a:xfrm>
            <a:off x="171450" y="-1"/>
            <a:ext cx="36072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4" name="Textfeld 3"/>
          <p:cNvSpPr txBox="1"/>
          <p:nvPr userDrawn="1"/>
        </p:nvSpPr>
        <p:spPr bwMode="gray">
          <a:xfrm>
            <a:off x="4572001" y="2286000"/>
            <a:ext cx="1513363" cy="4154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Welcome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-2" y="6631784"/>
            <a:ext cx="9144002" cy="226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Fußzeilenplatzhalter 4"/>
          <p:cNvSpPr txBox="1">
            <a:spLocks/>
          </p:cNvSpPr>
          <p:nvPr userDrawn="1"/>
        </p:nvSpPr>
        <p:spPr bwMode="gray">
          <a:xfrm>
            <a:off x="166684" y="6704411"/>
            <a:ext cx="26930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VDMA |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036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171450" y="-1"/>
            <a:ext cx="36072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2476" y="1933576"/>
            <a:ext cx="3667125" cy="207749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135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62475" y="2714626"/>
            <a:ext cx="3675751" cy="3451225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FontTx/>
              <a:buNone/>
              <a:defRPr sz="1350" b="1">
                <a:solidFill>
                  <a:schemeClr val="bg1"/>
                </a:solidFill>
              </a:defRPr>
            </a:lvl1pPr>
            <a:lvl2pPr marL="271463" indent="-142875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3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171450" y="2440800"/>
            <a:ext cx="36072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165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5481796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oh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171450" y="-1"/>
            <a:ext cx="3607200" cy="6630989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62475" y="1933575"/>
            <a:ext cx="4411267" cy="4232275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Tx/>
              <a:buNone/>
              <a:defRPr sz="1350" b="1">
                <a:solidFill>
                  <a:schemeClr val="bg1"/>
                </a:solidFill>
              </a:defRPr>
            </a:lvl1pPr>
            <a:lvl2pPr marL="271463" indent="-142875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3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300"/>
              </a:spcBef>
              <a:spcAft>
                <a:spcPts val="0"/>
              </a:spcAft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171450" y="2440800"/>
            <a:ext cx="36072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165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6510397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en-GB" dirty="0">
              <a:latin typeface="Arial"/>
              <a:ea typeface="+mn-ea"/>
              <a:cs typeface="Arial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2465785" y="1933575"/>
            <a:ext cx="4687490" cy="4232275"/>
          </a:xfrm>
        </p:spPr>
        <p:txBody>
          <a:bodyPr wrap="square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 sz="1200"/>
            </a:lvl2pPr>
            <a:lvl3pPr marL="407194" indent="-135731">
              <a:spcBef>
                <a:spcPts val="300"/>
              </a:spcBef>
              <a:buFont typeface="Arial" panose="020B0604020202020204" pitchFamily="34" charset="0"/>
              <a:buChar char="‒"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7755853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90854" y="651947"/>
            <a:ext cx="3238671" cy="73866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390856" y="1933575"/>
            <a:ext cx="4600745" cy="4232275"/>
          </a:xfrm>
        </p:spPr>
        <p:txBody>
          <a:bodyPr wrap="square"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171450" y="-1"/>
            <a:ext cx="36072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ctr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3" name="Fußzeilenplatzhalter 9"/>
          <p:cNvSpPr>
            <a:spLocks noGrp="1"/>
          </p:cNvSpPr>
          <p:nvPr>
            <p:ph type="ftr" sz="quarter" idx="10"/>
          </p:nvPr>
        </p:nvSpPr>
        <p:spPr>
          <a:xfrm>
            <a:off x="463980" y="6704411"/>
            <a:ext cx="2642737" cy="9233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3600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90854" y="651947"/>
            <a:ext cx="3240000" cy="73866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390856" y="1933575"/>
            <a:ext cx="4600745" cy="4232275"/>
          </a:xfrm>
        </p:spPr>
        <p:txBody>
          <a:bodyPr wrap="square"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171449" y="-1"/>
            <a:ext cx="3607200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8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171449" y="3315388"/>
            <a:ext cx="3607200" cy="33156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ctr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3" name="Fußzeilenplatzhalter 9"/>
          <p:cNvSpPr>
            <a:spLocks noGrp="1"/>
          </p:cNvSpPr>
          <p:nvPr>
            <p:ph type="ftr" sz="quarter" idx="10"/>
          </p:nvPr>
        </p:nvSpPr>
        <p:spPr>
          <a:xfrm>
            <a:off x="463980" y="6704411"/>
            <a:ext cx="2642737" cy="9233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57278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90854" y="651947"/>
            <a:ext cx="3240000" cy="73866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390856" y="1933575"/>
            <a:ext cx="4600745" cy="4232275"/>
          </a:xfrm>
        </p:spPr>
        <p:txBody>
          <a:bodyPr wrap="square"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171449" y="-1"/>
            <a:ext cx="36072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0" name="Bildplatzhalter 14"/>
          <p:cNvSpPr>
            <a:spLocks noGrp="1"/>
          </p:cNvSpPr>
          <p:nvPr>
            <p:ph type="pic" sz="quarter" idx="14"/>
          </p:nvPr>
        </p:nvSpPr>
        <p:spPr>
          <a:xfrm>
            <a:off x="171449" y="2210293"/>
            <a:ext cx="36072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1" name="Bildplatzhalter 14"/>
          <p:cNvSpPr>
            <a:spLocks noGrp="1"/>
          </p:cNvSpPr>
          <p:nvPr>
            <p:ph type="pic" sz="quarter" idx="15"/>
          </p:nvPr>
        </p:nvSpPr>
        <p:spPr>
          <a:xfrm>
            <a:off x="171449" y="4420588"/>
            <a:ext cx="3607200" cy="2210400"/>
          </a:xfrm>
          <a:solidFill>
            <a:srgbClr val="F2F2F2"/>
          </a:solidFill>
        </p:spPr>
        <p:txBody>
          <a:bodyPr vert="horz">
            <a:noAutofit/>
          </a:bodyPr>
          <a:lstStyle>
            <a:lvl1pPr algn="l"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81385" y="6704411"/>
            <a:ext cx="38472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ctr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2" name="Fußzeilenplatzhalter 9"/>
          <p:cNvSpPr>
            <a:spLocks noGrp="1"/>
          </p:cNvSpPr>
          <p:nvPr>
            <p:ph type="ftr" sz="quarter" idx="10"/>
          </p:nvPr>
        </p:nvSpPr>
        <p:spPr>
          <a:xfrm>
            <a:off x="463980" y="6704411"/>
            <a:ext cx="2642737" cy="9233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0031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171450" y="-2"/>
            <a:ext cx="3607200" cy="6631807"/>
          </a:xfrm>
          <a:solidFill>
            <a:srgbClr val="F2F2F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4445" y="2447042"/>
            <a:ext cx="3074991" cy="138499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="1">
                <a:solidFill>
                  <a:schemeClr val="bg1"/>
                </a:solidFill>
              </a:defRPr>
            </a:lvl1pPr>
            <a:lvl2pPr marL="271463" indent="-142875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0"/>
              </a:spcBef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171450" y="2440800"/>
            <a:ext cx="3607200" cy="784800"/>
          </a:xfrm>
          <a:solidFill>
            <a:schemeClr val="bg1"/>
          </a:solidFill>
        </p:spPr>
        <p:txBody>
          <a:bodyPr lIns="468000" tIns="72000" rIns="144000" bIns="72000" anchor="ctr" anchorCtr="0">
            <a:noAutofit/>
          </a:bodyPr>
          <a:lstStyle>
            <a:lvl1pPr>
              <a:defRPr sz="165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4"/>
          </p:nvPr>
        </p:nvSpPr>
        <p:spPr>
          <a:xfrm>
            <a:off x="4586287" y="2447044"/>
            <a:ext cx="846932" cy="1438275"/>
          </a:xfrm>
          <a:solidFill>
            <a:srgbClr val="F2F2F2"/>
          </a:solidFill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750" b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Bildplatzhalter 4"/>
          <p:cNvSpPr>
            <a:spLocks noGrp="1"/>
          </p:cNvSpPr>
          <p:nvPr>
            <p:ph type="pic" sz="quarter" idx="15"/>
          </p:nvPr>
        </p:nvSpPr>
        <p:spPr>
          <a:xfrm>
            <a:off x="4586287" y="4467431"/>
            <a:ext cx="846932" cy="1438275"/>
          </a:xfrm>
          <a:solidFill>
            <a:srgbClr val="F2F2F2"/>
          </a:solidFill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>
              <a:defRPr sz="750" b="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6"/>
          </p:nvPr>
        </p:nvSpPr>
        <p:spPr>
          <a:xfrm>
            <a:off x="5734445" y="4467429"/>
            <a:ext cx="3074991" cy="138499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="1">
                <a:solidFill>
                  <a:schemeClr val="bg1"/>
                </a:solidFill>
              </a:defRPr>
            </a:lvl1pPr>
            <a:lvl2pPr marL="271463" indent="-142875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1200">
                <a:solidFill>
                  <a:schemeClr val="bg1"/>
                </a:solidFill>
              </a:defRPr>
            </a:lvl2pPr>
            <a:lvl3pPr marL="407194" indent="-135731"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535781" indent="-128588">
              <a:spcBef>
                <a:spcPts val="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200">
                <a:solidFill>
                  <a:schemeClr val="bg1"/>
                </a:solidFill>
              </a:defRPr>
            </a:lvl4pPr>
            <a:lvl5pPr marL="671513" indent="-135731">
              <a:spcBef>
                <a:spcPts val="0"/>
              </a:spcBef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ctr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10530163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-2" y="6631784"/>
            <a:ext cx="9144002" cy="226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57" y="428626"/>
            <a:ext cx="1005309" cy="863184"/>
          </a:xfrm>
          <a:prstGeom prst="rect">
            <a:avLst/>
          </a:prstGeom>
        </p:spPr>
      </p:pic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4" name="Bildplatzhalter 14"/>
          <p:cNvSpPr>
            <a:spLocks noGrp="1"/>
          </p:cNvSpPr>
          <p:nvPr>
            <p:ph type="pic" sz="quarter" idx="12"/>
          </p:nvPr>
        </p:nvSpPr>
        <p:spPr bwMode="gray">
          <a:xfrm>
            <a:off x="171450" y="-1"/>
            <a:ext cx="3607200" cy="6630989"/>
          </a:xfrm>
          <a:solidFill>
            <a:srgbClr val="F2F2F2"/>
          </a:solidFill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de-DE"/>
              <a:t>Bild durch Klicken auf Symbol hinzufügen</a:t>
            </a:r>
            <a:endParaRPr lang="en-GB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5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632" y="5065605"/>
            <a:ext cx="92333" cy="1396216"/>
          </a:xfrm>
        </p:spPr>
        <p:txBody>
          <a:bodyPr vert="vert270" wrap="none" anchor="b" anchorCtr="0">
            <a:spAutoFit/>
          </a:bodyPr>
          <a:lstStyle>
            <a:lvl1pPr>
              <a:defRPr sz="600" b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Folienkennung durch Klicken hinzufügen</a:t>
            </a:r>
          </a:p>
        </p:txBody>
      </p:sp>
      <p:sp>
        <p:nvSpPr>
          <p:cNvPr id="18" name="Fußzeilenplatzhalter 4"/>
          <p:cNvSpPr txBox="1">
            <a:spLocks/>
          </p:cNvSpPr>
          <p:nvPr userDrawn="1"/>
        </p:nvSpPr>
        <p:spPr bwMode="gray">
          <a:xfrm>
            <a:off x="166684" y="6704411"/>
            <a:ext cx="26930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VDMA |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Textfeld 10"/>
          <p:cNvSpPr txBox="1"/>
          <p:nvPr userDrawn="1"/>
        </p:nvSpPr>
        <p:spPr bwMode="gray">
          <a:xfrm>
            <a:off x="4920564" y="2809960"/>
            <a:ext cx="203260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</a:t>
            </a: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A0C8D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  <p:sp>
        <p:nvSpPr>
          <p:cNvPr id="20" name="Textfeld 3"/>
          <p:cNvSpPr txBox="1"/>
          <p:nvPr userDrawn="1"/>
        </p:nvSpPr>
        <p:spPr bwMode="gray">
          <a:xfrm>
            <a:off x="4572000" y="2502184"/>
            <a:ext cx="1933030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</a:t>
            </a: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de-DE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endParaRPr kumimoji="0" lang="de-DE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2209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Diagrammplatzhalter 15"/>
          <p:cNvSpPr>
            <a:spLocks noGrp="1"/>
          </p:cNvSpPr>
          <p:nvPr>
            <p:ph type="chart" sz="quarter" idx="13"/>
          </p:nvPr>
        </p:nvSpPr>
        <p:spPr>
          <a:xfrm>
            <a:off x="475226" y="3236451"/>
            <a:ext cx="8275485" cy="309582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C4EF-90ED-7B4E-849D-FA5D2A156123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Datumsplatzhalter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7035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9"/>
          <p:cNvSpPr>
            <a:spLocks noGrp="1"/>
          </p:cNvSpPr>
          <p:nvPr>
            <p:ph type="ftr" sz="quarter" idx="10"/>
          </p:nvPr>
        </p:nvSpPr>
        <p:spPr bwMode="gray">
          <a:xfrm>
            <a:off x="463980" y="6704411"/>
            <a:ext cx="2642737" cy="9233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6548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1148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148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497" y="6582452"/>
            <a:ext cx="2232248" cy="126958"/>
          </a:xfrm>
          <a:prstGeom prst="rect">
            <a:avLst/>
          </a:prstGeom>
          <a:ln/>
        </p:spPr>
        <p:txBody>
          <a:bodyPr/>
          <a:lstStyle>
            <a:lvl1pPr>
              <a:defRPr sz="825" b="0"/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de-DE">
                <a:latin typeface="Arial"/>
                <a:ea typeface="+mn-ea"/>
                <a:cs typeface="Arial"/>
              </a:rPr>
              <a:t>Safety Culture Session at Wind Energy Summit</a:t>
            </a:r>
            <a:endParaRPr lang="en-US" altLang="de-DE" dirty="0"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682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mplatzhalter 15"/>
          <p:cNvSpPr>
            <a:spLocks noGrp="1"/>
          </p:cNvSpPr>
          <p:nvPr>
            <p:ph type="chart" sz="quarter" idx="13"/>
          </p:nvPr>
        </p:nvSpPr>
        <p:spPr>
          <a:xfrm>
            <a:off x="475226" y="3236451"/>
            <a:ext cx="8275485" cy="23023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  <p:sp>
        <p:nvSpPr>
          <p:cNvPr id="7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474663" y="5645355"/>
            <a:ext cx="8275637" cy="59879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 baseline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5"/>
          <p:cNvSpPr>
            <a:spLocks noGrp="1"/>
          </p:cNvSpPr>
          <p:nvPr>
            <p:ph type="body" sz="quarter" idx="26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Fußzeilenplatzhalter 2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9" name="Foliennummernplatzhalter 22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F4ADA-9560-3D49-8BFE-7E77FD0292A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0" name="Datumsplatzhalter 23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656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74663" y="3211871"/>
            <a:ext cx="8275637" cy="304922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 baseline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1" name="Textplatzhalter 15"/>
          <p:cNvSpPr>
            <a:spLocks noGrp="1"/>
          </p:cNvSpPr>
          <p:nvPr>
            <p:ph type="body" sz="quarter" idx="16"/>
          </p:nvPr>
        </p:nvSpPr>
        <p:spPr>
          <a:xfrm>
            <a:off x="475226" y="2817813"/>
            <a:ext cx="8275074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1" i="0" cap="all">
                <a:solidFill>
                  <a:srgbClr val="E8574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ECA98-64AF-6C49-826C-F065C818BCE2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9" name="Datumsplatzhalter 23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5056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ellenplatzhalter 21"/>
          <p:cNvSpPr>
            <a:spLocks noGrp="1"/>
          </p:cNvSpPr>
          <p:nvPr>
            <p:ph type="tbl" sz="quarter" idx="12"/>
          </p:nvPr>
        </p:nvSpPr>
        <p:spPr>
          <a:xfrm>
            <a:off x="474663" y="2817813"/>
            <a:ext cx="3990821" cy="34432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 baseline="0">
                <a:solidFill>
                  <a:srgbClr val="58585A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817810" y="2817829"/>
            <a:ext cx="3932900" cy="344281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C3C3B"/>
              </a:buClr>
              <a:buFont typeface="Arial"/>
              <a:buNone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1pPr>
            <a:lvl2pPr marL="742950" indent="-28575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2pPr>
            <a:lvl3pPr marL="11430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3pPr>
            <a:lvl4pPr marL="16002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4pPr>
            <a:lvl5pPr marL="2057400" indent="-228600">
              <a:buClr>
                <a:srgbClr val="3C3C3B"/>
              </a:buClr>
              <a:buFont typeface="Arial"/>
              <a:buChar char="•"/>
              <a:defRPr sz="1400" b="0" i="0">
                <a:solidFill>
                  <a:srgbClr val="58585A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4"/>
          </p:nvPr>
        </p:nvSpPr>
        <p:spPr>
          <a:xfrm>
            <a:off x="591342" y="593499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1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5"/>
          <p:cNvSpPr>
            <a:spLocks noGrp="1"/>
          </p:cNvSpPr>
          <p:nvPr>
            <p:ph type="body" sz="quarter" idx="18"/>
          </p:nvPr>
        </p:nvSpPr>
        <p:spPr>
          <a:xfrm>
            <a:off x="591342" y="920074"/>
            <a:ext cx="5425512" cy="336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="0" i="0" cap="all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21EED-3DFB-CF45-90BF-593A08C43B5D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0" name="Datumsplatzhalter 23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154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3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27.emf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50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58.xml"/><Relationship Id="rId19" Type="http://schemas.openxmlformats.org/officeDocument/2006/relationships/image" Target="../media/image28.jpeg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473075"/>
            <a:ext cx="578485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ild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4975" y="1352550"/>
            <a:ext cx="294798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9"/>
          <p:cNvSpPr>
            <a:spLocks noChangeShapeType="1"/>
          </p:cNvSpPr>
          <p:nvPr/>
        </p:nvSpPr>
        <p:spPr bwMode="auto">
          <a:xfrm>
            <a:off x="474663" y="6573838"/>
            <a:ext cx="8275637" cy="0"/>
          </a:xfrm>
          <a:prstGeom prst="line">
            <a:avLst/>
          </a:prstGeom>
          <a:noFill/>
          <a:ln w="9525">
            <a:solidFill>
              <a:srgbClr val="D7433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 flipH="1">
            <a:off x="474663" y="6537325"/>
            <a:ext cx="5578475" cy="284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Safety Culture Session at Wind Energy Summit</a:t>
            </a:r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86738" y="6537325"/>
            <a:ext cx="563562" cy="284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fld id="{0E1FD8C5-01C5-614F-A65C-4F2DCFE5B3CF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24" name="Datumsplatzhalter 23"/>
          <p:cNvSpPr>
            <a:spLocks noGrp="1"/>
          </p:cNvSpPr>
          <p:nvPr>
            <p:ph type="dt" sz="half" idx="2"/>
          </p:nvPr>
        </p:nvSpPr>
        <p:spPr>
          <a:xfrm>
            <a:off x="6053138" y="6537325"/>
            <a:ext cx="2133600" cy="284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>
                    <a:tint val="7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pPr>
              <a:defRPr/>
            </a:pPr>
            <a:r>
              <a:rPr lang="en-US"/>
              <a:t>28 September 2016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56011" y="1446786"/>
            <a:ext cx="2743200" cy="203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3" r:id="rId11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1200" kern="1200">
          <a:solidFill>
            <a:schemeClr val="tx1"/>
          </a:solidFill>
          <a:latin typeface="Signika Light" charset="0"/>
          <a:ea typeface="ＭＳ Ｐゴシック" charset="0"/>
          <a:cs typeface="SiGNIKA LIGHT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Signika Light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11480" y="365760"/>
            <a:ext cx="8311896" cy="1097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11480" y="1545336"/>
            <a:ext cx="8311896" cy="3383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 bullet 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</p:txBody>
      </p:sp>
      <p:pic>
        <p:nvPicPr>
          <p:cNvPr id="7" name="Picture 6" descr="Monogram_blue_sm.png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217920"/>
            <a:ext cx="457200" cy="4572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700784" y="6355080"/>
            <a:ext cx="2807208" cy="1828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28 September 2016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25896" y="6355080"/>
            <a:ext cx="1536192" cy="32004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494776" y="6355080"/>
            <a:ext cx="219456" cy="4206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FDC49DC-4C59-0B46-B4E4-08C86B3978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83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  <p:sldLayoutId id="2147483922" r:id="rId18"/>
    <p:sldLayoutId id="2147483923" r:id="rId19"/>
    <p:sldLayoutId id="2147483924" r:id="rId20"/>
    <p:sldLayoutId id="2147483939" r:id="rId21"/>
  </p:sldLayoutIdLst>
  <p:hf hd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GE Inspira Pitch"/>
          <a:ea typeface="+mj-ea"/>
          <a:cs typeface="GE Inspira Pitch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600"/>
        </a:spcBef>
        <a:buFont typeface="Arial"/>
        <a:buNone/>
        <a:defRPr sz="2600" kern="1200">
          <a:solidFill>
            <a:schemeClr val="tx1"/>
          </a:solidFill>
          <a:latin typeface="GE Inspira Pitch"/>
          <a:ea typeface="+mn-ea"/>
          <a:cs typeface="GE Inspira Pitch"/>
        </a:defRPr>
      </a:lvl1pPr>
      <a:lvl2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600" kern="1200" baseline="0">
          <a:solidFill>
            <a:schemeClr val="tx1"/>
          </a:solidFill>
          <a:latin typeface="GE Inspira Pitch"/>
          <a:ea typeface="+mn-ea"/>
          <a:cs typeface="GE Inspira Pitch"/>
        </a:defRPr>
      </a:lvl2pPr>
      <a:lvl3pPr marL="182880" indent="-182880" algn="l" defTabSz="457200" rtl="0" eaLnBrk="1" latinLnBrk="0" hangingPunct="1">
        <a:lnSpc>
          <a:spcPct val="100000"/>
        </a:lnSpc>
        <a:spcBef>
          <a:spcPts val="600"/>
        </a:spcBef>
        <a:buFont typeface="Lucida Grande"/>
        <a:buChar char="–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3pPr>
      <a:lvl4pPr marL="457200" indent="-182880" algn="l" defTabSz="457200" rtl="0" eaLnBrk="1" latinLnBrk="0" hangingPunct="1">
        <a:lnSpc>
          <a:spcPct val="100000"/>
        </a:lnSpc>
        <a:spcBef>
          <a:spcPts val="600"/>
        </a:spcBef>
        <a:buFont typeface="Arial"/>
        <a:buChar char="•"/>
        <a:defRPr sz="2150" kern="1200">
          <a:solidFill>
            <a:schemeClr val="tx1"/>
          </a:solidFill>
          <a:latin typeface="GE Inspira Pitch"/>
          <a:ea typeface="+mn-ea"/>
          <a:cs typeface="GE Inspira Pitch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GE Inspira Pitch"/>
          <a:ea typeface="+mn-ea"/>
          <a:cs typeface="GE Inspira Pitch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75200" y="471600"/>
            <a:ext cx="5785200" cy="88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90400" y="594000"/>
            <a:ext cx="5425200" cy="33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5200" y="3189600"/>
            <a:ext cx="8276400" cy="310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51600" y="6537600"/>
            <a:ext cx="2134800" cy="284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28 September 2016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75200" y="6537600"/>
            <a:ext cx="5580000" cy="284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Safety Culture Session at Wind Energy Summit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86400" y="6537600"/>
            <a:ext cx="565200" cy="284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05370-289A-4165-94B3-8704437B5281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75200" y="6573600"/>
            <a:ext cx="8276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211960" y="1350293"/>
            <a:ext cx="29622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5199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7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>
            <p:custDataLst>
              <p:tags r:id="rId16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Folie" r:id="rId17" imgW="270" imgH="270" progId="TCLayout.ActiveDocument.1">
                  <p:embed/>
                </p:oleObj>
              </mc:Choice>
              <mc:Fallback>
                <p:oleObj name="think-cell Folie" r:id="rId17" imgW="270" imgH="270" progId="TCLayout.ActiveDocument.1">
                  <p:embed/>
                  <p:pic>
                    <p:nvPicPr>
                      <p:cNvPr id="8" name="Objekt 7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hteck 16"/>
          <p:cNvSpPr/>
          <p:nvPr/>
        </p:nvSpPr>
        <p:spPr bwMode="gray">
          <a:xfrm>
            <a:off x="0" y="0"/>
            <a:ext cx="1714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619125" y="651947"/>
            <a:ext cx="6534150" cy="73866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791300" y="1924051"/>
            <a:ext cx="6324000" cy="42417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pic>
        <p:nvPicPr>
          <p:cNvPr id="15" name="Grafik 14" descr="VDMA Logo.jp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882733" y="372053"/>
            <a:ext cx="1092599" cy="936000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 bwMode="gray">
          <a:xfrm>
            <a:off x="-2" y="6631784"/>
            <a:ext cx="9144002" cy="226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00658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463980" y="6704411"/>
            <a:ext cx="264273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en-GB" dirty="0">
              <a:latin typeface="Arial"/>
              <a:ea typeface="+mn-ea"/>
              <a:cs typeface="Arial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8160547" y="6704411"/>
            <a:ext cx="405560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600" b="1">
                <a:solidFill>
                  <a:srgbClr val="FFFFFF"/>
                </a:solidFill>
              </a:defRPr>
            </a:lvl1pPr>
          </a:lstStyle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r>
              <a:rPr lang="de-DE">
                <a:latin typeface="Arial"/>
                <a:ea typeface="+mn-ea"/>
                <a:cs typeface="Arial"/>
              </a:rPr>
              <a:t>Page </a:t>
            </a: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r>
              <a:rPr lang="de-DE">
                <a:latin typeface="Arial"/>
                <a:ea typeface="+mn-ea"/>
                <a:cs typeface="Arial"/>
              </a:rPr>
              <a:t> |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sp>
        <p:nvSpPr>
          <p:cNvPr id="18" name="Datumsplatzhalter 3"/>
          <p:cNvSpPr>
            <a:spLocks noGrp="1"/>
          </p:cNvSpPr>
          <p:nvPr>
            <p:ph type="dt" sz="half" idx="2"/>
          </p:nvPr>
        </p:nvSpPr>
        <p:spPr>
          <a:xfrm>
            <a:off x="8592946" y="6689022"/>
            <a:ext cx="387927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defRPr lang="de-DE" sz="600" b="1" kern="120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28 September 2016</a:t>
            </a:r>
            <a:endParaRPr lang="en-US" dirty="0"/>
          </a:p>
        </p:txBody>
      </p:sp>
      <p:sp>
        <p:nvSpPr>
          <p:cNvPr id="13" name="Fußzeilenplatzhalter 4"/>
          <p:cNvSpPr txBox="1">
            <a:spLocks/>
          </p:cNvSpPr>
          <p:nvPr/>
        </p:nvSpPr>
        <p:spPr bwMode="gray">
          <a:xfrm>
            <a:off x="166684" y="6704411"/>
            <a:ext cx="26930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VDMA |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40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</p:sldLayoutIdLst>
  <p:hf hdr="0"/>
  <p:txStyles>
    <p:titleStyle>
      <a:lvl1pPr algn="l" defTabSz="685800" rtl="0" eaLnBrk="1" latinLnBrk="0" hangingPunct="1">
        <a:spcBef>
          <a:spcPct val="0"/>
        </a:spcBef>
        <a:buNone/>
        <a:defRPr sz="1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ts val="600"/>
        </a:spcBef>
        <a:buFontTx/>
        <a:buNone/>
        <a:defRPr sz="135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271463" indent="-135731" algn="l" defTabSz="685800" rtl="0" eaLnBrk="1" latinLnBrk="0" hangingPunct="1">
        <a:spcBef>
          <a:spcPts val="600"/>
        </a:spcBef>
        <a:buClr>
          <a:schemeClr val="tx1"/>
        </a:buClr>
        <a:buFont typeface="Arial" panose="020B0604020202020204" pitchFamily="34" charset="0"/>
        <a:buChar char="»"/>
        <a:defRPr sz="1200" kern="1200">
          <a:solidFill>
            <a:schemeClr val="bg1"/>
          </a:solidFill>
          <a:latin typeface="+mn-lt"/>
          <a:ea typeface="+mn-ea"/>
          <a:cs typeface="+mn-cs"/>
        </a:defRPr>
      </a:lvl2pPr>
      <a:lvl3pPr marL="407194" indent="-135731" algn="l" defTabSz="6858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‒"/>
        <a:defRPr sz="1200" kern="1200">
          <a:solidFill>
            <a:schemeClr val="bg1"/>
          </a:solidFill>
          <a:latin typeface="+mn-lt"/>
          <a:ea typeface="+mn-ea"/>
          <a:cs typeface="+mn-cs"/>
        </a:defRPr>
      </a:lvl3pPr>
      <a:lvl4pPr marL="535781" indent="-128588" algn="l" defTabSz="685800" rtl="0" eaLnBrk="1" latinLnBrk="0" hangingPunct="1">
        <a:spcBef>
          <a:spcPts val="300"/>
        </a:spcBef>
        <a:buClr>
          <a:schemeClr val="bg1"/>
        </a:buClr>
        <a:buFont typeface="Arial" panose="020B0604020202020204" pitchFamily="34" charset="0"/>
        <a:buChar char="‒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671513" indent="-135731" algn="l" defTabSz="685800" rtl="0" eaLnBrk="1" latinLnBrk="0" hangingPunct="1">
        <a:spcBef>
          <a:spcPts val="300"/>
        </a:spcBef>
        <a:buClr>
          <a:schemeClr val="bg1"/>
        </a:buClr>
        <a:buFont typeface="Arial" panose="020B0604020202020204" pitchFamily="34" charset="0"/>
        <a:buChar char="»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mailto:Uwe.sarrazin@ge.com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32079" y="4340225"/>
            <a:ext cx="6703203" cy="368300"/>
          </a:xfrm>
        </p:spPr>
        <p:txBody>
          <a:bodyPr/>
          <a:lstStyle/>
          <a:p>
            <a:pPr eaLnBrk="1" hangingPunct="1">
              <a:defRPr/>
            </a:pPr>
            <a:r>
              <a:rPr lang="de-DE" sz="1400" dirty="0"/>
              <a:t>From Back office to front End operations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332078" y="4986794"/>
            <a:ext cx="4652963" cy="40005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/>
              <a:t>Congress Center Hamburg, Hall 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32079" y="4666377"/>
            <a:ext cx="4652963" cy="411162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/>
              <a:t>28.September, 09:00 – 10:30</a:t>
            </a:r>
          </a:p>
          <a:p>
            <a:pPr eaLnBrk="1" hangingPunct="1">
              <a:defRPr/>
            </a:pPr>
            <a:endParaRPr lang="de-DE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598410" y="2096573"/>
            <a:ext cx="5144063" cy="9776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GE Inspira Pitch"/>
                <a:ea typeface="+mj-ea"/>
                <a:cs typeface="GE Inspira Pitch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de-DE" sz="3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50031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52213" y="1203159"/>
            <a:ext cx="5248656" cy="4283456"/>
          </a:xfrm>
        </p:spPr>
        <p:txBody>
          <a:bodyPr/>
          <a:lstStyle/>
          <a:p>
            <a:r>
              <a:rPr lang="en-US" sz="2400" dirty="0"/>
              <a:t>Head of Global Education &amp; Learning </a:t>
            </a:r>
          </a:p>
          <a:p>
            <a:r>
              <a:rPr lang="en-US" sz="1600" dirty="0"/>
              <a:t>	</a:t>
            </a:r>
          </a:p>
          <a:p>
            <a:r>
              <a:rPr lang="en-US" sz="1800" dirty="0"/>
              <a:t>Since 21+ years in the Wind Business…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err="1"/>
              <a:t>WindEurope</a:t>
            </a:r>
            <a:r>
              <a:rPr lang="en-US" sz="1600" dirty="0"/>
              <a:t> HSE Working Group Member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Chairman of the VDMA Working Group Safety Culture</a:t>
            </a: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de-DE" sz="1600" dirty="0"/>
              <a:t>GWO Training Committee</a:t>
            </a: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de-DE" sz="1600" dirty="0"/>
              <a:t>Africa Learning Advisory Board Member</a:t>
            </a:r>
            <a:endParaRPr lang="en-US" sz="1600" dirty="0"/>
          </a:p>
          <a:p>
            <a:pPr lvl="1" indent="0"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2467" y="548640"/>
            <a:ext cx="7188608" cy="786384"/>
          </a:xfrm>
        </p:spPr>
        <p:txBody>
          <a:bodyPr/>
          <a:lstStyle/>
          <a:p>
            <a:r>
              <a:rPr lang="en-US" sz="2400" dirty="0"/>
              <a:t>Uwe Sarrazin, GE Renewable Energy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407375" y="3649687"/>
            <a:ext cx="2713763" cy="2386584"/>
          </a:xfrm>
        </p:spPr>
        <p:txBody>
          <a:bodyPr/>
          <a:lstStyle/>
          <a:p>
            <a:r>
              <a:rPr lang="en-US" dirty="0"/>
              <a:t>Uwe Sarrazin</a:t>
            </a:r>
          </a:p>
          <a:p>
            <a:r>
              <a:rPr lang="en-US" dirty="0"/>
              <a:t>Head of Global Education &amp; Learning</a:t>
            </a:r>
          </a:p>
          <a:p>
            <a:r>
              <a:rPr lang="en-US" dirty="0"/>
              <a:t>Global Projects &amp; Services Wind</a:t>
            </a:r>
          </a:p>
          <a:p>
            <a:r>
              <a:rPr lang="en-US" dirty="0" err="1"/>
              <a:t>Holsterfeld</a:t>
            </a:r>
            <a:r>
              <a:rPr lang="en-US" dirty="0"/>
              <a:t> 5a</a:t>
            </a:r>
          </a:p>
          <a:p>
            <a:r>
              <a:rPr lang="en-US" dirty="0"/>
              <a:t>48499 </a:t>
            </a:r>
            <a:r>
              <a:rPr lang="en-US" dirty="0" err="1"/>
              <a:t>Salzbergen</a:t>
            </a:r>
            <a:endParaRPr lang="en-US" dirty="0"/>
          </a:p>
          <a:p>
            <a:r>
              <a:rPr lang="en-US" dirty="0"/>
              <a:t>Phone +49 5971 980 1633</a:t>
            </a:r>
          </a:p>
          <a:p>
            <a:r>
              <a:rPr lang="en-US" dirty="0"/>
              <a:t>Cell phone +49 173 7090 470</a:t>
            </a:r>
          </a:p>
          <a:p>
            <a:r>
              <a:rPr lang="en-US" dirty="0">
                <a:hlinkClick r:id="rId2"/>
              </a:rPr>
              <a:t>Uwe.sarrazin@ge.com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 descr="C:\Sarrazin\Fotos Privat\Foto's casual &amp; business\DSC_26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376" y="393700"/>
            <a:ext cx="2087399" cy="282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ußzeilenplatzhalter 2"/>
          <p:cNvSpPr>
            <a:spLocks noGrp="1"/>
          </p:cNvSpPr>
          <p:nvPr>
            <p:ph type="ftr" sz="quarter" idx="4294967295"/>
          </p:nvPr>
        </p:nvSpPr>
        <p:spPr>
          <a:xfrm>
            <a:off x="1138140" y="6537600"/>
            <a:ext cx="5580000" cy="28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/>
              <a:t>Safety Culture Session at Wind Energy Summit</a:t>
            </a:r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186400" y="6537600"/>
            <a:ext cx="565200" cy="28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z="900" dirty="0"/>
              <a:t>2</a:t>
            </a:r>
            <a:endParaRPr lang="en-US" sz="900" dirty="0"/>
          </a:p>
        </p:txBody>
      </p:sp>
      <p:sp>
        <p:nvSpPr>
          <p:cNvPr id="11" name="Datumsplatzhalter 1"/>
          <p:cNvSpPr>
            <a:spLocks noGrp="1"/>
          </p:cNvSpPr>
          <p:nvPr>
            <p:ph type="dt" sz="quarter" idx="4294967295"/>
          </p:nvPr>
        </p:nvSpPr>
        <p:spPr>
          <a:xfrm>
            <a:off x="6051600" y="6537600"/>
            <a:ext cx="2134800" cy="28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/>
              <a:t>28 September 2016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41440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26182" y="4204596"/>
            <a:ext cx="3074991" cy="1431161"/>
          </a:xfrm>
        </p:spPr>
        <p:txBody>
          <a:bodyPr/>
          <a:lstStyle/>
          <a:p>
            <a:r>
              <a:rPr lang="de-DE" sz="1200" dirty="0"/>
              <a:t>Johannes Schiel</a:t>
            </a:r>
          </a:p>
          <a:p>
            <a:r>
              <a:rPr lang="de-DE" sz="1200" dirty="0"/>
              <a:t>Manager Wind </a:t>
            </a:r>
            <a:r>
              <a:rPr lang="de-DE" sz="1200" dirty="0" err="1"/>
              <a:t>Energy</a:t>
            </a:r>
            <a:endParaRPr lang="de-DE" sz="1200" dirty="0"/>
          </a:p>
          <a:p>
            <a:r>
              <a:rPr lang="de-DE" sz="1200" dirty="0"/>
              <a:t>VDMA Power Systems </a:t>
            </a:r>
          </a:p>
          <a:p>
            <a:endParaRPr lang="de-DE" sz="1200" dirty="0"/>
          </a:p>
          <a:p>
            <a:pPr>
              <a:lnSpc>
                <a:spcPct val="150000"/>
              </a:lnSpc>
            </a:pPr>
            <a:r>
              <a:rPr lang="de-DE" sz="1200" dirty="0"/>
              <a:t>Tel.: +49 30 306946 21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E-Mail: </a:t>
            </a:r>
            <a:r>
              <a:rPr lang="de-DE" sz="1200" u="sng" dirty="0">
                <a:solidFill>
                  <a:schemeClr val="tx1"/>
                </a:solidFill>
              </a:rPr>
              <a:t>johannes.schiel@vdma.org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ea typeface="+mn-ea"/>
                <a:cs typeface="Arial"/>
              </a:rPr>
              <a:t>Safety Culture Session at Wind Energy Summit</a:t>
            </a:r>
            <a:endParaRPr lang="de-DE" dirty="0">
              <a:latin typeface="Arial"/>
              <a:ea typeface="+mn-ea"/>
              <a:cs typeface="Arial"/>
            </a:endParaRPr>
          </a:p>
        </p:txBody>
      </p:sp>
      <p:pic>
        <p:nvPicPr>
          <p:cNvPr id="12" name="Bildplatzhalter 11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5" b="7525"/>
          <a:stretch>
            <a:fillRect/>
          </a:stretch>
        </p:blipFill>
        <p:spPr>
          <a:xfrm>
            <a:off x="5600869" y="1485100"/>
            <a:ext cx="1746555" cy="2224522"/>
          </a:xfrm>
        </p:spPr>
      </p:pic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>
          <a:xfrm>
            <a:off x="8592946" y="5874016"/>
            <a:ext cx="387927" cy="92333"/>
          </a:xfrm>
        </p:spPr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Arial"/>
                <a:cs typeface="Arial"/>
              </a:rPr>
              <a:t>28 September 2016</a:t>
            </a:r>
            <a:endParaRPr lang="de-DE" dirty="0">
              <a:latin typeface="Arial"/>
              <a:cs typeface="Arial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7759797" y="6704411"/>
            <a:ext cx="806310" cy="92333"/>
          </a:xfrm>
        </p:spPr>
        <p:txBody>
          <a:bodyPr/>
          <a:lstStyle/>
          <a:p>
            <a:pPr algn="r" defTabSz="685800" fontAlgn="auto">
              <a:spcBef>
                <a:spcPts val="0"/>
              </a:spcBef>
              <a:spcAft>
                <a:spcPts val="0"/>
              </a:spcAft>
            </a:pPr>
            <a:fld id="{1B72D4EC-CA93-48D4-AB46-3D5446D4DA8D}" type="slidenum">
              <a:rPr lang="de-DE" smtClean="0">
                <a:latin typeface="Arial"/>
                <a:ea typeface="+mn-ea"/>
                <a:cs typeface="Arial"/>
              </a:rPr>
              <a:pPr algn="r" defTabSz="685800"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r>
              <a:rPr lang="de-DE" dirty="0">
                <a:latin typeface="Arial"/>
                <a:ea typeface="+mn-ea"/>
                <a:cs typeface="Arial"/>
              </a:rPr>
              <a:t> | 28 September 2016</a:t>
            </a:r>
          </a:p>
        </p:txBody>
      </p:sp>
      <p:sp>
        <p:nvSpPr>
          <p:cNvPr id="10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52213" y="1203159"/>
            <a:ext cx="5248656" cy="4283456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Manager Wind Energy </a:t>
            </a:r>
          </a:p>
          <a:p>
            <a:r>
              <a:rPr lang="en-US" sz="1600" dirty="0"/>
              <a:t>	</a:t>
            </a:r>
          </a:p>
          <a:p>
            <a:r>
              <a:rPr lang="en-US" sz="1800" dirty="0"/>
              <a:t>Since 13+ years in the Wind Business…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Manager of VDMA Working Group Safety Culture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err="1"/>
              <a:t>WindEurope</a:t>
            </a:r>
            <a:r>
              <a:rPr lang="en-US" sz="1600" dirty="0"/>
              <a:t> HSE Working Group Member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sz="1600" dirty="0" err="1"/>
              <a:t>WindEurope</a:t>
            </a:r>
            <a:r>
              <a:rPr lang="de-DE" sz="1600" dirty="0"/>
              <a:t> National </a:t>
            </a:r>
            <a:r>
              <a:rPr lang="de-DE" sz="1600" dirty="0" err="1"/>
              <a:t>Associations</a:t>
            </a:r>
            <a:br>
              <a:rPr lang="de-DE" sz="1600" dirty="0"/>
            </a:br>
            <a:r>
              <a:rPr lang="de-DE" sz="1600" dirty="0"/>
              <a:t>Task Force Member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sz="1600" dirty="0"/>
              <a:t>Wind Europe Offshore Wind </a:t>
            </a:r>
            <a:r>
              <a:rPr lang="de-DE" sz="1600" dirty="0" err="1"/>
              <a:t>Industry</a:t>
            </a:r>
            <a:br>
              <a:rPr lang="de-DE" sz="1600" dirty="0"/>
            </a:br>
            <a:r>
              <a:rPr lang="de-DE" sz="1600"/>
              <a:t>Working </a:t>
            </a:r>
            <a:r>
              <a:rPr lang="de-DE" sz="1600" dirty="0"/>
              <a:t>Group Member</a:t>
            </a:r>
            <a:endParaRPr lang="en-US" sz="1600" dirty="0"/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262467" y="548640"/>
            <a:ext cx="7188608" cy="78638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/>
              <a:t>Johannes Schiel, VDMA Power Systems</a:t>
            </a:r>
          </a:p>
        </p:txBody>
      </p:sp>
    </p:spTree>
    <p:extLst>
      <p:ext uri="{BB962C8B-B14F-4D97-AF65-F5344CB8AC3E}">
        <p14:creationId xmlns:p14="http://schemas.microsoft.com/office/powerpoint/2010/main" val="4081909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476490" y="2157533"/>
            <a:ext cx="5144063" cy="9776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GE Inspira Pitch"/>
                <a:ea typeface="+mj-ea"/>
                <a:cs typeface="GE Inspira Pitch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VDMA Working Group was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established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September 2013. Currently we have 8 OEMs and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various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subcontractors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suppliers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participating</a:t>
            </a:r>
            <a:r>
              <a:rPr lang="de-DE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our meetings</a:t>
            </a:r>
          </a:p>
        </p:txBody>
      </p:sp>
    </p:spTree>
    <p:extLst>
      <p:ext uri="{BB962C8B-B14F-4D97-AF65-F5344CB8AC3E}">
        <p14:creationId xmlns:p14="http://schemas.microsoft.com/office/powerpoint/2010/main" val="65226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Inhaltsplatzhalter 5"/>
          <p:cNvSpPr>
            <a:spLocks noGrp="1"/>
          </p:cNvSpPr>
          <p:nvPr>
            <p:ph idx="1"/>
          </p:nvPr>
        </p:nvSpPr>
        <p:spPr bwMode="auto">
          <a:xfrm>
            <a:off x="474663" y="3208338"/>
            <a:ext cx="8275637" cy="3106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Define general guidelines and a shared vision regarding safety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Elaborate safety guidelines with deep dives on specific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Develop concept for involvement of subcontractors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Organize / invite subcontractors to joint sessions / events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74663" y="2817813"/>
            <a:ext cx="8275637" cy="336550"/>
          </a:xfrm>
        </p:spPr>
        <p:txBody>
          <a:bodyPr/>
          <a:lstStyle/>
          <a:p>
            <a:pPr>
              <a:defRPr/>
            </a:pPr>
            <a:r>
              <a:rPr lang="en-US" dirty="0"/>
              <a:t>Objectives of our group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/>
          </p:nvPr>
        </p:nvSpPr>
        <p:spPr>
          <a:xfrm>
            <a:off x="590550" y="593725"/>
            <a:ext cx="5426075" cy="336550"/>
          </a:xfrm>
        </p:spPr>
        <p:txBody>
          <a:bodyPr/>
          <a:lstStyle/>
          <a:p>
            <a:pPr>
              <a:defRPr/>
            </a:pPr>
            <a:r>
              <a:rPr lang="en-US" dirty="0"/>
              <a:t>Objectives of our group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Safety Culture Session at Wind Energy Summit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BA5230FA-43F0-FE40-920C-C5CDEF29013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quarter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 September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Inhaltsplatzhalter 5"/>
          <p:cNvSpPr>
            <a:spLocks noGrp="1"/>
          </p:cNvSpPr>
          <p:nvPr>
            <p:ph idx="1"/>
          </p:nvPr>
        </p:nvSpPr>
        <p:spPr bwMode="auto">
          <a:xfrm>
            <a:off x="474663" y="3208338"/>
            <a:ext cx="8275637" cy="3106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We want to change the safety cultural mind set in this industry and are focusing critical on our selves and our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Our group is a mix of HSE rep’s and managers with personnel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We focus on people behavior, we limit reviews about statistics to its minimum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charset="0"/>
              <a:cs typeface="Verdana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charset="0"/>
                <a:cs typeface="Verdana" charset="0"/>
              </a:rPr>
              <a:t>We share ideas with our business partners to look for new ideas &amp; techniques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74663" y="2817813"/>
            <a:ext cx="8275637" cy="336550"/>
          </a:xfrm>
        </p:spPr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Interdependencies to other industry groups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/>
          </p:nvPr>
        </p:nvSpPr>
        <p:spPr>
          <a:xfrm>
            <a:off x="590550" y="593725"/>
            <a:ext cx="5426075" cy="336550"/>
          </a:xfrm>
        </p:spPr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Interdependencies to other industry groups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Safety Culture Session at Wind Energy Summit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BA5230FA-43F0-FE40-920C-C5CDEF29013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quarter" idx="2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28 September 2016</a:t>
            </a:r>
          </a:p>
        </p:txBody>
      </p:sp>
    </p:spTree>
    <p:extLst>
      <p:ext uri="{BB962C8B-B14F-4D97-AF65-F5344CB8AC3E}">
        <p14:creationId xmlns:p14="http://schemas.microsoft.com/office/powerpoint/2010/main" val="402905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6960" y="836712"/>
            <a:ext cx="5425200" cy="338400"/>
          </a:xfrm>
        </p:spPr>
        <p:txBody>
          <a:bodyPr/>
          <a:lstStyle/>
          <a:p>
            <a:r>
              <a:rPr lang="en-US" dirty="0"/>
              <a:t>Topics  we have worked on  </a:t>
            </a:r>
            <a:br>
              <a:rPr lang="en-US" dirty="0"/>
            </a:b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51" y="1879170"/>
            <a:ext cx="7442229" cy="4645392"/>
          </a:xfrm>
          <a:prstGeom prst="rect">
            <a:avLst/>
          </a:prstGeom>
        </p:spPr>
      </p:pic>
      <p:sp>
        <p:nvSpPr>
          <p:cNvPr id="9" name="Datumsplatzhalter 1"/>
          <p:cNvSpPr>
            <a:spLocks noGrp="1"/>
          </p:cNvSpPr>
          <p:nvPr>
            <p:ph type="dt" sz="quarter" idx="4294967295"/>
          </p:nvPr>
        </p:nvSpPr>
        <p:spPr>
          <a:xfrm>
            <a:off x="6053138" y="6583045"/>
            <a:ext cx="2133600" cy="2841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/>
              <a:t>28 September 2016</a:t>
            </a:r>
            <a:endParaRPr lang="de-DE" sz="900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4294967295"/>
          </p:nvPr>
        </p:nvSpPr>
        <p:spPr>
          <a:xfrm flipH="1">
            <a:off x="474663" y="6567805"/>
            <a:ext cx="5578475" cy="2841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/>
              <a:t>Safety Culture Session at Wind Energy Summit</a:t>
            </a:r>
            <a:endParaRPr lang="de-DE" sz="900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8186738" y="6575425"/>
            <a:ext cx="563562" cy="284163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9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95573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Inhaltsplatzhalter 5"/>
          <p:cNvSpPr>
            <a:spLocks noGrp="1"/>
          </p:cNvSpPr>
          <p:nvPr>
            <p:ph idx="1"/>
          </p:nvPr>
        </p:nvSpPr>
        <p:spPr bwMode="auto">
          <a:xfrm>
            <a:off x="1" y="1440468"/>
            <a:ext cx="9144000" cy="45115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de-DE" dirty="0"/>
              <a:t> 09:00 – 09:10		</a:t>
            </a:r>
            <a:r>
              <a:rPr lang="de-DE" b="1" dirty="0"/>
              <a:t>Welcome</a:t>
            </a:r>
          </a:p>
          <a:p>
            <a:pPr>
              <a:spcAft>
                <a:spcPts val="600"/>
              </a:spcAft>
            </a:pPr>
            <a:r>
              <a:rPr lang="de-DE" b="1" dirty="0"/>
              <a:t>				</a:t>
            </a:r>
            <a:r>
              <a:rPr lang="de-DE" sz="1200" b="1" dirty="0"/>
              <a:t>Uwe Sarrazin</a:t>
            </a:r>
            <a:r>
              <a:rPr lang="de-DE" sz="1200" dirty="0"/>
              <a:t>, Head of Global Education &amp; Learning, GE Renewable Energy, Germany</a:t>
            </a:r>
          </a:p>
          <a:p>
            <a:pPr>
              <a:spcAft>
                <a:spcPts val="600"/>
              </a:spcAft>
            </a:pPr>
            <a:endParaRPr lang="de-DE" sz="800" dirty="0"/>
          </a:p>
          <a:p>
            <a:pPr>
              <a:spcAft>
                <a:spcPts val="600"/>
              </a:spcAft>
            </a:pPr>
            <a:r>
              <a:rPr lang="de-DE" dirty="0"/>
              <a:t> 09:10 – 09:25		</a:t>
            </a:r>
            <a:r>
              <a:rPr lang="de-DE" b="1" dirty="0"/>
              <a:t>From Paper to People</a:t>
            </a:r>
          </a:p>
          <a:p>
            <a:pPr>
              <a:spcAft>
                <a:spcPts val="600"/>
              </a:spcAft>
            </a:pPr>
            <a:r>
              <a:rPr lang="de-DE" b="1" dirty="0"/>
              <a:t>				</a:t>
            </a:r>
            <a:r>
              <a:rPr lang="de-DE" sz="1200" b="1" dirty="0"/>
              <a:t>Niklas Karlsson</a:t>
            </a:r>
            <a:r>
              <a:rPr lang="de-DE" sz="1200" dirty="0"/>
              <a:t>, Director, Head of HSEQ Compliance, A2SEA, Denmark</a:t>
            </a:r>
          </a:p>
          <a:p>
            <a:pPr>
              <a:spcAft>
                <a:spcPts val="600"/>
              </a:spcAft>
            </a:pPr>
            <a:endParaRPr lang="de-DE" sz="800" dirty="0"/>
          </a:p>
          <a:p>
            <a:pPr>
              <a:spcAft>
                <a:spcPts val="600"/>
              </a:spcAft>
            </a:pPr>
            <a:r>
              <a:rPr lang="de-DE" dirty="0"/>
              <a:t> 09:25 – 09:40 	</a:t>
            </a:r>
            <a:r>
              <a:rPr lang="de-DE" b="1" dirty="0"/>
              <a:t>Fundamentals of Safety Leadership</a:t>
            </a:r>
          </a:p>
          <a:p>
            <a:pPr>
              <a:spcAft>
                <a:spcPts val="600"/>
              </a:spcAft>
            </a:pPr>
            <a:r>
              <a:rPr lang="de-DE" b="1" dirty="0"/>
              <a:t>				</a:t>
            </a:r>
            <a:r>
              <a:rPr lang="en-GB" sz="1200" b="1" dirty="0"/>
              <a:t>Robert Sampson, </a:t>
            </a:r>
            <a:r>
              <a:rPr lang="en-GB" sz="1200" dirty="0"/>
              <a:t>Head of </a:t>
            </a:r>
            <a:r>
              <a:rPr lang="en-GB" sz="1200" dirty="0" err="1"/>
              <a:t>Westermost</a:t>
            </a:r>
            <a:r>
              <a:rPr lang="en-GB" sz="1200" dirty="0"/>
              <a:t> Rough &amp; </a:t>
            </a:r>
            <a:r>
              <a:rPr lang="en-GB" sz="1200" dirty="0" err="1"/>
              <a:t>Racebank</a:t>
            </a:r>
            <a:r>
              <a:rPr lang="en-GB" sz="1200" dirty="0"/>
              <a:t> Operations, </a:t>
            </a:r>
            <a:r>
              <a:rPr lang="de-DE" sz="1200" dirty="0"/>
              <a:t>DONG Energy, UK</a:t>
            </a:r>
          </a:p>
          <a:p>
            <a:pPr>
              <a:spcAft>
                <a:spcPts val="600"/>
              </a:spcAft>
            </a:pPr>
            <a:endParaRPr lang="de-DE" sz="800" dirty="0"/>
          </a:p>
          <a:p>
            <a:pPr>
              <a:spcAft>
                <a:spcPts val="600"/>
              </a:spcAft>
            </a:pPr>
            <a:r>
              <a:rPr lang="de-DE" dirty="0"/>
              <a:t> 09:40 – 09:55		</a:t>
            </a:r>
            <a:r>
              <a:rPr lang="de-DE" b="1" dirty="0"/>
              <a:t>Best Practice in crane transport, rigging &amp; de-rigging on site</a:t>
            </a:r>
          </a:p>
          <a:p>
            <a:pPr>
              <a:spcAft>
                <a:spcPts val="600"/>
              </a:spcAft>
            </a:pPr>
            <a:r>
              <a:rPr lang="de-DE" b="1" dirty="0"/>
              <a:t> 				</a:t>
            </a:r>
            <a:r>
              <a:rPr lang="de-DE" sz="1200" b="1" dirty="0"/>
              <a:t>Dominic Murphy</a:t>
            </a:r>
            <a:r>
              <a:rPr lang="de-DE" sz="1200" dirty="0"/>
              <a:t>, HSE Advisor Windhoist Europe</a:t>
            </a:r>
          </a:p>
          <a:p>
            <a:pPr>
              <a:spcAft>
                <a:spcPts val="600"/>
              </a:spcAft>
            </a:pPr>
            <a:endParaRPr lang="de-DE" sz="800" dirty="0"/>
          </a:p>
          <a:p>
            <a:pPr>
              <a:spcAft>
                <a:spcPts val="600"/>
              </a:spcAft>
            </a:pPr>
            <a:r>
              <a:rPr lang="de-DE" dirty="0"/>
              <a:t> 09:55 - 10:10		</a:t>
            </a:r>
            <a:r>
              <a:rPr lang="de-DE" b="1" dirty="0"/>
              <a:t>Self assessment of putting culture into action</a:t>
            </a:r>
            <a:endParaRPr lang="de-DE" dirty="0"/>
          </a:p>
          <a:p>
            <a:pPr>
              <a:spcAft>
                <a:spcPts val="600"/>
              </a:spcAft>
            </a:pPr>
            <a:r>
              <a:rPr lang="de-DE" dirty="0"/>
              <a:t>				</a:t>
            </a:r>
            <a:r>
              <a:rPr lang="de-DE" sz="1200" b="1" dirty="0"/>
              <a:t>Gordon Asser</a:t>
            </a:r>
            <a:r>
              <a:rPr lang="de-DE" sz="1200" dirty="0"/>
              <a:t>, Head of Global PM Operation, Nordex Energy, Germany</a:t>
            </a:r>
          </a:p>
          <a:p>
            <a:pPr>
              <a:spcAft>
                <a:spcPts val="600"/>
              </a:spcAft>
            </a:pPr>
            <a:endParaRPr lang="de-DE" sz="800" dirty="0"/>
          </a:p>
          <a:p>
            <a:pPr>
              <a:spcAft>
                <a:spcPts val="600"/>
              </a:spcAft>
            </a:pPr>
            <a:r>
              <a:rPr lang="de-DE" dirty="0"/>
              <a:t> 10:10 – 10:30</a:t>
            </a:r>
            <a:r>
              <a:rPr lang="de-DE" b="1" dirty="0"/>
              <a:t>		Question &amp; Answers / Summary</a:t>
            </a:r>
            <a:endParaRPr lang="de-DE" dirty="0"/>
          </a:p>
          <a:p>
            <a:pPr>
              <a:spcAft>
                <a:spcPts val="600"/>
              </a:spcAft>
            </a:pPr>
            <a:r>
              <a:rPr lang="de-DE" dirty="0"/>
              <a:t>				</a:t>
            </a:r>
            <a:r>
              <a:rPr lang="de-DE" sz="1200" b="1" dirty="0"/>
              <a:t>Johannes Schiel</a:t>
            </a:r>
            <a:r>
              <a:rPr lang="de-DE" sz="1200" dirty="0"/>
              <a:t>, Manager Wind Energy, VDMA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/>
          </p:nvPr>
        </p:nvSpPr>
        <p:spPr>
          <a:xfrm>
            <a:off x="590550" y="593725"/>
            <a:ext cx="5426075" cy="336550"/>
          </a:xfrm>
        </p:spPr>
        <p:txBody>
          <a:bodyPr/>
          <a:lstStyle/>
          <a:p>
            <a:pPr>
              <a:defRPr/>
            </a:pPr>
            <a:r>
              <a:rPr lang="de-DE" dirty="0"/>
              <a:t>Agenda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quarter" idx="2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28 September 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Safety Culture Session at Wind Energy Summit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fld id="{580EBB51-4C60-9346-A2DC-4B14B81606B4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625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6960" y="836712"/>
            <a:ext cx="5425200" cy="338400"/>
          </a:xfrm>
        </p:spPr>
        <p:txBody>
          <a:bodyPr/>
          <a:lstStyle/>
          <a:p>
            <a:r>
              <a:rPr lang="en-US" dirty="0"/>
              <a:t>7 Safety Principles / Safety Ethics</a:t>
            </a:r>
            <a:br>
              <a:rPr lang="en-US" dirty="0"/>
            </a:br>
            <a:endParaRPr lang="de-DE" dirty="0"/>
          </a:p>
        </p:txBody>
      </p:sp>
      <p:sp>
        <p:nvSpPr>
          <p:cNvPr id="9" name="Datumsplatzhalter 1"/>
          <p:cNvSpPr>
            <a:spLocks noGrp="1"/>
          </p:cNvSpPr>
          <p:nvPr>
            <p:ph type="dt" sz="quarter" idx="4294967295"/>
          </p:nvPr>
        </p:nvSpPr>
        <p:spPr>
          <a:xfrm>
            <a:off x="6053138" y="6583045"/>
            <a:ext cx="2133600" cy="2841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/>
              <a:t>28 September 2016</a:t>
            </a:r>
            <a:endParaRPr lang="de-DE" sz="900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4294967295"/>
          </p:nvPr>
        </p:nvSpPr>
        <p:spPr>
          <a:xfrm flipH="1">
            <a:off x="474663" y="6567805"/>
            <a:ext cx="5578475" cy="2841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/>
              <a:t>Safety Culture Session at Wind Energy Summit</a:t>
            </a:r>
            <a:endParaRPr lang="de-DE" sz="900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8186738" y="6575425"/>
            <a:ext cx="563562" cy="284163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900" dirty="0"/>
              <a:t>7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63" y="1482451"/>
            <a:ext cx="3510597" cy="504499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482" y="1822354"/>
            <a:ext cx="3372878" cy="474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604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~495057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Klassisch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E_Blue">
  <a:themeElements>
    <a:clrScheme name="GE_2013_BLUE">
      <a:dk1>
        <a:srgbClr val="454545"/>
      </a:dk1>
      <a:lt1>
        <a:sysClr val="window" lastClr="FFFFFF"/>
      </a:lt1>
      <a:dk2>
        <a:srgbClr val="0745AB"/>
      </a:dk2>
      <a:lt2>
        <a:srgbClr val="EEECE1"/>
      </a:lt2>
      <a:accent1>
        <a:srgbClr val="4583D1"/>
      </a:accent1>
      <a:accent2>
        <a:srgbClr val="052F69"/>
      </a:accent2>
      <a:accent3>
        <a:srgbClr val="7FBD2C"/>
      </a:accent3>
      <a:accent4>
        <a:srgbClr val="1F5A13"/>
      </a:accent4>
      <a:accent5>
        <a:srgbClr val="F4A82D"/>
      </a:accent5>
      <a:accent6>
        <a:srgbClr val="AC3905"/>
      </a:accent6>
      <a:hlink>
        <a:srgbClr val="0745AB"/>
      </a:hlink>
      <a:folHlink>
        <a:srgbClr val="0745AB"/>
      </a:folHlink>
    </a:clrScheme>
    <a:fontScheme name="GE_Font_2013">
      <a:majorFont>
        <a:latin typeface="GE Inspira Pitch"/>
        <a:ea typeface=""/>
        <a:cs typeface=""/>
      </a:majorFont>
      <a:minorFont>
        <a:latin typeface="GE Inspira Pitc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VDMA_Praesentationsvorlage">
  <a:themeElements>
    <a:clrScheme name="VDMA">
      <a:dk1>
        <a:srgbClr val="58585A"/>
      </a:dk1>
      <a:lt1>
        <a:sysClr val="window" lastClr="FFFFFF"/>
      </a:lt1>
      <a:dk2>
        <a:srgbClr val="000000"/>
      </a:dk2>
      <a:lt2>
        <a:srgbClr val="E85743"/>
      </a:lt2>
      <a:accent1>
        <a:srgbClr val="E85743"/>
      </a:accent1>
      <a:accent2>
        <a:srgbClr val="F8DDDB"/>
      </a:accent2>
      <a:accent3>
        <a:srgbClr val="3C3C3B"/>
      </a:accent3>
      <a:accent4>
        <a:srgbClr val="8D8E8D"/>
      </a:accent4>
      <a:accent5>
        <a:srgbClr val="B6B6B6"/>
      </a:accent5>
      <a:accent6>
        <a:srgbClr val="DBDBDB"/>
      </a:accent6>
      <a:hlink>
        <a:srgbClr val="0000FF"/>
      </a:hlink>
      <a:folHlink>
        <a:srgbClr val="800080"/>
      </a:folHlink>
    </a:clrScheme>
    <a:fontScheme name="Ganymed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DMA-BLANKO-MASTER_LEER">
  <a:themeElements>
    <a:clrScheme name="Benutzerdefiniert 2">
      <a:dk1>
        <a:srgbClr val="F49100"/>
      </a:dk1>
      <a:lt1>
        <a:srgbClr val="006582"/>
      </a:lt1>
      <a:dk2>
        <a:srgbClr val="FFBE6E"/>
      </a:dk2>
      <a:lt2>
        <a:srgbClr val="FAAA32"/>
      </a:lt2>
      <a:accent1>
        <a:srgbClr val="FFD2A5"/>
      </a:accent1>
      <a:accent2>
        <a:srgbClr val="197DA0"/>
      </a:accent2>
      <a:accent3>
        <a:srgbClr val="64AAC8"/>
      </a:accent3>
      <a:accent4>
        <a:srgbClr val="A0C8DE"/>
      </a:accent4>
      <a:accent5>
        <a:srgbClr val="6F6F6F"/>
      </a:accent5>
      <a:accent6>
        <a:srgbClr val="929292"/>
      </a:accent6>
      <a:hlink>
        <a:srgbClr val="B1B1B1"/>
      </a:hlink>
      <a:folHlink>
        <a:srgbClr val="CBCBCB"/>
      </a:folHlink>
    </a:clrScheme>
    <a:fontScheme name="Benutzerdefiniert 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DMA-BLANKO-MASTER_LEER.potx" id="{704812A8-3D95-4596-8DA6-1F6DF3F9F9C0}" vid="{CD5C3FA7-2B5A-45AE-B876-0CE99E6287C2}"/>
    </a:ext>
  </a:extLst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~4950578</Template>
  <TotalTime>0</TotalTime>
  <Words>337</Words>
  <Application>Microsoft Office PowerPoint</Application>
  <PresentationFormat>On-screen Show (4:3)</PresentationFormat>
  <Paragraphs>104</Paragraphs>
  <Slides>10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ＭＳ Ｐゴシック</vt:lpstr>
      <vt:lpstr>Arial</vt:lpstr>
      <vt:lpstr>Calibri</vt:lpstr>
      <vt:lpstr>GE Inspira Pitch</vt:lpstr>
      <vt:lpstr>Lucida Grande</vt:lpstr>
      <vt:lpstr>Signika Light</vt:lpstr>
      <vt:lpstr>Signika Light</vt:lpstr>
      <vt:lpstr>Times New Roman</vt:lpstr>
      <vt:lpstr>Verdana</vt:lpstr>
      <vt:lpstr>Wingdings</vt:lpstr>
      <vt:lpstr>~4950578</vt:lpstr>
      <vt:lpstr>GE_Blue</vt:lpstr>
      <vt:lpstr>VDMA_Praesentationsvorlage</vt:lpstr>
      <vt:lpstr>VDMA-BLANKO-MASTER_LEER</vt:lpstr>
      <vt:lpstr>think-cell Folie</vt:lpstr>
      <vt:lpstr>PowerPoint Presentation</vt:lpstr>
      <vt:lpstr>Uwe Sarrazin, GE Renewable Energy</vt:lpstr>
      <vt:lpstr>PowerPoint Presentation</vt:lpstr>
      <vt:lpstr>PowerPoint Presentation</vt:lpstr>
      <vt:lpstr>PowerPoint Presentation</vt:lpstr>
      <vt:lpstr>PowerPoint Presentation</vt:lpstr>
      <vt:lpstr>Topics  we have worked on   </vt:lpstr>
      <vt:lpstr>PowerPoint Presentation</vt:lpstr>
      <vt:lpstr>7 Safety Principles / Safety Ethics </vt:lpstr>
      <vt:lpstr>PowerPoint Presentation</vt:lpstr>
    </vt:vector>
  </TitlesOfParts>
  <Company>VDMA e.V.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Tina Kaempfer</dc:creator>
  <cp:lastModifiedBy>Sarrazin, Uwe (GE Renewable Energy)</cp:lastModifiedBy>
  <cp:revision>73</cp:revision>
  <cp:lastPrinted>2015-09-15T10:10:56Z</cp:lastPrinted>
  <dcterms:created xsi:type="dcterms:W3CDTF">2014-09-15T12:01:48Z</dcterms:created>
  <dcterms:modified xsi:type="dcterms:W3CDTF">2016-09-26T18:51:16Z</dcterms:modified>
</cp:coreProperties>
</file>