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Lst>
  <p:notesMasterIdLst>
    <p:notesMasterId r:id="rId30"/>
  </p:notesMasterIdLst>
  <p:sldIdLst>
    <p:sldId id="256" r:id="rId2"/>
    <p:sldId id="284" r:id="rId3"/>
    <p:sldId id="285" r:id="rId4"/>
    <p:sldId id="286" r:id="rId5"/>
    <p:sldId id="289" r:id="rId6"/>
    <p:sldId id="293" r:id="rId7"/>
    <p:sldId id="294" r:id="rId8"/>
    <p:sldId id="295" r:id="rId9"/>
    <p:sldId id="296" r:id="rId10"/>
    <p:sldId id="297" r:id="rId11"/>
    <p:sldId id="298" r:id="rId12"/>
    <p:sldId id="299" r:id="rId13"/>
    <p:sldId id="300" r:id="rId14"/>
    <p:sldId id="301" r:id="rId15"/>
    <p:sldId id="302" r:id="rId16"/>
    <p:sldId id="303" r:id="rId17"/>
    <p:sldId id="304" r:id="rId18"/>
    <p:sldId id="316" r:id="rId19"/>
    <p:sldId id="306" r:id="rId20"/>
    <p:sldId id="307" r:id="rId21"/>
    <p:sldId id="317" r:id="rId22"/>
    <p:sldId id="277" r:id="rId23"/>
    <p:sldId id="310" r:id="rId24"/>
    <p:sldId id="311" r:id="rId25"/>
    <p:sldId id="312" r:id="rId26"/>
    <p:sldId id="313" r:id="rId27"/>
    <p:sldId id="314" r:id="rId28"/>
    <p:sldId id="315" r:id="rId2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7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85" autoAdjust="0"/>
  </p:normalViewPr>
  <p:slideViewPr>
    <p:cSldViewPr>
      <p:cViewPr varScale="1">
        <p:scale>
          <a:sx n="80" d="100"/>
          <a:sy n="80" d="100"/>
        </p:scale>
        <p:origin x="264" y="78"/>
      </p:cViewPr>
      <p:guideLst>
        <p:guide orient="horz" pos="2160"/>
        <p:guide pos="2880"/>
        <p:guide pos="47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1" d="100"/>
          <a:sy n="81" d="100"/>
        </p:scale>
        <p:origin x="-195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solidFill>
                <a:srgbClr val="FF9966">
                  <a:lumMod val="75000"/>
                </a:srgbClr>
              </a:solidFill>
            </c:spPr>
          </c:dPt>
          <c:dPt>
            <c:idx val="4"/>
            <c:invertIfNegative val="0"/>
            <c:bubble3D val="0"/>
            <c:spPr>
              <a:solidFill>
                <a:srgbClr val="FF9966">
                  <a:lumMod val="75000"/>
                </a:srgbClr>
              </a:solidFill>
            </c:spPr>
          </c:dPt>
          <c:cat>
            <c:multiLvlStrRef>
              <c:f>'Key Analysis Results'!$X$5:$Y$15</c:f>
              <c:multiLvlStrCache>
                <c:ptCount val="11"/>
                <c:lvl>
                  <c:pt idx="0">
                    <c:v>Cyclops</c:v>
                  </c:pt>
                  <c:pt idx="1">
                    <c:v>Project L</c:v>
                  </c:pt>
                  <c:pt idx="2">
                    <c:v>RS2 T73</c:v>
                  </c:pt>
                  <c:pt idx="3">
                    <c:v>RS2 T74</c:v>
                  </c:pt>
                  <c:pt idx="4">
                    <c:v>Cyclops</c:v>
                  </c:pt>
                  <c:pt idx="5">
                    <c:v>Project L</c:v>
                  </c:pt>
                  <c:pt idx="6">
                    <c:v>Project B</c:v>
                  </c:pt>
                  <c:pt idx="7">
                    <c:v>RS2 T73</c:v>
                  </c:pt>
                  <c:pt idx="8">
                    <c:v>RS2 T74</c:v>
                  </c:pt>
                  <c:pt idx="9">
                    <c:v>SS A3</c:v>
                  </c:pt>
                  <c:pt idx="10">
                    <c:v>SS K3</c:v>
                  </c:pt>
                </c:lvl>
                <c:lvl>
                  <c:pt idx="0">
                    <c:v>Mast</c:v>
                  </c:pt>
                  <c:pt idx="4">
                    <c:v>Nacelle LiDAR</c:v>
                  </c:pt>
                  <c:pt idx="9">
                    <c:v>TP Scanning LiDAR</c:v>
                  </c:pt>
                </c:lvl>
              </c:multiLvlStrCache>
            </c:multiLvlStrRef>
          </c:cat>
          <c:val>
            <c:numRef>
              <c:f>'Key Analysis Results'!$AC$5:$AC$15</c:f>
              <c:numCache>
                <c:formatCode>0.00%</c:formatCode>
                <c:ptCount val="11"/>
                <c:pt idx="0">
                  <c:v>6.6715235159365499E-3</c:v>
                </c:pt>
                <c:pt idx="1">
                  <c:v>5.1273161278266866E-3</c:v>
                </c:pt>
                <c:pt idx="2">
                  <c:v>3.9649143680206295E-3</c:v>
                </c:pt>
                <c:pt idx="3">
                  <c:v>4.8776767835528121E-3</c:v>
                </c:pt>
                <c:pt idx="4">
                  <c:v>5.83002599837203E-3</c:v>
                </c:pt>
                <c:pt idx="5">
                  <c:v>1.5594718340475767E-3</c:v>
                </c:pt>
                <c:pt idx="6">
                  <c:v>2.1157674425362561E-3</c:v>
                </c:pt>
                <c:pt idx="7">
                  <c:v>2.6734221382904121E-3</c:v>
                </c:pt>
                <c:pt idx="8">
                  <c:v>3.0151360201511397E-3</c:v>
                </c:pt>
                <c:pt idx="9">
                  <c:v>2.0488736145205686E-3</c:v>
                </c:pt>
                <c:pt idx="10">
                  <c:v>2.3613392354124817E-3</c:v>
                </c:pt>
              </c:numCache>
            </c:numRef>
          </c:val>
        </c:ser>
        <c:dLbls>
          <c:showLegendKey val="0"/>
          <c:showVal val="0"/>
          <c:showCatName val="0"/>
          <c:showSerName val="0"/>
          <c:showPercent val="0"/>
          <c:showBubbleSize val="0"/>
        </c:dLbls>
        <c:gapWidth val="150"/>
        <c:axId val="367367288"/>
        <c:axId val="367367680"/>
      </c:barChart>
      <c:catAx>
        <c:axId val="367367288"/>
        <c:scaling>
          <c:orientation val="minMax"/>
        </c:scaling>
        <c:delete val="0"/>
        <c:axPos val="b"/>
        <c:numFmt formatCode="General" sourceLinked="0"/>
        <c:majorTickMark val="out"/>
        <c:minorTickMark val="none"/>
        <c:tickLblPos val="nextTo"/>
        <c:txPr>
          <a:bodyPr/>
          <a:lstStyle/>
          <a:p>
            <a:pPr>
              <a:defRPr sz="1400"/>
            </a:pPr>
            <a:endParaRPr lang="de-DE"/>
          </a:p>
        </c:txPr>
        <c:crossAx val="367367680"/>
        <c:crosses val="autoZero"/>
        <c:auto val="1"/>
        <c:lblAlgn val="ctr"/>
        <c:lblOffset val="100"/>
        <c:noMultiLvlLbl val="0"/>
      </c:catAx>
      <c:valAx>
        <c:axId val="367367680"/>
        <c:scaling>
          <c:orientation val="minMax"/>
        </c:scaling>
        <c:delete val="0"/>
        <c:axPos val="l"/>
        <c:majorGridlines/>
        <c:title>
          <c:tx>
            <c:rich>
              <a:bodyPr rot="-5400000" vert="horz"/>
              <a:lstStyle/>
              <a:p>
                <a:pPr>
                  <a:defRPr sz="1400"/>
                </a:pPr>
                <a:r>
                  <a:rPr lang="en-GB" sz="1400" dirty="0"/>
                  <a:t>Category A </a:t>
                </a:r>
                <a:r>
                  <a:rPr lang="en-GB" sz="1400" dirty="0" smtClean="0"/>
                  <a:t>Uncertainty</a:t>
                </a:r>
              </a:p>
              <a:p>
                <a:pPr>
                  <a:defRPr sz="1400"/>
                </a:pPr>
                <a:r>
                  <a:rPr lang="en-GB" sz="1400" dirty="0" smtClean="0"/>
                  <a:t>(assuming </a:t>
                </a:r>
                <a:r>
                  <a:rPr lang="en-GB" sz="1400" dirty="0"/>
                  <a:t>700 hours valid data) </a:t>
                </a:r>
              </a:p>
            </c:rich>
          </c:tx>
          <c:layout>
            <c:manualLayout>
              <c:xMode val="edge"/>
              <c:yMode val="edge"/>
              <c:x val="9.648517914208234E-3"/>
              <c:y val="0.18980661726966339"/>
            </c:manualLayout>
          </c:layout>
          <c:overlay val="0"/>
        </c:title>
        <c:numFmt formatCode="0.0%" sourceLinked="0"/>
        <c:majorTickMark val="out"/>
        <c:minorTickMark val="none"/>
        <c:tickLblPos val="nextTo"/>
        <c:crossAx val="36736728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solidFill>
                <a:srgbClr val="FF9966">
                  <a:lumMod val="75000"/>
                </a:srgbClr>
              </a:solidFill>
            </c:spPr>
          </c:dPt>
          <c:dPt>
            <c:idx val="4"/>
            <c:invertIfNegative val="0"/>
            <c:bubble3D val="0"/>
            <c:spPr>
              <a:solidFill>
                <a:srgbClr val="FF9966">
                  <a:lumMod val="75000"/>
                </a:srgbClr>
              </a:solidFill>
            </c:spPr>
          </c:dPt>
          <c:cat>
            <c:multiLvlStrRef>
              <c:f>'Key Analysis Results'!$X$5:$Y$15</c:f>
              <c:multiLvlStrCache>
                <c:ptCount val="11"/>
                <c:lvl>
                  <c:pt idx="0">
                    <c:v>Cyclops</c:v>
                  </c:pt>
                  <c:pt idx="1">
                    <c:v>Project L</c:v>
                  </c:pt>
                  <c:pt idx="2">
                    <c:v>RS2 T73</c:v>
                  </c:pt>
                  <c:pt idx="3">
                    <c:v>RS2 T74</c:v>
                  </c:pt>
                  <c:pt idx="4">
                    <c:v>Cyclops</c:v>
                  </c:pt>
                  <c:pt idx="5">
                    <c:v>Project L</c:v>
                  </c:pt>
                  <c:pt idx="6">
                    <c:v>Project B</c:v>
                  </c:pt>
                  <c:pt idx="7">
                    <c:v>RS2 T73</c:v>
                  </c:pt>
                  <c:pt idx="8">
                    <c:v>RS2 T74</c:v>
                  </c:pt>
                  <c:pt idx="9">
                    <c:v>SS A3</c:v>
                  </c:pt>
                  <c:pt idx="10">
                    <c:v>SS K3</c:v>
                  </c:pt>
                </c:lvl>
                <c:lvl>
                  <c:pt idx="0">
                    <c:v>Mast</c:v>
                  </c:pt>
                  <c:pt idx="4">
                    <c:v>Nacelle LiDAR</c:v>
                  </c:pt>
                  <c:pt idx="9">
                    <c:v>TP Scanning LiDAR</c:v>
                  </c:pt>
                </c:lvl>
              </c:multiLvlStrCache>
            </c:multiLvlStrRef>
          </c:cat>
          <c:val>
            <c:numRef>
              <c:f>'Key Analysis Results'!$AC$5:$AC$15</c:f>
              <c:numCache>
                <c:formatCode>0.00%</c:formatCode>
                <c:ptCount val="11"/>
                <c:pt idx="0">
                  <c:v>6.6715235159365465E-3</c:v>
                </c:pt>
                <c:pt idx="1">
                  <c:v>5.1273161278266866E-3</c:v>
                </c:pt>
                <c:pt idx="2">
                  <c:v>3.9649143680206261E-3</c:v>
                </c:pt>
                <c:pt idx="3">
                  <c:v>4.8776767835528121E-3</c:v>
                </c:pt>
                <c:pt idx="4">
                  <c:v>5.8300259983720248E-3</c:v>
                </c:pt>
                <c:pt idx="5">
                  <c:v>1.5594718340475767E-3</c:v>
                </c:pt>
                <c:pt idx="6">
                  <c:v>2.1157674425362556E-3</c:v>
                </c:pt>
                <c:pt idx="7">
                  <c:v>2.6734221382904121E-3</c:v>
                </c:pt>
                <c:pt idx="8">
                  <c:v>3.0151360201511376E-3</c:v>
                </c:pt>
                <c:pt idx="9">
                  <c:v>2.0488736145205686E-3</c:v>
                </c:pt>
                <c:pt idx="10">
                  <c:v>2.3613392354124808E-3</c:v>
                </c:pt>
              </c:numCache>
            </c:numRef>
          </c:val>
        </c:ser>
        <c:dLbls>
          <c:showLegendKey val="0"/>
          <c:showVal val="0"/>
          <c:showCatName val="0"/>
          <c:showSerName val="0"/>
          <c:showPercent val="0"/>
          <c:showBubbleSize val="0"/>
        </c:dLbls>
        <c:gapWidth val="150"/>
        <c:axId val="367368072"/>
        <c:axId val="367368464"/>
      </c:barChart>
      <c:catAx>
        <c:axId val="367368072"/>
        <c:scaling>
          <c:orientation val="minMax"/>
        </c:scaling>
        <c:delete val="0"/>
        <c:axPos val="b"/>
        <c:numFmt formatCode="General" sourceLinked="0"/>
        <c:majorTickMark val="out"/>
        <c:minorTickMark val="none"/>
        <c:tickLblPos val="nextTo"/>
        <c:txPr>
          <a:bodyPr/>
          <a:lstStyle/>
          <a:p>
            <a:pPr>
              <a:defRPr sz="1400"/>
            </a:pPr>
            <a:endParaRPr lang="de-DE"/>
          </a:p>
        </c:txPr>
        <c:crossAx val="367368464"/>
        <c:crosses val="autoZero"/>
        <c:auto val="1"/>
        <c:lblAlgn val="ctr"/>
        <c:lblOffset val="100"/>
        <c:noMultiLvlLbl val="0"/>
      </c:catAx>
      <c:valAx>
        <c:axId val="367368464"/>
        <c:scaling>
          <c:orientation val="minMax"/>
        </c:scaling>
        <c:delete val="0"/>
        <c:axPos val="l"/>
        <c:majorGridlines/>
        <c:title>
          <c:tx>
            <c:rich>
              <a:bodyPr rot="-5400000" vert="horz"/>
              <a:lstStyle/>
              <a:p>
                <a:pPr>
                  <a:defRPr sz="1400"/>
                </a:pPr>
                <a:r>
                  <a:rPr lang="en-GB" sz="1400" dirty="0"/>
                  <a:t>Category A </a:t>
                </a:r>
                <a:r>
                  <a:rPr lang="en-GB" sz="1400" dirty="0" smtClean="0"/>
                  <a:t>Uncertainty</a:t>
                </a:r>
              </a:p>
              <a:p>
                <a:pPr>
                  <a:defRPr sz="1400"/>
                </a:pPr>
                <a:r>
                  <a:rPr lang="en-GB" sz="1400" dirty="0" smtClean="0"/>
                  <a:t>(assuming </a:t>
                </a:r>
                <a:r>
                  <a:rPr lang="en-GB" sz="1400" dirty="0"/>
                  <a:t>700 hours valid data) </a:t>
                </a:r>
              </a:p>
            </c:rich>
          </c:tx>
          <c:layout>
            <c:manualLayout>
              <c:xMode val="edge"/>
              <c:yMode val="edge"/>
              <c:x val="9.6485179142082305E-3"/>
              <c:y val="0.18980661726966339"/>
            </c:manualLayout>
          </c:layout>
          <c:overlay val="0"/>
        </c:title>
        <c:numFmt formatCode="0.0%" sourceLinked="0"/>
        <c:majorTickMark val="out"/>
        <c:minorTickMark val="none"/>
        <c:tickLblPos val="nextTo"/>
        <c:crossAx val="367368072"/>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solidFill>
                <a:srgbClr val="FF9966">
                  <a:lumMod val="75000"/>
                </a:srgbClr>
              </a:solidFill>
            </c:spPr>
          </c:dPt>
          <c:dPt>
            <c:idx val="4"/>
            <c:invertIfNegative val="0"/>
            <c:bubble3D val="0"/>
            <c:spPr>
              <a:solidFill>
                <a:srgbClr val="FF9966">
                  <a:lumMod val="75000"/>
                </a:srgbClr>
              </a:solidFill>
            </c:spPr>
          </c:dPt>
          <c:cat>
            <c:multiLvlStrRef>
              <c:f>'Key Analysis Results'!$X$5:$Y$15</c:f>
              <c:multiLvlStrCache>
                <c:ptCount val="11"/>
                <c:lvl>
                  <c:pt idx="0">
                    <c:v>Cyclops</c:v>
                  </c:pt>
                  <c:pt idx="1">
                    <c:v>Project L</c:v>
                  </c:pt>
                  <c:pt idx="2">
                    <c:v>RS2 T73</c:v>
                  </c:pt>
                  <c:pt idx="3">
                    <c:v>RS2 T74</c:v>
                  </c:pt>
                  <c:pt idx="4">
                    <c:v>Cyclops</c:v>
                  </c:pt>
                  <c:pt idx="5">
                    <c:v>Project L</c:v>
                  </c:pt>
                  <c:pt idx="6">
                    <c:v>Project B</c:v>
                  </c:pt>
                  <c:pt idx="7">
                    <c:v>RS2 T73</c:v>
                  </c:pt>
                  <c:pt idx="8">
                    <c:v>RS2 T74</c:v>
                  </c:pt>
                  <c:pt idx="9">
                    <c:v>SS A3</c:v>
                  </c:pt>
                  <c:pt idx="10">
                    <c:v>SS K3</c:v>
                  </c:pt>
                </c:lvl>
                <c:lvl>
                  <c:pt idx="0">
                    <c:v>Mast</c:v>
                  </c:pt>
                  <c:pt idx="4">
                    <c:v>Nacelle LiDAR</c:v>
                  </c:pt>
                  <c:pt idx="9">
                    <c:v>TP Scanning LiDAR</c:v>
                  </c:pt>
                </c:lvl>
              </c:multiLvlStrCache>
            </c:multiLvlStrRef>
          </c:cat>
          <c:val>
            <c:numRef>
              <c:f>'Key Analysis Results'!$AC$5:$AC$15</c:f>
              <c:numCache>
                <c:formatCode>0.00%</c:formatCode>
                <c:ptCount val="11"/>
                <c:pt idx="0">
                  <c:v>6.6715235159365465E-3</c:v>
                </c:pt>
                <c:pt idx="1">
                  <c:v>5.1273161278266866E-3</c:v>
                </c:pt>
                <c:pt idx="2">
                  <c:v>3.9649143680206261E-3</c:v>
                </c:pt>
                <c:pt idx="3">
                  <c:v>4.8776767835528121E-3</c:v>
                </c:pt>
                <c:pt idx="4">
                  <c:v>5.8300259983720248E-3</c:v>
                </c:pt>
                <c:pt idx="5">
                  <c:v>1.5594718340475767E-3</c:v>
                </c:pt>
                <c:pt idx="6">
                  <c:v>2.1157674425362556E-3</c:v>
                </c:pt>
                <c:pt idx="7">
                  <c:v>2.6734221382904121E-3</c:v>
                </c:pt>
                <c:pt idx="8">
                  <c:v>3.0151360201511376E-3</c:v>
                </c:pt>
                <c:pt idx="9">
                  <c:v>2.0488736145205686E-3</c:v>
                </c:pt>
                <c:pt idx="10">
                  <c:v>2.3613392354124808E-3</c:v>
                </c:pt>
              </c:numCache>
            </c:numRef>
          </c:val>
        </c:ser>
        <c:dLbls>
          <c:showLegendKey val="0"/>
          <c:showVal val="0"/>
          <c:showCatName val="0"/>
          <c:showSerName val="0"/>
          <c:showPercent val="0"/>
          <c:showBubbleSize val="0"/>
        </c:dLbls>
        <c:gapWidth val="150"/>
        <c:axId val="367368856"/>
        <c:axId val="366299696"/>
      </c:barChart>
      <c:catAx>
        <c:axId val="367368856"/>
        <c:scaling>
          <c:orientation val="minMax"/>
        </c:scaling>
        <c:delete val="0"/>
        <c:axPos val="b"/>
        <c:numFmt formatCode="General" sourceLinked="0"/>
        <c:majorTickMark val="out"/>
        <c:minorTickMark val="none"/>
        <c:tickLblPos val="nextTo"/>
        <c:txPr>
          <a:bodyPr/>
          <a:lstStyle/>
          <a:p>
            <a:pPr>
              <a:defRPr sz="1400"/>
            </a:pPr>
            <a:endParaRPr lang="de-DE"/>
          </a:p>
        </c:txPr>
        <c:crossAx val="366299696"/>
        <c:crosses val="autoZero"/>
        <c:auto val="1"/>
        <c:lblAlgn val="ctr"/>
        <c:lblOffset val="100"/>
        <c:noMultiLvlLbl val="0"/>
      </c:catAx>
      <c:valAx>
        <c:axId val="366299696"/>
        <c:scaling>
          <c:orientation val="minMax"/>
        </c:scaling>
        <c:delete val="0"/>
        <c:axPos val="l"/>
        <c:majorGridlines/>
        <c:title>
          <c:tx>
            <c:rich>
              <a:bodyPr rot="-5400000" vert="horz"/>
              <a:lstStyle/>
              <a:p>
                <a:pPr>
                  <a:defRPr sz="1400"/>
                </a:pPr>
                <a:r>
                  <a:rPr lang="en-GB" sz="1400" dirty="0"/>
                  <a:t>Category A </a:t>
                </a:r>
                <a:r>
                  <a:rPr lang="en-GB" sz="1400" dirty="0" smtClean="0"/>
                  <a:t>Uncertainty</a:t>
                </a:r>
              </a:p>
              <a:p>
                <a:pPr>
                  <a:defRPr sz="1400"/>
                </a:pPr>
                <a:r>
                  <a:rPr lang="en-GB" sz="1400" dirty="0" smtClean="0"/>
                  <a:t>(assuming </a:t>
                </a:r>
                <a:r>
                  <a:rPr lang="en-GB" sz="1400" dirty="0"/>
                  <a:t>700 hours valid data) </a:t>
                </a:r>
              </a:p>
            </c:rich>
          </c:tx>
          <c:layout>
            <c:manualLayout>
              <c:xMode val="edge"/>
              <c:yMode val="edge"/>
              <c:x val="9.6485179142082305E-3"/>
              <c:y val="0.18980661726966339"/>
            </c:manualLayout>
          </c:layout>
          <c:overlay val="0"/>
        </c:title>
        <c:numFmt formatCode="0.0%" sourceLinked="0"/>
        <c:majorTickMark val="out"/>
        <c:minorTickMark val="none"/>
        <c:tickLblPos val="nextTo"/>
        <c:crossAx val="367368856"/>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3BE937D-10D4-4BAB-881D-8CBA3BF6EC43}" type="datetimeFigureOut">
              <a:rPr lang="en-GB" smtClean="0"/>
              <a:pPr/>
              <a:t>27/09/2016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5C9865C-CD3A-4E8F-8D06-5AD065FE206C}" type="slidenum">
              <a:rPr lang="en-GB" smtClean="0"/>
              <a:pPr/>
              <a:t>‹#›</a:t>
            </a:fld>
            <a:endParaRPr lang="en-GB"/>
          </a:p>
        </p:txBody>
      </p:sp>
    </p:spTree>
    <p:extLst>
      <p:ext uri="{BB962C8B-B14F-4D97-AF65-F5344CB8AC3E}">
        <p14:creationId xmlns:p14="http://schemas.microsoft.com/office/powerpoint/2010/main" val="2528112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Tree>
    <p:extLst>
      <p:ext uri="{BB962C8B-B14F-4D97-AF65-F5344CB8AC3E}">
        <p14:creationId xmlns:p14="http://schemas.microsoft.com/office/powerpoint/2010/main" val="2478608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Re-do mean power curve graph so that no line is drawn for empty</a:t>
            </a:r>
            <a:r>
              <a:rPr lang="en-GB" baseline="0" dirty="0" smtClean="0"/>
              <a:t> bins</a:t>
            </a:r>
            <a:endParaRPr lang="en-GB" dirty="0"/>
          </a:p>
        </p:txBody>
      </p:sp>
    </p:spTree>
    <p:extLst>
      <p:ext uri="{BB962C8B-B14F-4D97-AF65-F5344CB8AC3E}">
        <p14:creationId xmlns:p14="http://schemas.microsoft.com/office/powerpoint/2010/main" val="147838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Tree>
    <p:extLst>
      <p:ext uri="{BB962C8B-B14F-4D97-AF65-F5344CB8AC3E}">
        <p14:creationId xmlns:p14="http://schemas.microsoft.com/office/powerpoint/2010/main" val="2478608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Tree>
    <p:extLst>
      <p:ext uri="{BB962C8B-B14F-4D97-AF65-F5344CB8AC3E}">
        <p14:creationId xmlns:p14="http://schemas.microsoft.com/office/powerpoint/2010/main" val="247860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BIT MORE</a:t>
            </a:r>
            <a:r>
              <a:rPr lang="en-GB" baseline="0" dirty="0" smtClean="0"/>
              <a:t> BACKGROUND – WHY DO WE CARE ABOUT UNCERTAINTY?</a:t>
            </a:r>
            <a:endParaRPr lang="en-GB" dirty="0"/>
          </a:p>
        </p:txBody>
      </p:sp>
    </p:spTree>
    <p:extLst>
      <p:ext uri="{BB962C8B-B14F-4D97-AF65-F5344CB8AC3E}">
        <p14:creationId xmlns:p14="http://schemas.microsoft.com/office/powerpoint/2010/main" val="255799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REDUCE TEXT</a:t>
            </a:r>
            <a:endParaRPr lang="en-GB" dirty="0"/>
          </a:p>
        </p:txBody>
      </p:sp>
    </p:spTree>
    <p:extLst>
      <p:ext uri="{BB962C8B-B14F-4D97-AF65-F5344CB8AC3E}">
        <p14:creationId xmlns:p14="http://schemas.microsoft.com/office/powerpoint/2010/main" val="163051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REDUCE TEXT</a:t>
            </a:r>
            <a:endParaRPr lang="en-GB" dirty="0"/>
          </a:p>
        </p:txBody>
      </p:sp>
    </p:spTree>
    <p:extLst>
      <p:ext uri="{BB962C8B-B14F-4D97-AF65-F5344CB8AC3E}">
        <p14:creationId xmlns:p14="http://schemas.microsoft.com/office/powerpoint/2010/main" val="1630516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2498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3051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85375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280" name="Picture 16" descr="Ribbon_Title_PPT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00600"/>
            <a:ext cx="9144000" cy="17367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188640"/>
            <a:ext cx="1475656" cy="898651"/>
          </a:xfrm>
          <a:prstGeom prst="rect">
            <a:avLst/>
          </a:prstGeom>
        </p:spPr>
      </p:pic>
      <p:sp>
        <p:nvSpPr>
          <p:cNvPr id="11266" name="Rectangle 2"/>
          <p:cNvSpPr>
            <a:spLocks noGrp="1" noChangeArrowheads="1"/>
          </p:cNvSpPr>
          <p:nvPr>
            <p:ph type="ctrTitle" hasCustomPrompt="1"/>
          </p:nvPr>
        </p:nvSpPr>
        <p:spPr>
          <a:xfrm>
            <a:off x="683567" y="1844824"/>
            <a:ext cx="6835551" cy="790575"/>
          </a:xfrm>
        </p:spPr>
        <p:txBody>
          <a:bodyPr/>
          <a:lstStyle>
            <a:lvl1pPr>
              <a:defRPr sz="3600" b="0">
                <a:solidFill>
                  <a:srgbClr val="003478"/>
                </a:solidFill>
                <a:latin typeface="+mj-lt"/>
              </a:defRPr>
            </a:lvl1pPr>
          </a:lstStyle>
          <a:p>
            <a:pPr lvl="0"/>
            <a:r>
              <a:rPr lang="en-US" noProof="0" dirty="0" smtClean="0"/>
              <a:t>Click to edit title</a:t>
            </a:r>
            <a:endParaRPr lang="en-GB" noProof="0" dirty="0" smtClean="0"/>
          </a:p>
        </p:txBody>
      </p:sp>
      <p:sp>
        <p:nvSpPr>
          <p:cNvPr id="11267" name="Rectangle 3"/>
          <p:cNvSpPr>
            <a:spLocks noGrp="1" noChangeArrowheads="1"/>
          </p:cNvSpPr>
          <p:nvPr>
            <p:ph type="subTitle" idx="1" hasCustomPrompt="1"/>
          </p:nvPr>
        </p:nvSpPr>
        <p:spPr>
          <a:xfrm>
            <a:off x="688776" y="2708275"/>
            <a:ext cx="6835551" cy="720725"/>
          </a:xfrm>
        </p:spPr>
        <p:txBody>
          <a:bodyPr lIns="36000" tIns="36000" rIns="36000" bIns="36000"/>
          <a:lstStyle>
            <a:lvl1pPr marL="0" indent="0">
              <a:buFontTx/>
              <a:buNone/>
              <a:defRPr sz="2400">
                <a:solidFill>
                  <a:srgbClr val="003478"/>
                </a:solidFill>
                <a:latin typeface="+mj-lt"/>
              </a:defRPr>
            </a:lvl1pPr>
          </a:lstStyle>
          <a:p>
            <a:pPr lvl="0"/>
            <a:r>
              <a:rPr lang="en-US" noProof="0" dirty="0" smtClean="0"/>
              <a:t>Click to edit subtitle</a:t>
            </a:r>
            <a:endParaRPr lang="en-GB" noProof="0" dirty="0" smtClean="0"/>
          </a:p>
        </p:txBody>
      </p:sp>
      <p:sp>
        <p:nvSpPr>
          <p:cNvPr id="4" name="Text Placeholder 3"/>
          <p:cNvSpPr>
            <a:spLocks noGrp="1"/>
          </p:cNvSpPr>
          <p:nvPr>
            <p:ph type="body" sz="quarter" idx="10" hasCustomPrompt="1"/>
          </p:nvPr>
        </p:nvSpPr>
        <p:spPr>
          <a:xfrm>
            <a:off x="683568" y="4149452"/>
            <a:ext cx="6834832" cy="647700"/>
          </a:xfrm>
        </p:spPr>
        <p:txBody>
          <a:bodyPr/>
          <a:lstStyle>
            <a:lvl1pPr marL="0" indent="0">
              <a:buNone/>
              <a:defRPr baseline="0"/>
            </a:lvl1pPr>
          </a:lstStyle>
          <a:p>
            <a:pPr lvl="0"/>
            <a:r>
              <a:rPr lang="en-US" dirty="0" smtClean="0"/>
              <a:t>Click to edit name, date</a:t>
            </a:r>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F02067B5-BB61-425A-ADF9-C80F01E8B2C9}" type="slidenum">
              <a:rPr lang="en-GB" smtClean="0"/>
              <a:pPr/>
              <a:t>‹#›</a:t>
            </a:fld>
            <a:endParaRPr lang="en-GB"/>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userDrawn="1"/>
        </p:nvSpPr>
        <p:spPr>
          <a:xfrm>
            <a:off x="3851920" y="3653730"/>
            <a:ext cx="5112568" cy="3046988"/>
          </a:xfrm>
          <a:prstGeom prst="rect">
            <a:avLst/>
          </a:prstGeom>
          <a:noFill/>
        </p:spPr>
        <p:txBody>
          <a:bodyPr wrap="square" rtlCol="0">
            <a:spAutoFit/>
          </a:bodyPr>
          <a:lstStyle/>
          <a:p>
            <a:pPr lvl="0"/>
            <a:r>
              <a:rPr lang="en-GB" sz="1200" dirty="0" smtClean="0"/>
              <a:t>Whilst reasonable steps have been taken to ensure that the information contained within this publication is correct, the authors, the Carbon Trust, its agents, contractors and sub-contractors give no warranty and make no representation as to its accuracy and accept no liability for any errors or omissions. All trademarks, service marks and logos in this publication, and copyright in it, are the property of the Carbon Trust (or its licensors). Nothing in this publication shall be construed as granting any licence or right to use or reproduce any of the trademarks, services marks, logos, copyright or any proprietary information in any way without the Carbon Trust’s prior written permission. The Carbon Trust enforces infringements of its intellectual property rights to the full extent permitted by law.</a:t>
            </a:r>
          </a:p>
          <a:p>
            <a:pPr lvl="0"/>
            <a:r>
              <a:rPr lang="en-GB" sz="1200" dirty="0" smtClean="0"/>
              <a:t>The Carbon Trust is a company limited by guarantee and registered in England and Wales under company number 4190230 with its registered office at 4th Floor Dorset House, Stamford Street, London SE1 9NT.</a:t>
            </a:r>
          </a:p>
          <a:p>
            <a:pPr lvl="0"/>
            <a:r>
              <a:rPr lang="en-GB" sz="1200" dirty="0" smtClean="0"/>
              <a:t>Published in the UK: 2016.</a:t>
            </a:r>
          </a:p>
          <a:p>
            <a:pPr lvl="0"/>
            <a:r>
              <a:rPr lang="en-GB" sz="1200" dirty="0" smtClean="0"/>
              <a:t>© The Carbon </a:t>
            </a:r>
            <a:r>
              <a:rPr lang="en-GB" sz="1200" smtClean="0"/>
              <a:t>Trust 2016. </a:t>
            </a:r>
            <a:r>
              <a:rPr lang="en-GB" sz="1200" dirty="0" smtClean="0"/>
              <a:t>All rights reserved. </a:t>
            </a:r>
          </a:p>
        </p:txBody>
      </p:sp>
    </p:spTree>
    <p:extLst>
      <p:ext uri="{BB962C8B-B14F-4D97-AF65-F5344CB8AC3E}">
        <p14:creationId xmlns:p14="http://schemas.microsoft.com/office/powerpoint/2010/main" val="41186737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GB" dirty="0"/>
          </a:p>
        </p:txBody>
      </p:sp>
      <p:sp>
        <p:nvSpPr>
          <p:cNvPr id="3" name="Content Placeholder 2"/>
          <p:cNvSpPr>
            <a:spLocks noGrp="1"/>
          </p:cNvSpPr>
          <p:nvPr>
            <p:ph idx="1" hasCustomPrompt="1"/>
          </p:nvPr>
        </p:nvSpPr>
        <p:spPr>
          <a:xfrm>
            <a:off x="457200" y="1628800"/>
            <a:ext cx="8229600" cy="4536504"/>
          </a:xfrm>
        </p:spPr>
        <p:txBody>
          <a:bodyPr/>
          <a:lstStyle>
            <a:lvl1pPr>
              <a:defRPr/>
            </a:lvl1pPr>
            <a:lvl4pPr marL="1162050" indent="-266700">
              <a:defRPr/>
            </a:lvl4pPr>
            <a:lvl5pPr marL="1619250" indent="-361950">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02067B5-BB61-425A-ADF9-C80F01E8B2C9}" type="slidenum">
              <a:rPr lang="en-GB" smtClean="0"/>
              <a:pPr/>
              <a:t>‹#›</a:t>
            </a:fld>
            <a:endParaRPr lang="en-GB"/>
          </a:p>
        </p:txBody>
      </p:sp>
    </p:spTree>
    <p:extLst>
      <p:ext uri="{BB962C8B-B14F-4D97-AF65-F5344CB8AC3E}">
        <p14:creationId xmlns:p14="http://schemas.microsoft.com/office/powerpoint/2010/main" val="21611865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GB" dirty="0"/>
          </a:p>
        </p:txBody>
      </p:sp>
      <p:sp>
        <p:nvSpPr>
          <p:cNvPr id="3" name="Content Placeholder 2"/>
          <p:cNvSpPr>
            <a:spLocks noGrp="1"/>
          </p:cNvSpPr>
          <p:nvPr>
            <p:ph idx="1" hasCustomPrompt="1"/>
          </p:nvPr>
        </p:nvSpPr>
        <p:spPr>
          <a:xfrm>
            <a:off x="457200" y="1628800"/>
            <a:ext cx="8229600" cy="4536504"/>
          </a:xfrm>
        </p:spPr>
        <p:txBody>
          <a:bodyPr/>
          <a:lstStyle>
            <a:lvl1pPr>
              <a:lnSpc>
                <a:spcPct val="150000"/>
              </a:lnSpc>
              <a:defRPr/>
            </a:lvl1pPr>
          </a:lstStyle>
          <a:p>
            <a:pPr lvl="0"/>
            <a:r>
              <a:rPr lang="en-US" dirty="0" smtClean="0"/>
              <a:t>Agenda Item 1</a:t>
            </a:r>
          </a:p>
          <a:p>
            <a:pPr lvl="0"/>
            <a:r>
              <a:rPr lang="en-US" dirty="0" smtClean="0"/>
              <a:t>Agenda Item 2</a:t>
            </a:r>
          </a:p>
          <a:p>
            <a:pPr lvl="0"/>
            <a:r>
              <a:rPr lang="en-US" dirty="0" smtClean="0"/>
              <a:t>Agenda Item 3</a:t>
            </a:r>
          </a:p>
          <a:p>
            <a:pPr lvl="0"/>
            <a:endParaRPr lang="en-US" dirty="0" smtClean="0"/>
          </a:p>
          <a:p>
            <a:pPr lvl="0"/>
            <a:endParaRPr lang="en-US" dirty="0" smtClean="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02067B5-BB61-425A-ADF9-C80F01E8B2C9}" type="slidenum">
              <a:rPr lang="en-GB" smtClean="0"/>
              <a:pPr/>
              <a:t>‹#›</a:t>
            </a:fld>
            <a:endParaRPr lang="en-GB"/>
          </a:p>
        </p:txBody>
      </p:sp>
    </p:spTree>
    <p:extLst>
      <p:ext uri="{BB962C8B-B14F-4D97-AF65-F5344CB8AC3E}">
        <p14:creationId xmlns:p14="http://schemas.microsoft.com/office/powerpoint/2010/main" val="33767788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F02067B5-BB61-425A-ADF9-C80F01E8B2C9}" type="slidenum">
              <a:rPr lang="en-GB" smtClean="0"/>
              <a:pPr/>
              <a:t>‹#›</a:t>
            </a:fld>
            <a:endParaRPr lang="en-GB"/>
          </a:p>
        </p:txBody>
      </p:sp>
    </p:spTree>
    <p:extLst>
      <p:ext uri="{BB962C8B-B14F-4D97-AF65-F5344CB8AC3E}">
        <p14:creationId xmlns:p14="http://schemas.microsoft.com/office/powerpoint/2010/main" val="359122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GB" dirty="0"/>
          </a:p>
        </p:txBody>
      </p:sp>
      <p:sp>
        <p:nvSpPr>
          <p:cNvPr id="3" name="Content Placeholder 2"/>
          <p:cNvSpPr>
            <a:spLocks noGrp="1"/>
          </p:cNvSpPr>
          <p:nvPr>
            <p:ph idx="1" hasCustomPrompt="1"/>
          </p:nvPr>
        </p:nvSpPr>
        <p:spPr>
          <a:xfrm>
            <a:off x="457200" y="1628800"/>
            <a:ext cx="3970784" cy="4525963"/>
          </a:xfrm>
        </p:spPr>
        <p:txBody>
          <a:bodyPr/>
          <a:lstStyle>
            <a:lvl1pPr>
              <a:defRPr sz="2000"/>
            </a:lvl1pPr>
            <a:lvl2pPr>
              <a:defRPr sz="2000"/>
            </a:lvl2pPr>
            <a:lvl3pPr>
              <a:defRPr sz="1800"/>
            </a:lvl3pPr>
            <a:lvl4pPr>
              <a:defRPr sz="1800"/>
            </a:lvl4pPr>
            <a:lvl5pPr>
              <a:defRPr sz="1800"/>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02067B5-BB61-425A-ADF9-C80F01E8B2C9}" type="slidenum">
              <a:rPr lang="en-GB" smtClean="0"/>
              <a:pPr/>
              <a:t>‹#›</a:t>
            </a:fld>
            <a:endParaRPr lang="en-GB"/>
          </a:p>
        </p:txBody>
      </p:sp>
      <p:sp>
        <p:nvSpPr>
          <p:cNvPr id="7" name="Content Placeholder 2"/>
          <p:cNvSpPr>
            <a:spLocks noGrp="1"/>
          </p:cNvSpPr>
          <p:nvPr>
            <p:ph idx="13" hasCustomPrompt="1"/>
          </p:nvPr>
        </p:nvSpPr>
        <p:spPr>
          <a:xfrm>
            <a:off x="4716016" y="1628800"/>
            <a:ext cx="3970784" cy="4525963"/>
          </a:xfrm>
        </p:spPr>
        <p:txBody>
          <a:bodyPr/>
          <a:lstStyle>
            <a:lvl1pPr>
              <a:defRPr sz="2000" baseline="0"/>
            </a:lvl1pPr>
            <a:lvl2pPr>
              <a:defRPr sz="1800"/>
            </a:lvl2pPr>
            <a:lvl3pPr>
              <a:defRPr sz="1600"/>
            </a:lvl3pPr>
            <a:lvl4pPr>
              <a:defRPr sz="1600"/>
            </a:lvl4pPr>
            <a:lvl5pPr>
              <a:defRPr sz="1600"/>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082104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GB" dirty="0"/>
          </a:p>
        </p:txBody>
      </p:sp>
      <p:sp>
        <p:nvSpPr>
          <p:cNvPr id="3" name="Content Placeholder 2"/>
          <p:cNvSpPr>
            <a:spLocks noGrp="1"/>
          </p:cNvSpPr>
          <p:nvPr>
            <p:ph idx="1" hasCustomPrompt="1"/>
          </p:nvPr>
        </p:nvSpPr>
        <p:spPr>
          <a:xfrm>
            <a:off x="467544" y="1628800"/>
            <a:ext cx="2602632" cy="4525963"/>
          </a:xfrm>
        </p:spPr>
        <p:txBody>
          <a:bodyPr/>
          <a:lstStyle>
            <a:lvl1pPr>
              <a:defRPr sz="2000"/>
            </a:lvl1pPr>
            <a:lvl2pPr>
              <a:defRPr sz="2000"/>
            </a:lvl2pPr>
            <a:lvl3pPr>
              <a:defRPr sz="1800"/>
            </a:lvl3pPr>
          </a:lstStyle>
          <a:p>
            <a:pPr lvl="0"/>
            <a:r>
              <a:rPr lang="en-US" dirty="0" smtClean="0"/>
              <a:t>First Level</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02067B5-BB61-425A-ADF9-C80F01E8B2C9}" type="slidenum">
              <a:rPr lang="en-GB" smtClean="0"/>
              <a:pPr/>
              <a:t>‹#›</a:t>
            </a:fld>
            <a:endParaRPr lang="en-GB"/>
          </a:p>
        </p:txBody>
      </p:sp>
      <p:sp>
        <p:nvSpPr>
          <p:cNvPr id="8" name="Content Placeholder 2"/>
          <p:cNvSpPr>
            <a:spLocks noGrp="1"/>
          </p:cNvSpPr>
          <p:nvPr>
            <p:ph idx="13" hasCustomPrompt="1"/>
          </p:nvPr>
        </p:nvSpPr>
        <p:spPr>
          <a:xfrm>
            <a:off x="3281028" y="1628800"/>
            <a:ext cx="2602632" cy="4525963"/>
          </a:xfrm>
        </p:spPr>
        <p:txBody>
          <a:bodyPr/>
          <a:lstStyle>
            <a:lvl1pPr>
              <a:defRPr sz="2000"/>
            </a:lvl1pPr>
            <a:lvl2pPr>
              <a:defRPr sz="2000"/>
            </a:lvl2pPr>
            <a:lvl3pPr>
              <a:defRPr sz="1800"/>
            </a:lvl3pPr>
          </a:lstStyle>
          <a:p>
            <a:pPr lvl="0"/>
            <a:r>
              <a:rPr lang="en-US" dirty="0" smtClean="0"/>
              <a:t>First Level</a:t>
            </a:r>
          </a:p>
          <a:p>
            <a:pPr lvl="1"/>
            <a:r>
              <a:rPr lang="en-US" dirty="0" smtClean="0"/>
              <a:t>Second level</a:t>
            </a:r>
          </a:p>
          <a:p>
            <a:pPr lvl="2"/>
            <a:r>
              <a:rPr lang="en-US" dirty="0" smtClean="0"/>
              <a:t>Third level</a:t>
            </a:r>
          </a:p>
        </p:txBody>
      </p:sp>
      <p:sp>
        <p:nvSpPr>
          <p:cNvPr id="9" name="Content Placeholder 2"/>
          <p:cNvSpPr>
            <a:spLocks noGrp="1"/>
          </p:cNvSpPr>
          <p:nvPr>
            <p:ph idx="14" hasCustomPrompt="1"/>
          </p:nvPr>
        </p:nvSpPr>
        <p:spPr>
          <a:xfrm>
            <a:off x="6094512" y="1628800"/>
            <a:ext cx="2602632" cy="4525963"/>
          </a:xfrm>
        </p:spPr>
        <p:txBody>
          <a:bodyPr/>
          <a:lstStyle>
            <a:lvl1pPr>
              <a:defRPr sz="2000"/>
            </a:lvl1pPr>
            <a:lvl2pPr>
              <a:defRPr sz="2000"/>
            </a:lvl2pPr>
            <a:lvl3pPr>
              <a:defRPr sz="1800"/>
            </a:lvl3pPr>
          </a:lstStyle>
          <a:p>
            <a:pPr lvl="0"/>
            <a:r>
              <a:rPr lang="en-US" dirty="0" smtClean="0"/>
              <a:t>First Level</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4397589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916832"/>
            <a:ext cx="8229600" cy="4237931"/>
          </a:xfrm>
        </p:spPr>
        <p:txBody>
          <a:bodyPr/>
          <a:lstStyle>
            <a:lvl1pPr>
              <a:defRPr baseline="0"/>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02067B5-BB61-425A-ADF9-C80F01E8B2C9}" type="slidenum">
              <a:rPr lang="en-GB" smtClean="0"/>
              <a:pPr/>
              <a:t>‹#›</a:t>
            </a:fld>
            <a:endParaRPr lang="en-GB"/>
          </a:p>
        </p:txBody>
      </p:sp>
      <p:sp>
        <p:nvSpPr>
          <p:cNvPr id="8" name="Text Placeholder 6"/>
          <p:cNvSpPr>
            <a:spLocks noGrp="1"/>
          </p:cNvSpPr>
          <p:nvPr>
            <p:ph type="body" sz="quarter" idx="10" hasCustomPrompt="1"/>
          </p:nvPr>
        </p:nvSpPr>
        <p:spPr>
          <a:xfrm>
            <a:off x="467643" y="1196802"/>
            <a:ext cx="7056685" cy="648022"/>
          </a:xfrm>
          <a:prstGeom prst="rect">
            <a:avLst/>
          </a:prstGeo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Click to Edit Subtitle</a:t>
            </a:r>
            <a:endParaRPr lang="en-GB" dirty="0"/>
          </a:p>
        </p:txBody>
      </p:sp>
      <p:sp>
        <p:nvSpPr>
          <p:cNvPr id="9" name="Title 1"/>
          <p:cNvSpPr>
            <a:spLocks noGrp="1"/>
          </p:cNvSpPr>
          <p:nvPr>
            <p:ph type="title" hasCustomPrompt="1"/>
          </p:nvPr>
        </p:nvSpPr>
        <p:spPr>
          <a:xfrm>
            <a:off x="457200" y="274638"/>
            <a:ext cx="6562725" cy="850106"/>
          </a:xfrm>
        </p:spPr>
        <p:txBody>
          <a:bodyPr/>
          <a:lstStyle>
            <a:lvl1pPr>
              <a:defRPr/>
            </a:lvl1pPr>
          </a:lstStyle>
          <a:p>
            <a:r>
              <a:rPr lang="en-US" dirty="0" smtClean="0"/>
              <a:t>Click to edit title</a:t>
            </a:r>
            <a:endParaRPr lang="en-GB" dirty="0"/>
          </a:p>
        </p:txBody>
      </p:sp>
    </p:spTree>
    <p:extLst>
      <p:ext uri="{BB962C8B-B14F-4D97-AF65-F5344CB8AC3E}">
        <p14:creationId xmlns:p14="http://schemas.microsoft.com/office/powerpoint/2010/main" val="34074229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column with sub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02067B5-BB61-425A-ADF9-C80F01E8B2C9}" type="slidenum">
              <a:rPr lang="en-GB" smtClean="0"/>
              <a:pPr/>
              <a:t>‹#›</a:t>
            </a:fld>
            <a:endParaRPr lang="en-GB"/>
          </a:p>
        </p:txBody>
      </p:sp>
      <p:sp>
        <p:nvSpPr>
          <p:cNvPr id="8" name="Content Placeholder 2"/>
          <p:cNvSpPr>
            <a:spLocks noGrp="1"/>
          </p:cNvSpPr>
          <p:nvPr>
            <p:ph idx="13" hasCustomPrompt="1"/>
          </p:nvPr>
        </p:nvSpPr>
        <p:spPr>
          <a:xfrm>
            <a:off x="457200" y="1916832"/>
            <a:ext cx="3970784" cy="4237931"/>
          </a:xfrm>
        </p:spPr>
        <p:txBody>
          <a:bodyPr/>
          <a:lstStyle>
            <a:lvl1pPr>
              <a:defRPr sz="2000" baseline="0"/>
            </a:lvl1pPr>
            <a:lvl2pPr>
              <a:defRPr sz="2000"/>
            </a:lvl2pPr>
            <a:lvl3pPr>
              <a:defRPr sz="1800"/>
            </a:lvl3pPr>
            <a:lvl4pPr>
              <a:defRPr sz="1800"/>
            </a:lvl4pPr>
            <a:lvl5pPr>
              <a:defRPr sz="1800"/>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2"/>
          <p:cNvSpPr>
            <a:spLocks noGrp="1"/>
          </p:cNvSpPr>
          <p:nvPr>
            <p:ph idx="14" hasCustomPrompt="1"/>
          </p:nvPr>
        </p:nvSpPr>
        <p:spPr>
          <a:xfrm>
            <a:off x="4716016" y="1916832"/>
            <a:ext cx="3970784" cy="4237931"/>
          </a:xfrm>
        </p:spPr>
        <p:txBody>
          <a:bodyPr/>
          <a:lstStyle>
            <a:lvl1pPr>
              <a:defRPr sz="2000"/>
            </a:lvl1pPr>
            <a:lvl2pPr>
              <a:defRPr sz="2000"/>
            </a:lvl2pPr>
            <a:lvl3pPr>
              <a:defRPr sz="1800"/>
            </a:lvl3pPr>
            <a:lvl4pPr>
              <a:defRPr sz="1800"/>
            </a:lvl4pPr>
            <a:lvl5pPr>
              <a:defRPr sz="1800"/>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Text Placeholder 6"/>
          <p:cNvSpPr>
            <a:spLocks noGrp="1"/>
          </p:cNvSpPr>
          <p:nvPr>
            <p:ph type="body" sz="quarter" idx="10" hasCustomPrompt="1"/>
          </p:nvPr>
        </p:nvSpPr>
        <p:spPr>
          <a:xfrm>
            <a:off x="467643" y="1196802"/>
            <a:ext cx="7057107" cy="648022"/>
          </a:xfrm>
          <a:prstGeom prst="rect">
            <a:avLst/>
          </a:prstGeo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Click to Edit Subtitle</a:t>
            </a:r>
            <a:endParaRPr lang="en-GB" dirty="0"/>
          </a:p>
        </p:txBody>
      </p:sp>
      <p:sp>
        <p:nvSpPr>
          <p:cNvPr id="11" name="Title 1"/>
          <p:cNvSpPr>
            <a:spLocks noGrp="1"/>
          </p:cNvSpPr>
          <p:nvPr>
            <p:ph type="title" hasCustomPrompt="1"/>
          </p:nvPr>
        </p:nvSpPr>
        <p:spPr>
          <a:xfrm>
            <a:off x="457200" y="274638"/>
            <a:ext cx="6562725" cy="850106"/>
          </a:xfrm>
        </p:spPr>
        <p:txBody>
          <a:bodyPr/>
          <a:lstStyle>
            <a:lvl1pPr>
              <a:defRPr/>
            </a:lvl1pPr>
          </a:lstStyle>
          <a:p>
            <a:r>
              <a:rPr lang="en-US" dirty="0" smtClean="0"/>
              <a:t>Click to edit title</a:t>
            </a:r>
            <a:endParaRPr lang="en-GB" dirty="0"/>
          </a:p>
        </p:txBody>
      </p:sp>
    </p:spTree>
    <p:extLst>
      <p:ext uri="{BB962C8B-B14F-4D97-AF65-F5344CB8AC3E}">
        <p14:creationId xmlns:p14="http://schemas.microsoft.com/office/powerpoint/2010/main" val="23286356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column with subtitl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02067B5-BB61-425A-ADF9-C80F01E8B2C9}" type="slidenum">
              <a:rPr lang="en-GB" smtClean="0"/>
              <a:pPr/>
              <a:t>‹#›</a:t>
            </a:fld>
            <a:endParaRPr lang="en-GB"/>
          </a:p>
        </p:txBody>
      </p:sp>
      <p:sp>
        <p:nvSpPr>
          <p:cNvPr id="10" name="Content Placeholder 2"/>
          <p:cNvSpPr>
            <a:spLocks noGrp="1"/>
          </p:cNvSpPr>
          <p:nvPr>
            <p:ph idx="1" hasCustomPrompt="1"/>
          </p:nvPr>
        </p:nvSpPr>
        <p:spPr>
          <a:xfrm>
            <a:off x="467544" y="1916832"/>
            <a:ext cx="2602632" cy="4237931"/>
          </a:xfrm>
        </p:spPr>
        <p:txBody>
          <a:bodyPr/>
          <a:lstStyle>
            <a:lvl1pPr>
              <a:defRPr sz="1800"/>
            </a:lvl1pPr>
            <a:lvl2pPr>
              <a:defRPr sz="1800"/>
            </a:lvl2pPr>
            <a:lvl3pPr>
              <a:defRPr sz="1600"/>
            </a:lvl3pPr>
          </a:lstStyle>
          <a:p>
            <a:pPr lvl="0"/>
            <a:r>
              <a:rPr lang="en-US" dirty="0" smtClean="0"/>
              <a:t>First Level</a:t>
            </a:r>
          </a:p>
          <a:p>
            <a:pPr lvl="1"/>
            <a:r>
              <a:rPr lang="en-US" dirty="0" smtClean="0"/>
              <a:t>Second level</a:t>
            </a:r>
          </a:p>
          <a:p>
            <a:pPr lvl="2"/>
            <a:r>
              <a:rPr lang="en-US" dirty="0" smtClean="0"/>
              <a:t>Third level</a:t>
            </a:r>
          </a:p>
        </p:txBody>
      </p:sp>
      <p:sp>
        <p:nvSpPr>
          <p:cNvPr id="11" name="Content Placeholder 2"/>
          <p:cNvSpPr>
            <a:spLocks noGrp="1"/>
          </p:cNvSpPr>
          <p:nvPr>
            <p:ph idx="15" hasCustomPrompt="1"/>
          </p:nvPr>
        </p:nvSpPr>
        <p:spPr>
          <a:xfrm>
            <a:off x="3281028" y="1916832"/>
            <a:ext cx="2602632" cy="4237931"/>
          </a:xfrm>
        </p:spPr>
        <p:txBody>
          <a:bodyPr/>
          <a:lstStyle>
            <a:lvl1pPr>
              <a:defRPr sz="1800"/>
            </a:lvl1pPr>
            <a:lvl2pPr>
              <a:defRPr sz="1800"/>
            </a:lvl2pPr>
            <a:lvl3pPr>
              <a:defRPr sz="1600"/>
            </a:lvl3pPr>
          </a:lstStyle>
          <a:p>
            <a:pPr lvl="0"/>
            <a:r>
              <a:rPr lang="en-US" dirty="0" smtClean="0"/>
              <a:t>First Level</a:t>
            </a:r>
          </a:p>
          <a:p>
            <a:pPr lvl="1"/>
            <a:r>
              <a:rPr lang="en-US" dirty="0" smtClean="0"/>
              <a:t>Second level</a:t>
            </a:r>
          </a:p>
          <a:p>
            <a:pPr lvl="2"/>
            <a:r>
              <a:rPr lang="en-US" dirty="0" smtClean="0"/>
              <a:t>Third level</a:t>
            </a:r>
          </a:p>
        </p:txBody>
      </p:sp>
      <p:sp>
        <p:nvSpPr>
          <p:cNvPr id="12" name="Content Placeholder 2"/>
          <p:cNvSpPr>
            <a:spLocks noGrp="1"/>
          </p:cNvSpPr>
          <p:nvPr>
            <p:ph idx="16" hasCustomPrompt="1"/>
          </p:nvPr>
        </p:nvSpPr>
        <p:spPr>
          <a:xfrm>
            <a:off x="6094512" y="1916832"/>
            <a:ext cx="2602632" cy="4237931"/>
          </a:xfrm>
        </p:spPr>
        <p:txBody>
          <a:bodyPr/>
          <a:lstStyle>
            <a:lvl1pPr>
              <a:defRPr sz="1800"/>
            </a:lvl1pPr>
            <a:lvl2pPr>
              <a:defRPr sz="1800"/>
            </a:lvl2pPr>
            <a:lvl3pPr>
              <a:defRPr sz="1600"/>
            </a:lvl3pPr>
          </a:lstStyle>
          <a:p>
            <a:pPr lvl="0"/>
            <a:r>
              <a:rPr lang="en-US" dirty="0" smtClean="0"/>
              <a:t>First Level</a:t>
            </a:r>
          </a:p>
          <a:p>
            <a:pPr lvl="1"/>
            <a:r>
              <a:rPr lang="en-US" dirty="0" smtClean="0"/>
              <a:t>Second level</a:t>
            </a:r>
          </a:p>
          <a:p>
            <a:pPr lvl="2"/>
            <a:r>
              <a:rPr lang="en-US" dirty="0" smtClean="0"/>
              <a:t>Third level</a:t>
            </a:r>
          </a:p>
        </p:txBody>
      </p:sp>
      <p:sp>
        <p:nvSpPr>
          <p:cNvPr id="15" name="Text Placeholder 6"/>
          <p:cNvSpPr>
            <a:spLocks noGrp="1"/>
          </p:cNvSpPr>
          <p:nvPr>
            <p:ph type="body" sz="quarter" idx="10" hasCustomPrompt="1"/>
          </p:nvPr>
        </p:nvSpPr>
        <p:spPr>
          <a:xfrm>
            <a:off x="467643" y="1196802"/>
            <a:ext cx="7057107" cy="648022"/>
          </a:xfrm>
          <a:prstGeom prst="rect">
            <a:avLst/>
          </a:prstGeo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Click to Edit Subtitle</a:t>
            </a:r>
            <a:endParaRPr lang="en-GB" dirty="0"/>
          </a:p>
        </p:txBody>
      </p:sp>
      <p:sp>
        <p:nvSpPr>
          <p:cNvPr id="18" name="Title 1"/>
          <p:cNvSpPr>
            <a:spLocks noGrp="1"/>
          </p:cNvSpPr>
          <p:nvPr>
            <p:ph type="title" hasCustomPrompt="1"/>
          </p:nvPr>
        </p:nvSpPr>
        <p:spPr>
          <a:xfrm>
            <a:off x="457200" y="274638"/>
            <a:ext cx="6562725" cy="850106"/>
          </a:xfrm>
        </p:spPr>
        <p:txBody>
          <a:bodyPr/>
          <a:lstStyle>
            <a:lvl1pPr>
              <a:defRPr/>
            </a:lvl1pPr>
          </a:lstStyle>
          <a:p>
            <a:r>
              <a:rPr lang="en-US" dirty="0" smtClean="0"/>
              <a:t>Click to edit title</a:t>
            </a:r>
            <a:endParaRPr lang="en-GB" dirty="0"/>
          </a:p>
        </p:txBody>
      </p:sp>
    </p:spTree>
    <p:extLst>
      <p:ext uri="{BB962C8B-B14F-4D97-AF65-F5344CB8AC3E}">
        <p14:creationId xmlns:p14="http://schemas.microsoft.com/office/powerpoint/2010/main" val="17786387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206" name="Picture 14" descr="CT_Ribbon_PPT_FADE_2308B"/>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63" y="6465888"/>
            <a:ext cx="9134475" cy="392112"/>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p:cNvSpPr>
            <a:spLocks noGrp="1" noChangeArrowheads="1"/>
          </p:cNvSpPr>
          <p:nvPr>
            <p:ph type="title"/>
          </p:nvPr>
        </p:nvSpPr>
        <p:spPr bwMode="auto">
          <a:xfrm>
            <a:off x="457200" y="274638"/>
            <a:ext cx="6562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ctr" anchorCtr="0" compatLnSpc="1">
            <a:prstTxWarp prst="textNoShape">
              <a:avLst/>
            </a:prstTxWarp>
          </a:bodyPr>
          <a:lstStyle/>
          <a:p>
            <a:pPr lvl="0"/>
            <a:r>
              <a:rPr lang="en-US" smtClean="0"/>
              <a:t>Click to edit Master title style</a:t>
            </a:r>
            <a:endParaRPr lang="en-GB" dirty="0" smtClean="0"/>
          </a:p>
        </p:txBody>
      </p:sp>
      <p:sp>
        <p:nvSpPr>
          <p:cNvPr id="8195" name="Rectangle 3"/>
          <p:cNvSpPr>
            <a:spLocks noGrp="1" noChangeArrowheads="1"/>
          </p:cNvSpPr>
          <p:nvPr>
            <p:ph type="body" idx="1"/>
          </p:nvPr>
        </p:nvSpPr>
        <p:spPr bwMode="auto">
          <a:xfrm>
            <a:off x="457200" y="1628800"/>
            <a:ext cx="8229600"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8197" name="Rectangle 5"/>
          <p:cNvSpPr>
            <a:spLocks noGrp="1" noChangeArrowheads="1"/>
          </p:cNvSpPr>
          <p:nvPr>
            <p:ph type="ftr" sz="quarter" idx="3"/>
          </p:nvPr>
        </p:nvSpPr>
        <p:spPr bwMode="auto">
          <a:xfrm>
            <a:off x="467544" y="619311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002A6C"/>
                </a:solidFill>
              </a:defRPr>
            </a:lvl1pPr>
          </a:lstStyle>
          <a:p>
            <a:endParaRPr lang="en-GB" dirty="0"/>
          </a:p>
        </p:txBody>
      </p:sp>
      <p:sp>
        <p:nvSpPr>
          <p:cNvPr id="8198" name="Rectangle 6"/>
          <p:cNvSpPr>
            <a:spLocks noGrp="1" noChangeArrowheads="1"/>
          </p:cNvSpPr>
          <p:nvPr>
            <p:ph type="sldNum" sz="quarter" idx="4"/>
          </p:nvPr>
        </p:nvSpPr>
        <p:spPr bwMode="auto">
          <a:xfrm>
            <a:off x="6974904" y="619311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002A6C"/>
                </a:solidFill>
              </a:defRPr>
            </a:lvl1pPr>
          </a:lstStyle>
          <a:p>
            <a:fld id="{F02067B5-BB61-425A-ADF9-C80F01E8B2C9}" type="slidenum">
              <a:rPr lang="en-GB" smtClean="0"/>
              <a:pPr/>
              <a:t>‹#›</a:t>
            </a:fld>
            <a:endParaRPr lang="en-GB"/>
          </a:p>
        </p:txBody>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4328" y="188640"/>
            <a:ext cx="1475656" cy="898651"/>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706" r:id="rId3"/>
    <p:sldLayoutId id="2147483707" r:id="rId4"/>
    <p:sldLayoutId id="2147483699" r:id="rId5"/>
    <p:sldLayoutId id="2147483700" r:id="rId6"/>
    <p:sldLayoutId id="2147483702" r:id="rId7"/>
    <p:sldLayoutId id="2147483703" r:id="rId8"/>
    <p:sldLayoutId id="2147483704" r:id="rId9"/>
    <p:sldLayoutId id="2147483698" r:id="rId10"/>
  </p:sldLayoutIdLst>
  <p:timing>
    <p:tnLst>
      <p:par>
        <p:cTn id="1" dur="indefinite" restart="never" nodeType="tmRoot"/>
      </p:par>
    </p:tnLst>
  </p:timing>
  <p:hf hdr="0" ftr="0" dt="0"/>
  <p:txStyles>
    <p:titleStyle>
      <a:lvl1pPr algn="l" rtl="0" eaLnBrk="1" fontAlgn="base" hangingPunct="1">
        <a:spcBef>
          <a:spcPct val="0"/>
        </a:spcBef>
        <a:spcAft>
          <a:spcPct val="0"/>
        </a:spcAft>
        <a:defRPr sz="2800" b="0">
          <a:solidFill>
            <a:srgbClr val="002A6C"/>
          </a:solidFill>
          <a:latin typeface="+mj-lt"/>
          <a:ea typeface="+mj-ea"/>
          <a:cs typeface="+mj-cs"/>
        </a:defRPr>
      </a:lvl1pPr>
      <a:lvl2pPr algn="l" rtl="0" eaLnBrk="1" fontAlgn="base" hangingPunct="1">
        <a:spcBef>
          <a:spcPct val="0"/>
        </a:spcBef>
        <a:spcAft>
          <a:spcPct val="0"/>
        </a:spcAft>
        <a:defRPr b="1">
          <a:solidFill>
            <a:srgbClr val="002A6C"/>
          </a:solidFill>
          <a:latin typeface="Verdana" pitchFamily="34" charset="0"/>
        </a:defRPr>
      </a:lvl2pPr>
      <a:lvl3pPr algn="l" rtl="0" eaLnBrk="1" fontAlgn="base" hangingPunct="1">
        <a:spcBef>
          <a:spcPct val="0"/>
        </a:spcBef>
        <a:spcAft>
          <a:spcPct val="0"/>
        </a:spcAft>
        <a:defRPr b="1">
          <a:solidFill>
            <a:srgbClr val="002A6C"/>
          </a:solidFill>
          <a:latin typeface="Verdana" pitchFamily="34" charset="0"/>
        </a:defRPr>
      </a:lvl3pPr>
      <a:lvl4pPr algn="l" rtl="0" eaLnBrk="1" fontAlgn="base" hangingPunct="1">
        <a:spcBef>
          <a:spcPct val="0"/>
        </a:spcBef>
        <a:spcAft>
          <a:spcPct val="0"/>
        </a:spcAft>
        <a:defRPr b="1">
          <a:solidFill>
            <a:srgbClr val="002A6C"/>
          </a:solidFill>
          <a:latin typeface="Verdana" pitchFamily="34" charset="0"/>
        </a:defRPr>
      </a:lvl4pPr>
      <a:lvl5pPr algn="l" rtl="0" eaLnBrk="1" fontAlgn="base" hangingPunct="1">
        <a:spcBef>
          <a:spcPct val="0"/>
        </a:spcBef>
        <a:spcAft>
          <a:spcPct val="0"/>
        </a:spcAft>
        <a:defRPr b="1">
          <a:solidFill>
            <a:srgbClr val="002A6C"/>
          </a:solidFill>
          <a:latin typeface="Verdana" pitchFamily="34" charset="0"/>
        </a:defRPr>
      </a:lvl5pPr>
      <a:lvl6pPr marL="457200" algn="l" rtl="0" eaLnBrk="1" fontAlgn="base" hangingPunct="1">
        <a:spcBef>
          <a:spcPct val="0"/>
        </a:spcBef>
        <a:spcAft>
          <a:spcPct val="0"/>
        </a:spcAft>
        <a:defRPr b="1">
          <a:solidFill>
            <a:srgbClr val="002A6C"/>
          </a:solidFill>
          <a:latin typeface="Verdana" pitchFamily="34" charset="0"/>
        </a:defRPr>
      </a:lvl6pPr>
      <a:lvl7pPr marL="914400" algn="l" rtl="0" eaLnBrk="1" fontAlgn="base" hangingPunct="1">
        <a:spcBef>
          <a:spcPct val="0"/>
        </a:spcBef>
        <a:spcAft>
          <a:spcPct val="0"/>
        </a:spcAft>
        <a:defRPr b="1">
          <a:solidFill>
            <a:srgbClr val="002A6C"/>
          </a:solidFill>
          <a:latin typeface="Verdana" pitchFamily="34" charset="0"/>
        </a:defRPr>
      </a:lvl7pPr>
      <a:lvl8pPr marL="1371600" algn="l" rtl="0" eaLnBrk="1" fontAlgn="base" hangingPunct="1">
        <a:spcBef>
          <a:spcPct val="0"/>
        </a:spcBef>
        <a:spcAft>
          <a:spcPct val="0"/>
        </a:spcAft>
        <a:defRPr b="1">
          <a:solidFill>
            <a:srgbClr val="002A6C"/>
          </a:solidFill>
          <a:latin typeface="Verdana" pitchFamily="34" charset="0"/>
        </a:defRPr>
      </a:lvl8pPr>
      <a:lvl9pPr marL="1828800" algn="l" rtl="0" eaLnBrk="1" fontAlgn="base" hangingPunct="1">
        <a:spcBef>
          <a:spcPct val="0"/>
        </a:spcBef>
        <a:spcAft>
          <a:spcPct val="0"/>
        </a:spcAft>
        <a:defRPr b="1">
          <a:solidFill>
            <a:srgbClr val="002A6C"/>
          </a:solidFill>
          <a:latin typeface="Verdana" pitchFamily="34" charset="0"/>
        </a:defRPr>
      </a:lvl9pPr>
    </p:titleStyle>
    <p:bodyStyle>
      <a:lvl1pPr marL="266700" indent="-266700" algn="l" rtl="0" eaLnBrk="1" fontAlgn="base" hangingPunct="1">
        <a:lnSpc>
          <a:spcPct val="100000"/>
        </a:lnSpc>
        <a:spcBef>
          <a:spcPts val="300"/>
        </a:spcBef>
        <a:spcAft>
          <a:spcPct val="0"/>
        </a:spcAft>
        <a:buClr>
          <a:schemeClr val="accent6"/>
        </a:buClr>
        <a:buSzPct val="125000"/>
        <a:buFont typeface="Calisto MT" pitchFamily="18" charset="0"/>
        <a:buChar char="›"/>
        <a:defRPr sz="2000">
          <a:solidFill>
            <a:srgbClr val="002A6C"/>
          </a:solidFill>
          <a:latin typeface="+mn-lt"/>
          <a:ea typeface="+mn-ea"/>
          <a:cs typeface="+mn-cs"/>
        </a:defRPr>
      </a:lvl1pPr>
      <a:lvl2pPr marL="554038" indent="-285750" algn="l" rtl="0" eaLnBrk="1" fontAlgn="base" hangingPunct="1">
        <a:lnSpc>
          <a:spcPct val="100000"/>
        </a:lnSpc>
        <a:spcBef>
          <a:spcPts val="300"/>
        </a:spcBef>
        <a:spcAft>
          <a:spcPct val="0"/>
        </a:spcAft>
        <a:buClr>
          <a:schemeClr val="accent6"/>
        </a:buClr>
        <a:buSzPct val="125000"/>
        <a:buFont typeface="Calisto MT" pitchFamily="18" charset="0"/>
        <a:buChar char="›"/>
        <a:defRPr sz="2000">
          <a:solidFill>
            <a:srgbClr val="002A6C"/>
          </a:solidFill>
          <a:latin typeface="+mn-lt"/>
        </a:defRPr>
      </a:lvl2pPr>
      <a:lvl3pPr marL="808038" indent="-252413" algn="l" rtl="0" eaLnBrk="1" fontAlgn="base" hangingPunct="1">
        <a:lnSpc>
          <a:spcPct val="100000"/>
        </a:lnSpc>
        <a:spcBef>
          <a:spcPts val="300"/>
        </a:spcBef>
        <a:spcAft>
          <a:spcPct val="0"/>
        </a:spcAft>
        <a:buClr>
          <a:schemeClr val="accent6"/>
        </a:buClr>
        <a:buSzPct val="125000"/>
        <a:buFont typeface="Calisto MT" pitchFamily="18" charset="0"/>
        <a:buChar char="›"/>
        <a:defRPr sz="1800" baseline="0">
          <a:solidFill>
            <a:srgbClr val="002A6C"/>
          </a:solidFill>
          <a:latin typeface="+mn-lt"/>
        </a:defRPr>
      </a:lvl3pPr>
      <a:lvl4pPr marL="1162050" indent="-352425" algn="l" rtl="0" eaLnBrk="1" fontAlgn="base" hangingPunct="1">
        <a:lnSpc>
          <a:spcPct val="100000"/>
        </a:lnSpc>
        <a:spcBef>
          <a:spcPts val="300"/>
        </a:spcBef>
        <a:spcAft>
          <a:spcPct val="0"/>
        </a:spcAft>
        <a:buClr>
          <a:schemeClr val="accent6"/>
        </a:buClr>
        <a:buSzPct val="125000"/>
        <a:buFont typeface="Calisto MT" pitchFamily="18" charset="0"/>
        <a:buChar char="›"/>
        <a:defRPr sz="1800">
          <a:solidFill>
            <a:schemeClr val="tx1"/>
          </a:solidFill>
          <a:latin typeface="+mn-lt"/>
        </a:defRPr>
      </a:lvl4pPr>
      <a:lvl5pPr marL="1438275" indent="-276225" algn="l" rtl="0" eaLnBrk="1" fontAlgn="base" hangingPunct="1">
        <a:lnSpc>
          <a:spcPct val="100000"/>
        </a:lnSpc>
        <a:spcBef>
          <a:spcPts val="300"/>
        </a:spcBef>
        <a:spcAft>
          <a:spcPct val="0"/>
        </a:spcAft>
        <a:buClr>
          <a:schemeClr val="accent6"/>
        </a:buClr>
        <a:buSzPct val="125000"/>
        <a:buFont typeface="Calisto MT" pitchFamily="18" charset="0"/>
        <a:buChar char="›"/>
        <a:defRPr sz="1800">
          <a:solidFill>
            <a:schemeClr val="tx1"/>
          </a:solidFill>
          <a:latin typeface="+mn-lt"/>
        </a:defRPr>
      </a:lvl5pPr>
      <a:lvl6pPr marL="2528888" indent="-228600" algn="l" rtl="0" eaLnBrk="1" fontAlgn="base" hangingPunct="1">
        <a:spcBef>
          <a:spcPct val="20000"/>
        </a:spcBef>
        <a:spcAft>
          <a:spcPct val="0"/>
        </a:spcAft>
        <a:buBlip>
          <a:blip r:embed="rId14"/>
        </a:buBlip>
        <a:defRPr sz="1600">
          <a:solidFill>
            <a:schemeClr val="tx1"/>
          </a:solidFill>
          <a:latin typeface="+mn-lt"/>
        </a:defRPr>
      </a:lvl6pPr>
      <a:lvl7pPr marL="2986088" indent="-228600" algn="l" rtl="0" eaLnBrk="1" fontAlgn="base" hangingPunct="1">
        <a:spcBef>
          <a:spcPct val="20000"/>
        </a:spcBef>
        <a:spcAft>
          <a:spcPct val="0"/>
        </a:spcAft>
        <a:buBlip>
          <a:blip r:embed="rId14"/>
        </a:buBlip>
        <a:defRPr sz="1600">
          <a:solidFill>
            <a:schemeClr val="tx1"/>
          </a:solidFill>
          <a:latin typeface="+mn-lt"/>
        </a:defRPr>
      </a:lvl7pPr>
      <a:lvl8pPr marL="3443288" indent="-228600" algn="l" rtl="0" eaLnBrk="1" fontAlgn="base" hangingPunct="1">
        <a:spcBef>
          <a:spcPct val="20000"/>
        </a:spcBef>
        <a:spcAft>
          <a:spcPct val="0"/>
        </a:spcAft>
        <a:buBlip>
          <a:blip r:embed="rId14"/>
        </a:buBlip>
        <a:defRPr sz="1600">
          <a:solidFill>
            <a:schemeClr val="tx1"/>
          </a:solidFill>
          <a:latin typeface="+mn-lt"/>
        </a:defRPr>
      </a:lvl8pPr>
      <a:lvl9pPr marL="3900488" indent="-228600" algn="l" rtl="0" eaLnBrk="1" fontAlgn="base" hangingPunct="1">
        <a:spcBef>
          <a:spcPct val="20000"/>
        </a:spcBef>
        <a:spcAft>
          <a:spcPct val="0"/>
        </a:spcAft>
        <a:buBlip>
          <a:blip r:embed="rId14"/>
        </a:buBlip>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ewea.org/events/workshops/wp-content/uploads/2015/06/Courtney-Lidar_Uncertainty_Courtney.pdf"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Power Curve Validation using LiDAR</a:t>
            </a:r>
            <a:endParaRPr lang="en-GB" dirty="0"/>
          </a:p>
        </p:txBody>
      </p:sp>
      <p:sp>
        <p:nvSpPr>
          <p:cNvPr id="3" name="Subtitle 2"/>
          <p:cNvSpPr>
            <a:spLocks noGrp="1"/>
          </p:cNvSpPr>
          <p:nvPr>
            <p:ph type="subTitle" idx="1"/>
          </p:nvPr>
        </p:nvSpPr>
        <p:spPr/>
        <p:txBody>
          <a:bodyPr/>
          <a:lstStyle/>
          <a:p>
            <a:r>
              <a:rPr lang="en-GB" dirty="0" smtClean="0"/>
              <a:t>Assessing the potential to validate turbine power curves using TP, nacelle and floating LiDAR</a:t>
            </a:r>
            <a:endParaRPr lang="en-GB" dirty="0"/>
          </a:p>
        </p:txBody>
      </p:sp>
      <p:sp>
        <p:nvSpPr>
          <p:cNvPr id="5" name="Text Placeholder 7"/>
          <p:cNvSpPr txBox="1">
            <a:spLocks/>
          </p:cNvSpPr>
          <p:nvPr/>
        </p:nvSpPr>
        <p:spPr bwMode="auto">
          <a:xfrm>
            <a:off x="683567" y="4077072"/>
            <a:ext cx="683483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100000"/>
              </a:lnSpc>
              <a:spcBef>
                <a:spcPts val="300"/>
              </a:spcBef>
              <a:spcAft>
                <a:spcPct val="0"/>
              </a:spcAft>
              <a:buClr>
                <a:schemeClr val="accent6"/>
              </a:buClr>
              <a:buSzPct val="125000"/>
              <a:buFont typeface="Calisto MT" pitchFamily="18" charset="0"/>
              <a:buNone/>
              <a:defRPr sz="2000" baseline="0">
                <a:solidFill>
                  <a:srgbClr val="002A6C"/>
                </a:solidFill>
                <a:latin typeface="+mn-lt"/>
                <a:ea typeface="+mn-ea"/>
                <a:cs typeface="+mn-cs"/>
              </a:defRPr>
            </a:lvl1pPr>
            <a:lvl2pPr marL="554038" indent="-285750" algn="l" rtl="0" eaLnBrk="1" fontAlgn="base" hangingPunct="1">
              <a:lnSpc>
                <a:spcPct val="100000"/>
              </a:lnSpc>
              <a:spcBef>
                <a:spcPts val="300"/>
              </a:spcBef>
              <a:spcAft>
                <a:spcPct val="0"/>
              </a:spcAft>
              <a:buClr>
                <a:schemeClr val="accent6"/>
              </a:buClr>
              <a:buSzPct val="125000"/>
              <a:buFont typeface="Calisto MT" pitchFamily="18" charset="0"/>
              <a:buChar char="›"/>
              <a:defRPr sz="2000">
                <a:solidFill>
                  <a:srgbClr val="002A6C"/>
                </a:solidFill>
                <a:latin typeface="+mn-lt"/>
              </a:defRPr>
            </a:lvl2pPr>
            <a:lvl3pPr marL="808038" indent="-252413" algn="l" rtl="0" eaLnBrk="1" fontAlgn="base" hangingPunct="1">
              <a:lnSpc>
                <a:spcPct val="100000"/>
              </a:lnSpc>
              <a:spcBef>
                <a:spcPts val="300"/>
              </a:spcBef>
              <a:spcAft>
                <a:spcPct val="0"/>
              </a:spcAft>
              <a:buClr>
                <a:schemeClr val="accent6"/>
              </a:buClr>
              <a:buSzPct val="125000"/>
              <a:buFont typeface="Calisto MT" pitchFamily="18" charset="0"/>
              <a:buChar char="›"/>
              <a:defRPr sz="1800" baseline="0">
                <a:solidFill>
                  <a:srgbClr val="002A6C"/>
                </a:solidFill>
                <a:latin typeface="+mn-lt"/>
              </a:defRPr>
            </a:lvl3pPr>
            <a:lvl4pPr marL="1162050" indent="-352425" algn="l" rtl="0" eaLnBrk="1" fontAlgn="base" hangingPunct="1">
              <a:lnSpc>
                <a:spcPct val="100000"/>
              </a:lnSpc>
              <a:spcBef>
                <a:spcPts val="300"/>
              </a:spcBef>
              <a:spcAft>
                <a:spcPct val="0"/>
              </a:spcAft>
              <a:buClr>
                <a:schemeClr val="accent6"/>
              </a:buClr>
              <a:buSzPct val="125000"/>
              <a:buFont typeface="Calisto MT" pitchFamily="18" charset="0"/>
              <a:buChar char="›"/>
              <a:defRPr sz="1800">
                <a:solidFill>
                  <a:schemeClr val="tx1"/>
                </a:solidFill>
                <a:latin typeface="+mn-lt"/>
              </a:defRPr>
            </a:lvl4pPr>
            <a:lvl5pPr marL="1438275" indent="-276225" algn="l" rtl="0" eaLnBrk="1" fontAlgn="base" hangingPunct="1">
              <a:lnSpc>
                <a:spcPct val="100000"/>
              </a:lnSpc>
              <a:spcBef>
                <a:spcPts val="300"/>
              </a:spcBef>
              <a:spcAft>
                <a:spcPct val="0"/>
              </a:spcAft>
              <a:buClr>
                <a:schemeClr val="accent6"/>
              </a:buClr>
              <a:buSzPct val="125000"/>
              <a:buFont typeface="Calisto MT" pitchFamily="18" charset="0"/>
              <a:buChar char="›"/>
              <a:defRPr sz="1800">
                <a:solidFill>
                  <a:schemeClr val="tx1"/>
                </a:solidFill>
                <a:latin typeface="+mn-lt"/>
              </a:defRPr>
            </a:lvl5pPr>
            <a:lvl6pPr marL="2528888" indent="-228600" algn="l" rtl="0" eaLnBrk="1" fontAlgn="base" hangingPunct="1">
              <a:spcBef>
                <a:spcPct val="20000"/>
              </a:spcBef>
              <a:spcAft>
                <a:spcPct val="0"/>
              </a:spcAft>
              <a:buBlip>
                <a:blip r:embed="rId2"/>
              </a:buBlip>
              <a:defRPr sz="1600">
                <a:solidFill>
                  <a:schemeClr val="tx1"/>
                </a:solidFill>
                <a:latin typeface="+mn-lt"/>
              </a:defRPr>
            </a:lvl6pPr>
            <a:lvl7pPr marL="2986088" indent="-228600" algn="l" rtl="0" eaLnBrk="1" fontAlgn="base" hangingPunct="1">
              <a:spcBef>
                <a:spcPct val="20000"/>
              </a:spcBef>
              <a:spcAft>
                <a:spcPct val="0"/>
              </a:spcAft>
              <a:buBlip>
                <a:blip r:embed="rId2"/>
              </a:buBlip>
              <a:defRPr sz="1600">
                <a:solidFill>
                  <a:schemeClr val="tx1"/>
                </a:solidFill>
                <a:latin typeface="+mn-lt"/>
              </a:defRPr>
            </a:lvl7pPr>
            <a:lvl8pPr marL="3443288" indent="-228600" algn="l" rtl="0" eaLnBrk="1" fontAlgn="base" hangingPunct="1">
              <a:spcBef>
                <a:spcPct val="20000"/>
              </a:spcBef>
              <a:spcAft>
                <a:spcPct val="0"/>
              </a:spcAft>
              <a:buBlip>
                <a:blip r:embed="rId2"/>
              </a:buBlip>
              <a:defRPr sz="1600">
                <a:solidFill>
                  <a:schemeClr val="tx1"/>
                </a:solidFill>
                <a:latin typeface="+mn-lt"/>
              </a:defRPr>
            </a:lvl8pPr>
            <a:lvl9pPr marL="3900488" indent="-228600" algn="l" rtl="0" eaLnBrk="1" fontAlgn="base" hangingPunct="1">
              <a:spcBef>
                <a:spcPct val="20000"/>
              </a:spcBef>
              <a:spcAft>
                <a:spcPct val="0"/>
              </a:spcAft>
              <a:buBlip>
                <a:blip r:embed="rId2"/>
              </a:buBlip>
              <a:defRPr sz="1600">
                <a:solidFill>
                  <a:schemeClr val="tx1"/>
                </a:solidFill>
                <a:latin typeface="+mn-lt"/>
              </a:defRPr>
            </a:lvl9pPr>
          </a:lstStyle>
          <a:p>
            <a:r>
              <a:rPr lang="en-GB" kern="0" dirty="0" smtClean="0"/>
              <a:t>Michael Stephenson and Alex Clerc (RES)</a:t>
            </a:r>
          </a:p>
          <a:p>
            <a:r>
              <a:rPr lang="en-GB" kern="0" dirty="0" smtClean="0"/>
              <a:t>Wind Europe Summit, 27</a:t>
            </a:r>
            <a:r>
              <a:rPr lang="en-GB" kern="0" baseline="30000" dirty="0" smtClean="0"/>
              <a:t>th</a:t>
            </a:r>
            <a:r>
              <a:rPr lang="en-GB" kern="0" dirty="0" smtClean="0"/>
              <a:t> September 2016</a:t>
            </a:r>
            <a:endParaRPr lang="en-GB" kern="0" dirty="0"/>
          </a:p>
        </p:txBody>
      </p:sp>
      <p:pic>
        <p:nvPicPr>
          <p:cNvPr id="7" name="Picture 6" descr="C:\Users\sfeeney\Desktop\Handy Documents\RES_CMYK_STRAP_poweringChange.jpg"/>
          <p:cNvPicPr>
            <a:picLocks noChangeAspect="1" noChangeArrowheads="1"/>
          </p:cNvPicPr>
          <p:nvPr/>
        </p:nvPicPr>
        <p:blipFill>
          <a:blip r:embed="rId3" cstate="print"/>
          <a:srcRect/>
          <a:stretch>
            <a:fillRect/>
          </a:stretch>
        </p:blipFill>
        <p:spPr bwMode="auto">
          <a:xfrm>
            <a:off x="90153" y="81062"/>
            <a:ext cx="1781547" cy="1187698"/>
          </a:xfrm>
          <a:prstGeom prst="rect">
            <a:avLst/>
          </a:prstGeom>
          <a:noFill/>
        </p:spPr>
      </p:pic>
    </p:spTree>
    <p:extLst>
      <p:ext uri="{BB962C8B-B14F-4D97-AF65-F5344CB8AC3E}">
        <p14:creationId xmlns:p14="http://schemas.microsoft.com/office/powerpoint/2010/main" val="34787668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5750" y="429626"/>
            <a:ext cx="5527675" cy="323850"/>
          </a:xfrm>
        </p:spPr>
        <p:txBody>
          <a:bodyPr/>
          <a:lstStyle/>
          <a:p>
            <a:r>
              <a:rPr lang="en-GB" dirty="0"/>
              <a:t>Analysis – </a:t>
            </a:r>
            <a:r>
              <a:rPr lang="en-GB" dirty="0" smtClean="0"/>
              <a:t>Self-Consistency</a:t>
            </a:r>
            <a:endParaRPr lang="en-GB" dirty="0"/>
          </a:p>
        </p:txBody>
      </p:sp>
      <p:sp>
        <p:nvSpPr>
          <p:cNvPr id="12" name="Rectangle 3"/>
          <p:cNvSpPr txBox="1">
            <a:spLocks noChangeArrowheads="1"/>
          </p:cNvSpPr>
          <p:nvPr/>
        </p:nvSpPr>
        <p:spPr bwMode="auto">
          <a:xfrm>
            <a:off x="376281" y="5319613"/>
            <a:ext cx="8174457" cy="17270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nSpc>
                <a:spcPct val="105000"/>
              </a:lnSpc>
            </a:pPr>
            <a:r>
              <a:rPr lang="en-GB" kern="0" dirty="0" smtClean="0"/>
              <a:t>Promising results for SL mounted </a:t>
            </a:r>
            <a:r>
              <a:rPr lang="en-GB" kern="0" dirty="0"/>
              <a:t>on the turbine transition </a:t>
            </a:r>
            <a:r>
              <a:rPr lang="en-GB" kern="0" dirty="0" smtClean="0"/>
              <a:t>piece</a:t>
            </a:r>
          </a:p>
          <a:p>
            <a:pPr>
              <a:lnSpc>
                <a:spcPct val="105000"/>
              </a:lnSpc>
            </a:pPr>
            <a:endParaRPr lang="en-GB" kern="0" dirty="0"/>
          </a:p>
          <a:p>
            <a:pPr>
              <a:lnSpc>
                <a:spcPct val="105000"/>
              </a:lnSpc>
            </a:pPr>
            <a:r>
              <a:rPr lang="en-GB" kern="0" dirty="0" smtClean="0"/>
              <a:t>Note this is from one site and no comparisons to masts have been made</a:t>
            </a:r>
            <a:endParaRPr lang="en-GB" kern="0" dirty="0"/>
          </a:p>
        </p:txBody>
      </p:sp>
      <p:sp>
        <p:nvSpPr>
          <p:cNvPr id="13" name="Rectangle 12"/>
          <p:cNvSpPr/>
          <p:nvPr/>
        </p:nvSpPr>
        <p:spPr>
          <a:xfrm>
            <a:off x="7154588" y="3000976"/>
            <a:ext cx="1213836" cy="195063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Chart 20"/>
          <p:cNvGraphicFramePr>
            <a:graphicFrameLocks/>
          </p:cNvGraphicFramePr>
          <p:nvPr>
            <p:extLst>
              <p:ext uri="{D42A27DB-BD31-4B8C-83A1-F6EECF244321}">
                <p14:modId xmlns:p14="http://schemas.microsoft.com/office/powerpoint/2010/main" val="2132949512"/>
              </p:ext>
            </p:extLst>
          </p:nvPr>
        </p:nvGraphicFramePr>
        <p:xfrm>
          <a:off x="619125" y="1381234"/>
          <a:ext cx="7905750" cy="3594685"/>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p:nvPr/>
        </p:nvSpPr>
        <p:spPr>
          <a:xfrm>
            <a:off x="2522490" y="1166652"/>
            <a:ext cx="165538" cy="162472"/>
          </a:xfrm>
          <a:prstGeom prst="rect">
            <a:avLst/>
          </a:prstGeom>
          <a:solidFill>
            <a:srgbClr val="F3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708704" y="1161392"/>
            <a:ext cx="165538" cy="1624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680134" y="1035264"/>
            <a:ext cx="1072055" cy="369332"/>
          </a:xfrm>
          <a:prstGeom prst="rect">
            <a:avLst/>
          </a:prstGeom>
          <a:noFill/>
        </p:spPr>
        <p:txBody>
          <a:bodyPr wrap="square" rtlCol="0">
            <a:spAutoFit/>
          </a:bodyPr>
          <a:lstStyle/>
          <a:p>
            <a:r>
              <a:rPr lang="en-GB" dirty="0" smtClean="0">
                <a:latin typeface="+mn-lt"/>
              </a:rPr>
              <a:t>Onshore</a:t>
            </a:r>
            <a:endParaRPr lang="en-GB" dirty="0">
              <a:latin typeface="+mn-lt"/>
            </a:endParaRPr>
          </a:p>
        </p:txBody>
      </p:sp>
      <p:sp>
        <p:nvSpPr>
          <p:cNvPr id="25" name="TextBox 24"/>
          <p:cNvSpPr txBox="1"/>
          <p:nvPr/>
        </p:nvSpPr>
        <p:spPr>
          <a:xfrm>
            <a:off x="4842710" y="1055412"/>
            <a:ext cx="1072055" cy="369332"/>
          </a:xfrm>
          <a:prstGeom prst="rect">
            <a:avLst/>
          </a:prstGeom>
          <a:noFill/>
        </p:spPr>
        <p:txBody>
          <a:bodyPr wrap="square" rtlCol="0">
            <a:spAutoFit/>
          </a:bodyPr>
          <a:lstStyle/>
          <a:p>
            <a:r>
              <a:rPr lang="en-GB" dirty="0" smtClean="0">
                <a:latin typeface="+mn-lt"/>
              </a:rPr>
              <a:t>Offshore</a:t>
            </a:r>
            <a:endParaRPr lang="en-GB" dirty="0">
              <a:latin typeface="+mn-lt"/>
            </a:endParaRPr>
          </a:p>
        </p:txBody>
      </p:sp>
      <p:cxnSp>
        <p:nvCxnSpPr>
          <p:cNvPr id="19" name="Straight Arrow Connector 18"/>
          <p:cNvCxnSpPr/>
          <p:nvPr/>
        </p:nvCxnSpPr>
        <p:spPr>
          <a:xfrm flipV="1">
            <a:off x="583166" y="1784549"/>
            <a:ext cx="0" cy="1216427"/>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0800000">
            <a:off x="151684" y="1442051"/>
            <a:ext cx="353943" cy="1457325"/>
          </a:xfrm>
          <a:prstGeom prst="rect">
            <a:avLst/>
          </a:prstGeom>
          <a:noFill/>
        </p:spPr>
        <p:txBody>
          <a:bodyPr vert="eaVert" wrap="square" rtlCol="0">
            <a:spAutoFit/>
          </a:bodyPr>
          <a:lstStyle/>
          <a:p>
            <a:r>
              <a:rPr lang="en-GB" sz="1100" b="1" dirty="0" smtClean="0">
                <a:solidFill>
                  <a:srgbClr val="FF0000"/>
                </a:solidFill>
              </a:rPr>
              <a:t>More scatter</a:t>
            </a:r>
            <a:endParaRPr lang="en-GB" sz="1100" b="1" dirty="0">
              <a:solidFill>
                <a:srgbClr val="FF0000"/>
              </a:solidFill>
            </a:endParaRPr>
          </a:p>
        </p:txBody>
      </p:sp>
      <p:cxnSp>
        <p:nvCxnSpPr>
          <p:cNvPr id="26" name="Straight Arrow Connector 25"/>
          <p:cNvCxnSpPr/>
          <p:nvPr/>
        </p:nvCxnSpPr>
        <p:spPr>
          <a:xfrm rot="10800000" flipV="1">
            <a:off x="573642" y="3375221"/>
            <a:ext cx="0" cy="1216427"/>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0800000">
            <a:off x="134178" y="3000976"/>
            <a:ext cx="353943" cy="1457325"/>
          </a:xfrm>
          <a:prstGeom prst="rect">
            <a:avLst/>
          </a:prstGeom>
          <a:noFill/>
          <a:ln>
            <a:noFill/>
          </a:ln>
        </p:spPr>
        <p:txBody>
          <a:bodyPr vert="eaVert" wrap="square" rtlCol="0">
            <a:spAutoFit/>
          </a:bodyPr>
          <a:lstStyle/>
          <a:p>
            <a:r>
              <a:rPr lang="en-GB" sz="1100" b="1" dirty="0" smtClean="0">
                <a:solidFill>
                  <a:srgbClr val="00B050"/>
                </a:solidFill>
              </a:rPr>
              <a:t>Less scatter</a:t>
            </a:r>
            <a:endParaRPr lang="en-GB" sz="1100" b="1" dirty="0">
              <a:solidFill>
                <a:srgbClr val="00B050"/>
              </a:solidFill>
            </a:endParaRPr>
          </a:p>
        </p:txBody>
      </p:sp>
    </p:spTree>
    <p:extLst>
      <p:ext uri="{BB962C8B-B14F-4D97-AF65-F5344CB8AC3E}">
        <p14:creationId xmlns:p14="http://schemas.microsoft.com/office/powerpoint/2010/main" val="147303053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590551" y="1701303"/>
            <a:ext cx="7810500" cy="1837598"/>
          </a:xfrm>
        </p:spPr>
        <p:txBody>
          <a:bodyPr/>
          <a:lstStyle/>
          <a:p>
            <a:pPr algn="ctr">
              <a:buNone/>
            </a:pPr>
            <a:r>
              <a:rPr lang="en-GB" sz="5000" dirty="0" smtClean="0"/>
              <a:t>Uncertainty Discussion</a:t>
            </a:r>
            <a:endParaRPr lang="en-GB" sz="3000" dirty="0" smtClean="0"/>
          </a:p>
        </p:txBody>
      </p:sp>
      <p:sp>
        <p:nvSpPr>
          <p:cNvPr id="2" name="TextBox 1"/>
          <p:cNvSpPr txBox="1"/>
          <p:nvPr/>
        </p:nvSpPr>
        <p:spPr>
          <a:xfrm>
            <a:off x="970671" y="3538900"/>
            <a:ext cx="7244861" cy="461665"/>
          </a:xfrm>
          <a:prstGeom prst="rect">
            <a:avLst/>
          </a:prstGeom>
          <a:noFill/>
        </p:spPr>
        <p:txBody>
          <a:bodyPr wrap="square" rtlCol="0">
            <a:spAutoFit/>
          </a:bodyPr>
          <a:lstStyle/>
          <a:p>
            <a:r>
              <a:rPr lang="en-GB" sz="2400" dirty="0" smtClean="0">
                <a:latin typeface="+mn-lt"/>
              </a:rPr>
              <a:t>Can LiDARs achieve lower uncertainty than masts?</a:t>
            </a:r>
            <a:endParaRPr lang="en-GB" sz="2400" dirty="0">
              <a:latin typeface="+mn-lt"/>
            </a:endParaRPr>
          </a:p>
        </p:txBody>
      </p:sp>
    </p:spTree>
    <p:extLst>
      <p:ext uri="{BB962C8B-B14F-4D97-AF65-F5344CB8AC3E}">
        <p14:creationId xmlns:p14="http://schemas.microsoft.com/office/powerpoint/2010/main" val="95720988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74" t="44175" r="19360" b="21471"/>
          <a:stretch/>
        </p:blipFill>
        <p:spPr bwMode="auto">
          <a:xfrm>
            <a:off x="285750" y="1070491"/>
            <a:ext cx="8561631" cy="3666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285750" y="429626"/>
            <a:ext cx="5527675" cy="323850"/>
          </a:xfrm>
        </p:spPr>
        <p:txBody>
          <a:bodyPr/>
          <a:lstStyle/>
          <a:p>
            <a:r>
              <a:rPr lang="en-GB" dirty="0" smtClean="0"/>
              <a:t>Illustrative Uncertainties</a:t>
            </a:r>
            <a:endParaRPr lang="en-GB" dirty="0"/>
          </a:p>
        </p:txBody>
      </p:sp>
      <p:sp>
        <p:nvSpPr>
          <p:cNvPr id="8" name="Rectangle 3"/>
          <p:cNvSpPr txBox="1">
            <a:spLocks noChangeArrowheads="1"/>
          </p:cNvSpPr>
          <p:nvPr/>
        </p:nvSpPr>
        <p:spPr bwMode="auto">
          <a:xfrm>
            <a:off x="300320" y="4851399"/>
            <a:ext cx="8532489" cy="184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gn="just">
              <a:lnSpc>
                <a:spcPct val="105000"/>
              </a:lnSpc>
            </a:pPr>
            <a:r>
              <a:rPr lang="en-GB" sz="1600" kern="0" dirty="0">
                <a:solidFill>
                  <a:srgbClr val="000000"/>
                </a:solidFill>
              </a:rPr>
              <a:t>LiDAR power curve uncertainties must always be higher than mast power curve uncertainty due to LiDAR wind speed calibration against </a:t>
            </a:r>
            <a:r>
              <a:rPr lang="en-GB" sz="1600" kern="0" dirty="0" smtClean="0">
                <a:solidFill>
                  <a:srgbClr val="000000"/>
                </a:solidFill>
              </a:rPr>
              <a:t>an anemometer</a:t>
            </a:r>
            <a:endParaRPr lang="en-GB" sz="1200" kern="0" dirty="0">
              <a:solidFill>
                <a:srgbClr val="000000"/>
              </a:solidFill>
            </a:endParaRPr>
          </a:p>
          <a:p>
            <a:pPr algn="just">
              <a:lnSpc>
                <a:spcPct val="105000"/>
              </a:lnSpc>
            </a:pPr>
            <a:endParaRPr lang="en-GB" sz="1600" kern="0" dirty="0">
              <a:solidFill>
                <a:srgbClr val="000000"/>
              </a:solidFill>
            </a:endParaRPr>
          </a:p>
        </p:txBody>
      </p:sp>
      <p:sp>
        <p:nvSpPr>
          <p:cNvPr id="2" name="TextBox 1"/>
          <p:cNvSpPr txBox="1"/>
          <p:nvPr/>
        </p:nvSpPr>
        <p:spPr>
          <a:xfrm>
            <a:off x="1993900" y="1891111"/>
            <a:ext cx="2119037" cy="738664"/>
          </a:xfrm>
          <a:prstGeom prst="rect">
            <a:avLst/>
          </a:prstGeom>
          <a:solidFill>
            <a:schemeClr val="bg1"/>
          </a:solidFill>
        </p:spPr>
        <p:txBody>
          <a:bodyPr wrap="square" rtlCol="0">
            <a:spAutoFit/>
          </a:bodyPr>
          <a:lstStyle/>
          <a:p>
            <a:pPr fontAlgn="base">
              <a:spcBef>
                <a:spcPct val="0"/>
              </a:spcBef>
              <a:spcAft>
                <a:spcPct val="0"/>
              </a:spcAft>
            </a:pPr>
            <a:r>
              <a:rPr lang="en-GB" sz="1400" dirty="0">
                <a:solidFill>
                  <a:srgbClr val="000000"/>
                </a:solidFill>
                <a:latin typeface="Arial" charset="0"/>
              </a:rPr>
              <a:t>Large uncertainty contribution from reference anemometer</a:t>
            </a:r>
          </a:p>
        </p:txBody>
      </p:sp>
      <p:cxnSp>
        <p:nvCxnSpPr>
          <p:cNvPr id="9" name="Straight Arrow Connector 8"/>
          <p:cNvCxnSpPr/>
          <p:nvPr/>
        </p:nvCxnSpPr>
        <p:spPr>
          <a:xfrm>
            <a:off x="4203700" y="2374900"/>
            <a:ext cx="2211614" cy="1003300"/>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3312837" y="2761696"/>
            <a:ext cx="444500" cy="616504"/>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44444" y="1518801"/>
            <a:ext cx="1723355" cy="1169551"/>
          </a:xfrm>
          <a:prstGeom prst="rect">
            <a:avLst/>
          </a:prstGeom>
          <a:solidFill>
            <a:schemeClr val="bg1"/>
          </a:solidFill>
        </p:spPr>
        <p:txBody>
          <a:bodyPr wrap="square" rtlCol="0">
            <a:spAutoFit/>
          </a:bodyPr>
          <a:lstStyle/>
          <a:p>
            <a:r>
              <a:rPr lang="en-GB" sz="1400" dirty="0" smtClean="0">
                <a:solidFill>
                  <a:srgbClr val="000000"/>
                </a:solidFill>
                <a:latin typeface="Arial" charset="0"/>
              </a:rPr>
              <a:t>Additional uncertainty due to </a:t>
            </a:r>
            <a:r>
              <a:rPr lang="en-GB" sz="1400" dirty="0">
                <a:solidFill>
                  <a:srgbClr val="000000"/>
                </a:solidFill>
              </a:rPr>
              <a:t>pointing </a:t>
            </a:r>
            <a:r>
              <a:rPr lang="en-GB" sz="1400" dirty="0" smtClean="0">
                <a:solidFill>
                  <a:srgbClr val="000000"/>
                </a:solidFill>
              </a:rPr>
              <a:t>accuracy, horizontal </a:t>
            </a:r>
            <a:r>
              <a:rPr lang="en-GB" sz="1400" dirty="0" smtClean="0">
                <a:solidFill>
                  <a:srgbClr val="000000"/>
                </a:solidFill>
                <a:latin typeface="Arial" charset="0"/>
              </a:rPr>
              <a:t>vector reconstruction</a:t>
            </a:r>
            <a:endParaRPr lang="en-GB" sz="1400" dirty="0">
              <a:solidFill>
                <a:srgbClr val="000000"/>
              </a:solidFill>
              <a:latin typeface="Arial" charset="0"/>
            </a:endParaRPr>
          </a:p>
        </p:txBody>
      </p:sp>
      <p:cxnSp>
        <p:nvCxnSpPr>
          <p:cNvPr id="11" name="Straight Arrow Connector 10"/>
          <p:cNvCxnSpPr/>
          <p:nvPr/>
        </p:nvCxnSpPr>
        <p:spPr>
          <a:xfrm flipH="1">
            <a:off x="6985000" y="2260443"/>
            <a:ext cx="359444" cy="809505"/>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5931" y="3597905"/>
            <a:ext cx="7886878"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695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74" t="44175" r="19360" b="21471"/>
          <a:stretch/>
        </p:blipFill>
        <p:spPr bwMode="auto">
          <a:xfrm>
            <a:off x="285750" y="1070491"/>
            <a:ext cx="8561631" cy="3666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285750" y="429626"/>
            <a:ext cx="5527675" cy="323850"/>
          </a:xfrm>
        </p:spPr>
        <p:txBody>
          <a:bodyPr/>
          <a:lstStyle/>
          <a:p>
            <a:r>
              <a:rPr lang="en-GB" dirty="0" smtClean="0"/>
              <a:t>Illustrative Uncertainties</a:t>
            </a:r>
            <a:endParaRPr lang="en-GB" dirty="0"/>
          </a:p>
        </p:txBody>
      </p:sp>
      <p:sp>
        <p:nvSpPr>
          <p:cNvPr id="8" name="Rectangle 3"/>
          <p:cNvSpPr txBox="1">
            <a:spLocks noChangeArrowheads="1"/>
          </p:cNvSpPr>
          <p:nvPr/>
        </p:nvSpPr>
        <p:spPr bwMode="auto">
          <a:xfrm>
            <a:off x="300320" y="4851399"/>
            <a:ext cx="8532489" cy="184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gn="just">
              <a:lnSpc>
                <a:spcPct val="105000"/>
              </a:lnSpc>
            </a:pPr>
            <a:r>
              <a:rPr lang="en-GB" kern="0" dirty="0" smtClean="0">
                <a:solidFill>
                  <a:srgbClr val="000000"/>
                </a:solidFill>
              </a:rPr>
              <a:t>Key potential for improvement: improve the wind speed reference used in LiDAR calibration</a:t>
            </a:r>
          </a:p>
          <a:p>
            <a:pPr algn="just">
              <a:lnSpc>
                <a:spcPct val="105000"/>
              </a:lnSpc>
            </a:pPr>
            <a:endParaRPr lang="en-GB" kern="0" dirty="0" smtClean="0">
              <a:solidFill>
                <a:srgbClr val="000000"/>
              </a:solidFill>
            </a:endParaRPr>
          </a:p>
          <a:p>
            <a:pPr algn="just">
              <a:lnSpc>
                <a:spcPct val="105000"/>
              </a:lnSpc>
            </a:pPr>
            <a:r>
              <a:rPr lang="en-GB" kern="0" dirty="0" smtClean="0">
                <a:solidFill>
                  <a:srgbClr val="000000"/>
                </a:solidFill>
              </a:rPr>
              <a:t>The </a:t>
            </a:r>
            <a:r>
              <a:rPr lang="en-GB" kern="0" dirty="0">
                <a:solidFill>
                  <a:srgbClr val="000000"/>
                </a:solidFill>
              </a:rPr>
              <a:t>relatively high uncertainty assigned to LiDAR measured power curves is strange given their precision and consistently close agreement with masts</a:t>
            </a:r>
            <a:endParaRPr lang="en-GB" sz="1100" kern="0" dirty="0">
              <a:solidFill>
                <a:srgbClr val="000000"/>
              </a:solidFill>
            </a:endParaRPr>
          </a:p>
          <a:p>
            <a:pPr algn="just">
              <a:lnSpc>
                <a:spcPct val="105000"/>
              </a:lnSpc>
            </a:pPr>
            <a:endParaRPr lang="en-GB" kern="0" dirty="0">
              <a:solidFill>
                <a:srgbClr val="000000"/>
              </a:solidFill>
            </a:endParaRPr>
          </a:p>
          <a:p>
            <a:pPr algn="just">
              <a:lnSpc>
                <a:spcPct val="105000"/>
              </a:lnSpc>
            </a:pPr>
            <a:endParaRPr lang="en-GB" kern="0" dirty="0" smtClean="0">
              <a:solidFill>
                <a:srgbClr val="000000"/>
              </a:solidFill>
            </a:endParaRPr>
          </a:p>
        </p:txBody>
      </p:sp>
      <p:cxnSp>
        <p:nvCxnSpPr>
          <p:cNvPr id="12" name="Straight Connector 11"/>
          <p:cNvCxnSpPr/>
          <p:nvPr/>
        </p:nvCxnSpPr>
        <p:spPr>
          <a:xfrm>
            <a:off x="945931" y="3597905"/>
            <a:ext cx="7886878" cy="0"/>
          </a:xfrm>
          <a:prstGeom prst="line">
            <a:avLst/>
          </a:prstGeom>
          <a:ln w="254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rot="5400000">
            <a:off x="4351427" y="3255186"/>
            <a:ext cx="647114" cy="590843"/>
          </a:xfrm>
          <a:prstGeom prst="rightArrow">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rot="5400000">
            <a:off x="6969932" y="3223654"/>
            <a:ext cx="647114" cy="590843"/>
          </a:xfrm>
          <a:prstGeom prst="rightArrow">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941938" y="3274784"/>
            <a:ext cx="1409876" cy="584775"/>
          </a:xfrm>
          <a:prstGeom prst="rect">
            <a:avLst/>
          </a:prstGeom>
          <a:noFill/>
        </p:spPr>
        <p:txBody>
          <a:bodyPr wrap="square" rtlCol="0">
            <a:spAutoFit/>
          </a:bodyPr>
          <a:lstStyle/>
          <a:p>
            <a:r>
              <a:rPr lang="en-GB" sz="1600" dirty="0" smtClean="0">
                <a:latin typeface="+mn-lt"/>
              </a:rPr>
              <a:t>Improve WS reference?</a:t>
            </a:r>
            <a:endParaRPr lang="en-GB" sz="1600" dirty="0">
              <a:latin typeface="+mn-lt"/>
            </a:endParaRPr>
          </a:p>
        </p:txBody>
      </p:sp>
      <p:sp>
        <p:nvSpPr>
          <p:cNvPr id="21" name="Right Arrow 20"/>
          <p:cNvSpPr/>
          <p:nvPr/>
        </p:nvSpPr>
        <p:spPr>
          <a:xfrm rot="5400000">
            <a:off x="7174064" y="2756563"/>
            <a:ext cx="247087" cy="590843"/>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7599994" y="2328531"/>
            <a:ext cx="1531306" cy="830997"/>
          </a:xfrm>
          <a:prstGeom prst="rect">
            <a:avLst/>
          </a:prstGeom>
          <a:noFill/>
        </p:spPr>
        <p:txBody>
          <a:bodyPr wrap="square" rtlCol="0">
            <a:spAutoFit/>
          </a:bodyPr>
          <a:lstStyle/>
          <a:p>
            <a:r>
              <a:rPr lang="en-GB" sz="1600" dirty="0" smtClean="0">
                <a:latin typeface="+mn-lt"/>
              </a:rPr>
              <a:t>Improved calibration procedure?</a:t>
            </a:r>
            <a:endParaRPr lang="en-GB" sz="1600" dirty="0">
              <a:latin typeface="+mn-lt"/>
            </a:endParaRPr>
          </a:p>
        </p:txBody>
      </p:sp>
      <p:sp>
        <p:nvSpPr>
          <p:cNvPr id="17" name="TextBox 16"/>
          <p:cNvSpPr txBox="1"/>
          <p:nvPr/>
        </p:nvSpPr>
        <p:spPr>
          <a:xfrm>
            <a:off x="7612694" y="3263909"/>
            <a:ext cx="1409876" cy="584775"/>
          </a:xfrm>
          <a:prstGeom prst="rect">
            <a:avLst/>
          </a:prstGeom>
          <a:noFill/>
        </p:spPr>
        <p:txBody>
          <a:bodyPr wrap="square" rtlCol="0">
            <a:spAutoFit/>
          </a:bodyPr>
          <a:lstStyle/>
          <a:p>
            <a:r>
              <a:rPr lang="en-GB" sz="1600" dirty="0" smtClean="0">
                <a:latin typeface="+mn-lt"/>
              </a:rPr>
              <a:t>Improve WS reference?</a:t>
            </a:r>
            <a:endParaRPr lang="en-GB" sz="1600" dirty="0">
              <a:latin typeface="+mn-lt"/>
            </a:endParaRPr>
          </a:p>
        </p:txBody>
      </p:sp>
    </p:spTree>
    <p:extLst>
      <p:ext uri="{BB962C8B-B14F-4D97-AF65-F5344CB8AC3E}">
        <p14:creationId xmlns:p14="http://schemas.microsoft.com/office/powerpoint/2010/main" val="2728885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6" grpId="0"/>
      <p:bldP spid="21" grpId="0" animBg="1"/>
      <p:bldP spid="2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Uncertainty Discussion</a:t>
            </a:r>
            <a:endParaRPr lang="en-GB" dirty="0"/>
          </a:p>
        </p:txBody>
      </p:sp>
      <p:sp>
        <p:nvSpPr>
          <p:cNvPr id="3" name="Content Placeholder 2"/>
          <p:cNvSpPr>
            <a:spLocks noGrp="1"/>
          </p:cNvSpPr>
          <p:nvPr>
            <p:ph idx="1"/>
          </p:nvPr>
        </p:nvSpPr>
        <p:spPr>
          <a:xfrm>
            <a:off x="285750" y="974822"/>
            <a:ext cx="8002587" cy="4613275"/>
          </a:xfrm>
        </p:spPr>
        <p:txBody>
          <a:bodyPr/>
          <a:lstStyle/>
          <a:p>
            <a:r>
              <a:rPr lang="en-GB" sz="2800" dirty="0" smtClean="0"/>
              <a:t>Accurate: average of measurements is near the bullseye</a:t>
            </a:r>
          </a:p>
          <a:p>
            <a:r>
              <a:rPr lang="en-GB" sz="2800" dirty="0" smtClean="0"/>
              <a:t>Precise (Repeatable): measurements are consistent (low scatter)</a:t>
            </a:r>
          </a:p>
        </p:txBody>
      </p:sp>
      <p:pic>
        <p:nvPicPr>
          <p:cNvPr id="1026" name="Picture 2" descr="C:\Users\aclerc\Desktop\Temp\accuracy-precis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4045" b="53641"/>
          <a:stretch/>
        </p:blipFill>
        <p:spPr bwMode="auto">
          <a:xfrm>
            <a:off x="6139040" y="3560846"/>
            <a:ext cx="2149297" cy="21601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clerc\Desktop\Temp\accuracy-precis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956" r="24413" b="53641"/>
          <a:stretch/>
        </p:blipFill>
        <p:spPr bwMode="auto">
          <a:xfrm>
            <a:off x="611559" y="3560846"/>
            <a:ext cx="2122429" cy="2160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clerc\Desktop\Temp\accuracy-precis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70" r="49921" b="53641"/>
          <a:stretch/>
        </p:blipFill>
        <p:spPr bwMode="auto">
          <a:xfrm>
            <a:off x="3237755" y="3560846"/>
            <a:ext cx="2112337" cy="2160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73699" y="3088426"/>
            <a:ext cx="3558604" cy="523220"/>
          </a:xfrm>
          <a:prstGeom prst="rect">
            <a:avLst/>
          </a:prstGeom>
          <a:noFill/>
        </p:spPr>
        <p:txBody>
          <a:bodyPr wrap="square" rtlCol="0">
            <a:spAutoFit/>
          </a:bodyPr>
          <a:lstStyle/>
          <a:p>
            <a:pPr algn="ctr" fontAlgn="base">
              <a:spcBef>
                <a:spcPct val="0"/>
              </a:spcBef>
              <a:spcAft>
                <a:spcPct val="0"/>
              </a:spcAft>
            </a:pPr>
            <a:r>
              <a:rPr lang="en-GB" sz="2800" u="sng" dirty="0" smtClean="0">
                <a:solidFill>
                  <a:srgbClr val="000000"/>
                </a:solidFill>
              </a:rPr>
              <a:t>Precise </a:t>
            </a:r>
            <a:r>
              <a:rPr lang="en-GB" sz="2800" i="1" u="sng" dirty="0" smtClean="0">
                <a:solidFill>
                  <a:srgbClr val="000000"/>
                </a:solidFill>
              </a:rPr>
              <a:t>and</a:t>
            </a:r>
            <a:r>
              <a:rPr lang="en-GB" sz="2800" u="sng" dirty="0" smtClean="0">
                <a:solidFill>
                  <a:srgbClr val="000000"/>
                </a:solidFill>
              </a:rPr>
              <a:t> </a:t>
            </a:r>
            <a:r>
              <a:rPr lang="en-GB" sz="2800" u="sng" dirty="0">
                <a:solidFill>
                  <a:srgbClr val="000000"/>
                </a:solidFill>
              </a:rPr>
              <a:t>Accurate</a:t>
            </a:r>
          </a:p>
        </p:txBody>
      </p:sp>
      <p:sp>
        <p:nvSpPr>
          <p:cNvPr id="8" name="TextBox 7"/>
          <p:cNvSpPr txBox="1"/>
          <p:nvPr/>
        </p:nvSpPr>
        <p:spPr>
          <a:xfrm>
            <a:off x="719570" y="3088100"/>
            <a:ext cx="1906405" cy="523220"/>
          </a:xfrm>
          <a:prstGeom prst="rect">
            <a:avLst/>
          </a:prstGeom>
          <a:noFill/>
        </p:spPr>
        <p:txBody>
          <a:bodyPr wrap="square" rtlCol="0">
            <a:spAutoFit/>
          </a:bodyPr>
          <a:lstStyle/>
          <a:p>
            <a:pPr algn="ctr" fontAlgn="base">
              <a:spcBef>
                <a:spcPct val="0"/>
              </a:spcBef>
              <a:spcAft>
                <a:spcPct val="0"/>
              </a:spcAft>
            </a:pPr>
            <a:r>
              <a:rPr lang="en-GB" sz="2800" u="sng" dirty="0">
                <a:solidFill>
                  <a:srgbClr val="000000"/>
                </a:solidFill>
              </a:rPr>
              <a:t>Accurate</a:t>
            </a:r>
          </a:p>
        </p:txBody>
      </p:sp>
      <p:sp>
        <p:nvSpPr>
          <p:cNvPr id="9" name="TextBox 8"/>
          <p:cNvSpPr txBox="1"/>
          <p:nvPr/>
        </p:nvSpPr>
        <p:spPr>
          <a:xfrm>
            <a:off x="3275856" y="3109586"/>
            <a:ext cx="2016224" cy="523220"/>
          </a:xfrm>
          <a:prstGeom prst="rect">
            <a:avLst/>
          </a:prstGeom>
          <a:noFill/>
        </p:spPr>
        <p:txBody>
          <a:bodyPr wrap="square" rtlCol="0">
            <a:spAutoFit/>
          </a:bodyPr>
          <a:lstStyle/>
          <a:p>
            <a:pPr algn="ctr" fontAlgn="base">
              <a:spcBef>
                <a:spcPct val="0"/>
              </a:spcBef>
              <a:spcAft>
                <a:spcPct val="0"/>
              </a:spcAft>
            </a:pPr>
            <a:r>
              <a:rPr lang="en-GB" sz="2800" u="sng" dirty="0" smtClean="0">
                <a:solidFill>
                  <a:srgbClr val="000000"/>
                </a:solidFill>
              </a:rPr>
              <a:t>Precise</a:t>
            </a:r>
            <a:endParaRPr lang="en-GB" sz="2800" u="sng" dirty="0">
              <a:solidFill>
                <a:srgbClr val="000000"/>
              </a:solidFill>
            </a:endParaRPr>
          </a:p>
        </p:txBody>
      </p:sp>
    </p:spTree>
    <p:extLst>
      <p:ext uri="{BB962C8B-B14F-4D97-AF65-F5344CB8AC3E}">
        <p14:creationId xmlns:p14="http://schemas.microsoft.com/office/powerpoint/2010/main" val="411590929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lerc\Desktop\Temp\accuracy-precis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4045" b="53641"/>
          <a:stretch/>
        </p:blipFill>
        <p:spPr bwMode="auto">
          <a:xfrm>
            <a:off x="7437649" y="5340484"/>
            <a:ext cx="1320907" cy="13276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clerc\Desktop\Temp\accuracy-precis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70" r="49921" b="53641"/>
          <a:stretch/>
        </p:blipFill>
        <p:spPr bwMode="auto">
          <a:xfrm>
            <a:off x="7433971" y="4118112"/>
            <a:ext cx="1310071" cy="13397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lerc\Desktop\Temp\accuracy-precis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956" r="24413" b="53641"/>
          <a:stretch/>
        </p:blipFill>
        <p:spPr bwMode="auto">
          <a:xfrm>
            <a:off x="2492802" y="4377766"/>
            <a:ext cx="2122429" cy="21601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6618" y="3025037"/>
            <a:ext cx="3073400" cy="1569660"/>
          </a:xfrm>
          <a:prstGeom prst="rect">
            <a:avLst/>
          </a:prstGeom>
          <a:noFill/>
        </p:spPr>
        <p:txBody>
          <a:bodyPr wrap="square" rtlCol="0">
            <a:spAutoFit/>
          </a:bodyPr>
          <a:lstStyle/>
          <a:p>
            <a:pPr algn="ctr" fontAlgn="base">
              <a:spcBef>
                <a:spcPct val="0"/>
              </a:spcBef>
              <a:spcAft>
                <a:spcPct val="0"/>
              </a:spcAft>
            </a:pPr>
            <a:r>
              <a:rPr lang="en-GB" sz="2400" dirty="0">
                <a:solidFill>
                  <a:srgbClr val="000000"/>
                </a:solidFill>
                <a:latin typeface="Arial" charset="0"/>
              </a:rPr>
              <a:t>A mast measured power curve is accurate but less repeatable</a:t>
            </a:r>
          </a:p>
        </p:txBody>
      </p:sp>
      <p:sp>
        <p:nvSpPr>
          <p:cNvPr id="7" name="TextBox 6"/>
          <p:cNvSpPr txBox="1"/>
          <p:nvPr/>
        </p:nvSpPr>
        <p:spPr>
          <a:xfrm>
            <a:off x="4857038" y="3394368"/>
            <a:ext cx="3768368" cy="1200329"/>
          </a:xfrm>
          <a:prstGeom prst="rect">
            <a:avLst/>
          </a:prstGeom>
          <a:noFill/>
        </p:spPr>
        <p:txBody>
          <a:bodyPr wrap="square" rtlCol="0">
            <a:spAutoFit/>
          </a:bodyPr>
          <a:lstStyle/>
          <a:p>
            <a:pPr algn="ctr" fontAlgn="base">
              <a:spcBef>
                <a:spcPct val="0"/>
              </a:spcBef>
              <a:spcAft>
                <a:spcPct val="0"/>
              </a:spcAft>
            </a:pPr>
            <a:r>
              <a:rPr lang="en-GB" sz="2400" dirty="0">
                <a:solidFill>
                  <a:srgbClr val="000000"/>
                </a:solidFill>
                <a:latin typeface="Arial" charset="0"/>
              </a:rPr>
              <a:t>LiDAR gives a </a:t>
            </a:r>
            <a:r>
              <a:rPr lang="en-GB" sz="2400" dirty="0" smtClean="0">
                <a:solidFill>
                  <a:srgbClr val="000000"/>
                </a:solidFill>
                <a:latin typeface="Arial" charset="0"/>
              </a:rPr>
              <a:t>precise power </a:t>
            </a:r>
            <a:r>
              <a:rPr lang="en-GB" sz="2400" dirty="0">
                <a:solidFill>
                  <a:srgbClr val="000000"/>
                </a:solidFill>
                <a:latin typeface="Arial" charset="0"/>
              </a:rPr>
              <a:t>curve, but is it accurate?</a:t>
            </a:r>
          </a:p>
        </p:txBody>
      </p:sp>
      <p:sp>
        <p:nvSpPr>
          <p:cNvPr id="9" name="Title 1"/>
          <p:cNvSpPr>
            <a:spLocks noGrp="1"/>
          </p:cNvSpPr>
          <p:nvPr>
            <p:ph type="title"/>
          </p:nvPr>
        </p:nvSpPr>
        <p:spPr>
          <a:xfrm>
            <a:off x="285750" y="429626"/>
            <a:ext cx="5527675" cy="323850"/>
          </a:xfrm>
        </p:spPr>
        <p:txBody>
          <a:bodyPr/>
          <a:lstStyle/>
          <a:p>
            <a:r>
              <a:rPr lang="en-GB" dirty="0"/>
              <a:t>Uncertainty Discussion</a:t>
            </a:r>
          </a:p>
        </p:txBody>
      </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74" t="15489" r="20647" b="22554"/>
          <a:stretch/>
        </p:blipFill>
        <p:spPr bwMode="auto">
          <a:xfrm>
            <a:off x="616618" y="4641890"/>
            <a:ext cx="2053573" cy="1674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469" t="46686" r="17500" b="16159"/>
          <a:stretch/>
        </p:blipFill>
        <p:spPr bwMode="auto">
          <a:xfrm>
            <a:off x="5119818" y="4694037"/>
            <a:ext cx="1980539" cy="152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a:spLocks noGrp="1"/>
          </p:cNvSpPr>
          <p:nvPr>
            <p:ph idx="1"/>
          </p:nvPr>
        </p:nvSpPr>
        <p:spPr>
          <a:xfrm>
            <a:off x="285750" y="974822"/>
            <a:ext cx="8002587" cy="4613275"/>
          </a:xfrm>
        </p:spPr>
        <p:txBody>
          <a:bodyPr/>
          <a:lstStyle/>
          <a:p>
            <a:r>
              <a:rPr lang="en-GB" sz="2800" dirty="0" smtClean="0"/>
              <a:t>Accurate: average of measurements is near the bullseye</a:t>
            </a:r>
          </a:p>
          <a:p>
            <a:r>
              <a:rPr lang="en-GB" sz="2800" dirty="0" smtClean="0"/>
              <a:t>Precise (Repeatable): measurements are consistent (low scatter)</a:t>
            </a:r>
          </a:p>
        </p:txBody>
      </p:sp>
    </p:spTree>
    <p:extLst>
      <p:ext uri="{BB962C8B-B14F-4D97-AF65-F5344CB8AC3E}">
        <p14:creationId xmlns:p14="http://schemas.microsoft.com/office/powerpoint/2010/main" val="45789022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4"/>
          <p:cNvGrpSpPr/>
          <p:nvPr/>
        </p:nvGrpSpPr>
        <p:grpSpPr>
          <a:xfrm>
            <a:off x="5311740" y="2273418"/>
            <a:ext cx="3070871" cy="3213550"/>
            <a:chOff x="4788024" y="4506492"/>
            <a:chExt cx="2064281" cy="2160192"/>
          </a:xfrm>
        </p:grpSpPr>
        <p:pic>
          <p:nvPicPr>
            <p:cNvPr id="33" name="Picture 2" descr="C:\Users\aclerc\Desktop\Temp\accuracy-precis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324" r="49921" b="53641"/>
            <a:stretch/>
          </p:blipFill>
          <p:spPr bwMode="auto">
            <a:xfrm>
              <a:off x="5796136" y="4506492"/>
              <a:ext cx="1056169" cy="21601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clerc\Desktop\Temp\accuracy-precisio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324" r="49921" b="53641"/>
            <a:stretch/>
          </p:blipFill>
          <p:spPr bwMode="auto">
            <a:xfrm flipH="1">
              <a:off x="4788024" y="4506492"/>
              <a:ext cx="1056169" cy="2160192"/>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Rectangle 41"/>
          <p:cNvSpPr/>
          <p:nvPr/>
        </p:nvSpPr>
        <p:spPr>
          <a:xfrm>
            <a:off x="5350494" y="2633458"/>
            <a:ext cx="3032117" cy="2817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 name="Title 1"/>
          <p:cNvSpPr>
            <a:spLocks noGrp="1"/>
          </p:cNvSpPr>
          <p:nvPr>
            <p:ph type="title"/>
          </p:nvPr>
        </p:nvSpPr>
        <p:spPr/>
        <p:txBody>
          <a:bodyPr/>
          <a:lstStyle/>
          <a:p>
            <a:r>
              <a:rPr lang="en-GB" dirty="0"/>
              <a:t>Uncertainty Discussion</a:t>
            </a:r>
          </a:p>
        </p:txBody>
      </p:sp>
      <p:sp>
        <p:nvSpPr>
          <p:cNvPr id="3" name="Content Placeholder 2"/>
          <p:cNvSpPr>
            <a:spLocks noGrp="1"/>
          </p:cNvSpPr>
          <p:nvPr>
            <p:ph idx="1"/>
          </p:nvPr>
        </p:nvSpPr>
        <p:spPr>
          <a:xfrm>
            <a:off x="285750" y="1134476"/>
            <a:ext cx="8439150" cy="4613275"/>
          </a:xfrm>
        </p:spPr>
        <p:txBody>
          <a:bodyPr/>
          <a:lstStyle/>
          <a:p>
            <a:r>
              <a:rPr lang="en-GB" sz="2400" dirty="0" smtClean="0"/>
              <a:t>In the project, we have observed LiDARs measuring power curves with better precision and very similar accuracy to mast power curves (AEP agreement 0.1% to 0.6%)</a:t>
            </a:r>
            <a:endParaRPr lang="en-GB" sz="2400" dirty="0"/>
          </a:p>
        </p:txBody>
      </p:sp>
      <p:sp>
        <p:nvSpPr>
          <p:cNvPr id="4" name="Oval 3"/>
          <p:cNvSpPr/>
          <p:nvPr/>
        </p:nvSpPr>
        <p:spPr>
          <a:xfrm>
            <a:off x="850330" y="3074252"/>
            <a:ext cx="180020" cy="18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 name="Cross 6"/>
          <p:cNvSpPr/>
          <p:nvPr/>
        </p:nvSpPr>
        <p:spPr>
          <a:xfrm>
            <a:off x="791823" y="3451960"/>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8" name="TextBox 7"/>
          <p:cNvSpPr txBox="1"/>
          <p:nvPr/>
        </p:nvSpPr>
        <p:spPr>
          <a:xfrm>
            <a:off x="1161949" y="2966240"/>
            <a:ext cx="3240369" cy="307777"/>
          </a:xfrm>
          <a:prstGeom prst="rect">
            <a:avLst/>
          </a:prstGeom>
          <a:noFill/>
        </p:spPr>
        <p:txBody>
          <a:bodyPr wrap="square" rtlCol="0">
            <a:spAutoFit/>
          </a:bodyPr>
          <a:lstStyle/>
          <a:p>
            <a:pPr fontAlgn="base">
              <a:spcBef>
                <a:spcPct val="0"/>
              </a:spcBef>
              <a:spcAft>
                <a:spcPct val="0"/>
              </a:spcAft>
            </a:pPr>
            <a:r>
              <a:rPr lang="en-GB" sz="1400" dirty="0">
                <a:solidFill>
                  <a:srgbClr val="000000"/>
                </a:solidFill>
                <a:latin typeface="Arial" charset="0"/>
              </a:rPr>
              <a:t>LiDAR power curve measurements</a:t>
            </a:r>
          </a:p>
        </p:txBody>
      </p:sp>
      <p:sp>
        <p:nvSpPr>
          <p:cNvPr id="9" name="TextBox 8"/>
          <p:cNvSpPr txBox="1"/>
          <p:nvPr/>
        </p:nvSpPr>
        <p:spPr>
          <a:xfrm>
            <a:off x="1161950" y="3418168"/>
            <a:ext cx="3528392" cy="307777"/>
          </a:xfrm>
          <a:prstGeom prst="rect">
            <a:avLst/>
          </a:prstGeom>
          <a:noFill/>
        </p:spPr>
        <p:txBody>
          <a:bodyPr wrap="square" rtlCol="0">
            <a:spAutoFit/>
          </a:bodyPr>
          <a:lstStyle/>
          <a:p>
            <a:pPr fontAlgn="base">
              <a:spcBef>
                <a:spcPct val="0"/>
              </a:spcBef>
              <a:spcAft>
                <a:spcPct val="0"/>
              </a:spcAft>
            </a:pPr>
            <a:r>
              <a:rPr lang="en-GB" sz="1400" dirty="0">
                <a:solidFill>
                  <a:srgbClr val="000000"/>
                </a:solidFill>
                <a:latin typeface="Arial" charset="0"/>
              </a:rPr>
              <a:t>Mast power curve measurements</a:t>
            </a:r>
          </a:p>
        </p:txBody>
      </p:sp>
      <p:sp>
        <p:nvSpPr>
          <p:cNvPr id="10" name="Rectangle 9"/>
          <p:cNvSpPr/>
          <p:nvPr/>
        </p:nvSpPr>
        <p:spPr>
          <a:xfrm>
            <a:off x="585886" y="2822224"/>
            <a:ext cx="3960440" cy="108012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1" name="Oval 10"/>
          <p:cNvSpPr/>
          <p:nvPr/>
        </p:nvSpPr>
        <p:spPr>
          <a:xfrm>
            <a:off x="6714146" y="4289642"/>
            <a:ext cx="180020" cy="18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2" name="Oval 11"/>
          <p:cNvSpPr/>
          <p:nvPr/>
        </p:nvSpPr>
        <p:spPr>
          <a:xfrm>
            <a:off x="6801883" y="4433658"/>
            <a:ext cx="180020" cy="18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3" name="Oval 12"/>
          <p:cNvSpPr/>
          <p:nvPr/>
        </p:nvSpPr>
        <p:spPr>
          <a:xfrm>
            <a:off x="6498122" y="4397654"/>
            <a:ext cx="180020" cy="18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4" name="Oval 13"/>
          <p:cNvSpPr/>
          <p:nvPr/>
        </p:nvSpPr>
        <p:spPr>
          <a:xfrm>
            <a:off x="6965116" y="4289642"/>
            <a:ext cx="180020" cy="18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5" name="Oval 14"/>
          <p:cNvSpPr/>
          <p:nvPr/>
        </p:nvSpPr>
        <p:spPr>
          <a:xfrm>
            <a:off x="6807316" y="4196974"/>
            <a:ext cx="180020" cy="18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Oval 15"/>
          <p:cNvSpPr/>
          <p:nvPr/>
        </p:nvSpPr>
        <p:spPr>
          <a:xfrm>
            <a:off x="6630220" y="4523668"/>
            <a:ext cx="180020" cy="18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7" name="Oval 16"/>
          <p:cNvSpPr/>
          <p:nvPr/>
        </p:nvSpPr>
        <p:spPr>
          <a:xfrm>
            <a:off x="6571345" y="4196974"/>
            <a:ext cx="180020" cy="18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8" name="Oval 17"/>
          <p:cNvSpPr/>
          <p:nvPr/>
        </p:nvSpPr>
        <p:spPr>
          <a:xfrm>
            <a:off x="6905683" y="4480611"/>
            <a:ext cx="180020" cy="1800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9" name="Cross 18"/>
          <p:cNvSpPr/>
          <p:nvPr/>
        </p:nvSpPr>
        <p:spPr>
          <a:xfrm>
            <a:off x="6698660" y="3486298"/>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0" name="Cross 19"/>
          <p:cNvSpPr/>
          <p:nvPr/>
        </p:nvSpPr>
        <p:spPr>
          <a:xfrm>
            <a:off x="6737018" y="5153738"/>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1" name="Cross 20"/>
          <p:cNvSpPr/>
          <p:nvPr/>
        </p:nvSpPr>
        <p:spPr>
          <a:xfrm>
            <a:off x="5634026" y="4196974"/>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2" name="Cross 21"/>
          <p:cNvSpPr/>
          <p:nvPr/>
        </p:nvSpPr>
        <p:spPr>
          <a:xfrm>
            <a:off x="7145136" y="3981326"/>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3" name="Cross 22"/>
          <p:cNvSpPr/>
          <p:nvPr/>
        </p:nvSpPr>
        <p:spPr>
          <a:xfrm>
            <a:off x="7578242" y="4851990"/>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4" name="Cross 23"/>
          <p:cNvSpPr/>
          <p:nvPr/>
        </p:nvSpPr>
        <p:spPr>
          <a:xfrm>
            <a:off x="5931059" y="3637172"/>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5" name="Cross 24"/>
          <p:cNvSpPr/>
          <p:nvPr/>
        </p:nvSpPr>
        <p:spPr>
          <a:xfrm>
            <a:off x="7726758" y="3693420"/>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6" name="Cross 25"/>
          <p:cNvSpPr/>
          <p:nvPr/>
        </p:nvSpPr>
        <p:spPr>
          <a:xfrm>
            <a:off x="5931059" y="4879076"/>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7" name="Cross 26"/>
          <p:cNvSpPr/>
          <p:nvPr/>
        </p:nvSpPr>
        <p:spPr>
          <a:xfrm>
            <a:off x="6381109" y="4116723"/>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8" name="Cross 27"/>
          <p:cNvSpPr/>
          <p:nvPr/>
        </p:nvSpPr>
        <p:spPr>
          <a:xfrm>
            <a:off x="6962842" y="4564084"/>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9" name="Cross 28"/>
          <p:cNvSpPr/>
          <p:nvPr/>
        </p:nvSpPr>
        <p:spPr>
          <a:xfrm>
            <a:off x="5309692" y="3693420"/>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0" name="Cross 29"/>
          <p:cNvSpPr/>
          <p:nvPr/>
        </p:nvSpPr>
        <p:spPr>
          <a:xfrm>
            <a:off x="5931058" y="5455486"/>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1" name="Cross 30"/>
          <p:cNvSpPr/>
          <p:nvPr/>
        </p:nvSpPr>
        <p:spPr>
          <a:xfrm>
            <a:off x="7429725" y="3113056"/>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2" name="Cross 31"/>
          <p:cNvSpPr/>
          <p:nvPr/>
        </p:nvSpPr>
        <p:spPr>
          <a:xfrm>
            <a:off x="7726758" y="4318788"/>
            <a:ext cx="297033" cy="301748"/>
          </a:xfrm>
          <a:prstGeom prst="plus">
            <a:avLst>
              <a:gd name="adj" fmla="val 414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6" name="TextBox 35"/>
          <p:cNvSpPr txBox="1"/>
          <p:nvPr/>
        </p:nvSpPr>
        <p:spPr>
          <a:xfrm>
            <a:off x="585886" y="4170320"/>
            <a:ext cx="4340746" cy="1631216"/>
          </a:xfrm>
          <a:prstGeom prst="rect">
            <a:avLst/>
          </a:prstGeom>
          <a:noFill/>
        </p:spPr>
        <p:txBody>
          <a:bodyPr wrap="square" rtlCol="0">
            <a:spAutoFit/>
          </a:bodyPr>
          <a:lstStyle/>
          <a:p>
            <a:pPr algn="just" fontAlgn="base">
              <a:spcBef>
                <a:spcPct val="0"/>
              </a:spcBef>
              <a:spcAft>
                <a:spcPct val="0"/>
              </a:spcAft>
            </a:pPr>
            <a:r>
              <a:rPr lang="en-GB" sz="2000" dirty="0">
                <a:solidFill>
                  <a:srgbClr val="000000"/>
                </a:solidFill>
              </a:rPr>
              <a:t>However, the accuracy cannot be well defined (assigned uncertainty is large) because of the large uncertainty assigned to wind speed measurement</a:t>
            </a:r>
          </a:p>
        </p:txBody>
      </p:sp>
      <p:sp>
        <p:nvSpPr>
          <p:cNvPr id="37" name="TextBox 36"/>
          <p:cNvSpPr txBox="1"/>
          <p:nvPr/>
        </p:nvSpPr>
        <p:spPr>
          <a:xfrm>
            <a:off x="308781" y="6068563"/>
            <a:ext cx="5435600" cy="523220"/>
          </a:xfrm>
          <a:prstGeom prst="rect">
            <a:avLst/>
          </a:prstGeom>
          <a:noFill/>
        </p:spPr>
        <p:txBody>
          <a:bodyPr wrap="square" rtlCol="0">
            <a:spAutoFit/>
          </a:bodyPr>
          <a:lstStyle/>
          <a:p>
            <a:pPr fontAlgn="base">
              <a:spcBef>
                <a:spcPct val="0"/>
              </a:spcBef>
              <a:spcAft>
                <a:spcPct val="0"/>
              </a:spcAft>
            </a:pPr>
            <a:r>
              <a:rPr lang="en-GB" sz="2800" dirty="0">
                <a:solidFill>
                  <a:srgbClr val="000000"/>
                </a:solidFill>
                <a:latin typeface="Arial" charset="0"/>
              </a:rPr>
              <a:t>Can we define a better bullseye?</a:t>
            </a:r>
          </a:p>
        </p:txBody>
      </p:sp>
    </p:spTree>
    <p:extLst>
      <p:ext uri="{BB962C8B-B14F-4D97-AF65-F5344CB8AC3E}">
        <p14:creationId xmlns:p14="http://schemas.microsoft.com/office/powerpoint/2010/main" val="330481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path" presetSubtype="0" repeatCount="indefinite" fill="hold" nodeType="clickEffect">
                                  <p:stCondLst>
                                    <p:cond delay="0"/>
                                  </p:stCondLst>
                                  <p:childTnLst>
                                    <p:animMotion origin="layout" path="M -0.11406 0.07285 C -0.11406 0.11309 -0.08975 0.14593 -0.05989 0.14593 C -0.02482 0.14593 -0.01215 0.10939 -0.00694 0.08742 L -0.00138 0.05828 C 0.00417 0.03631 0.01754 2.6087E-6 0.05712 2.6087E-6 C 0.08264 2.6087E-6 0.11146 0.03261 0.11146 0.07285 C 0.11146 0.11309 0.08264 0.14593 0.05712 0.14593 C 0.01754 0.14593 0.00417 0.10939 -0.00138 0.08742 L -0.00694 0.05828 C -0.01215 0.03631 -0.02482 2.6087E-6 -0.05989 2.6087E-6 C -0.08975 2.6087E-6 -0.11406 0.03261 -0.11406 0.07285 Z " pathEditMode="relative" rAng="0" ptsTypes="ffFffffFfff">
                                      <p:cBhvr>
                                        <p:cTn id="10" dur="5000" fill="hold"/>
                                        <p:tgtEl>
                                          <p:spTgt spid="5"/>
                                        </p:tgtEl>
                                        <p:attrNameLst>
                                          <p:attrName>ppt_x</p:attrName>
                                          <p:attrName>ppt_y</p:attrName>
                                        </p:attrNameLst>
                                      </p:cBhvr>
                                      <p:rCtr x="11267" y="0"/>
                                    </p:animMotion>
                                  </p:childTnLst>
                                </p:cTn>
                              </p:par>
                              <p:par>
                                <p:cTn id="11" presetID="1" presetClass="exit"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Uncertainty Discussion</a:t>
            </a:r>
          </a:p>
        </p:txBody>
      </p:sp>
      <p:sp>
        <p:nvSpPr>
          <p:cNvPr id="3" name="Content Placeholder 2"/>
          <p:cNvSpPr>
            <a:spLocks noGrp="1"/>
          </p:cNvSpPr>
          <p:nvPr>
            <p:ph idx="1"/>
          </p:nvPr>
        </p:nvSpPr>
        <p:spPr>
          <a:xfrm>
            <a:off x="285750" y="1134476"/>
            <a:ext cx="8078788" cy="5558424"/>
          </a:xfrm>
        </p:spPr>
        <p:txBody>
          <a:bodyPr/>
          <a:lstStyle/>
          <a:p>
            <a:r>
              <a:rPr lang="en-GB" sz="2000" dirty="0" smtClean="0"/>
              <a:t>Potential solutions to reducing LiDAR wind speed uncertainty may include:</a:t>
            </a:r>
          </a:p>
          <a:p>
            <a:pPr lvl="1"/>
            <a:r>
              <a:rPr lang="en-GB" sz="1800" dirty="0" smtClean="0"/>
              <a:t>Reduce the uncertainty of the reference anemometer (</a:t>
            </a:r>
            <a:r>
              <a:rPr lang="en-GB" sz="1800" b="1" dirty="0" smtClean="0"/>
              <a:t>as presented by Mike Courtney*</a:t>
            </a:r>
            <a:r>
              <a:rPr lang="en-GB" sz="1800" dirty="0" smtClean="0"/>
              <a:t>)</a:t>
            </a:r>
          </a:p>
          <a:p>
            <a:pPr lvl="1"/>
            <a:r>
              <a:rPr lang="en-GB" sz="1800" dirty="0" smtClean="0"/>
              <a:t>Use a different instrument to measure the reference wind speed (perhaps three orthogonal </a:t>
            </a:r>
            <a:r>
              <a:rPr lang="en-GB" sz="1800" dirty="0" err="1" smtClean="0"/>
              <a:t>lidics</a:t>
            </a:r>
            <a:r>
              <a:rPr lang="en-GB" sz="1800" dirty="0" smtClean="0"/>
              <a:t>?)</a:t>
            </a:r>
            <a:endParaRPr lang="en-GB" sz="1800" dirty="0"/>
          </a:p>
          <a:p>
            <a:pPr lvl="1"/>
            <a:r>
              <a:rPr lang="en-GB" sz="1800" dirty="0" smtClean="0"/>
              <a:t>Define the reference speed using a spinning target?</a:t>
            </a:r>
          </a:p>
        </p:txBody>
      </p:sp>
      <p:sp>
        <p:nvSpPr>
          <p:cNvPr id="4" name="TextBox 3"/>
          <p:cNvSpPr txBox="1"/>
          <p:nvPr/>
        </p:nvSpPr>
        <p:spPr>
          <a:xfrm>
            <a:off x="406400" y="6122769"/>
            <a:ext cx="8356600" cy="646331"/>
          </a:xfrm>
          <a:prstGeom prst="rect">
            <a:avLst/>
          </a:prstGeom>
          <a:noFill/>
        </p:spPr>
        <p:txBody>
          <a:bodyPr wrap="square" rtlCol="0">
            <a:spAutoFit/>
          </a:bodyPr>
          <a:lstStyle/>
          <a:p>
            <a:r>
              <a:rPr lang="en-GB" dirty="0" smtClean="0">
                <a:hlinkClick r:id="rId2"/>
              </a:rPr>
              <a:t>*M. Courtney, “Why are </a:t>
            </a:r>
            <a:r>
              <a:rPr lang="en-GB" dirty="0" err="1" smtClean="0">
                <a:hlinkClick r:id="rId2"/>
              </a:rPr>
              <a:t>lidars</a:t>
            </a:r>
            <a:r>
              <a:rPr lang="en-GB" dirty="0" smtClean="0">
                <a:hlinkClick r:id="rId2"/>
              </a:rPr>
              <a:t> so uncertain?”, EWEA Resource Assessment Workshop, Helsinki, June 2015</a:t>
            </a:r>
            <a:endParaRPr lang="en-GB"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36" t="23502" r="24502" b="5010"/>
          <a:stretch/>
        </p:blipFill>
        <p:spPr bwMode="auto">
          <a:xfrm>
            <a:off x="904875" y="3742783"/>
            <a:ext cx="3187024" cy="2327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755" t="20185" r="24751" b="7317"/>
          <a:stretch/>
        </p:blipFill>
        <p:spPr bwMode="auto">
          <a:xfrm>
            <a:off x="4695825" y="3742783"/>
            <a:ext cx="3102431" cy="2327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7390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287" t="24247" r="14533" b="20879"/>
          <a:stretch/>
        </p:blipFill>
        <p:spPr bwMode="auto">
          <a:xfrm>
            <a:off x="2694898" y="4403181"/>
            <a:ext cx="1709954" cy="2361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661" t="19312" r="15740" b="20524"/>
          <a:stretch/>
        </p:blipFill>
        <p:spPr bwMode="auto">
          <a:xfrm>
            <a:off x="583481" y="4188629"/>
            <a:ext cx="3699146" cy="254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6562725" cy="490066"/>
          </a:xfrm>
        </p:spPr>
        <p:txBody>
          <a:bodyPr/>
          <a:lstStyle/>
          <a:p>
            <a:r>
              <a:rPr lang="en-GB" dirty="0"/>
              <a:t>Uncertainty Discussion</a:t>
            </a:r>
          </a:p>
        </p:txBody>
      </p:sp>
      <p:sp>
        <p:nvSpPr>
          <p:cNvPr id="3" name="Content Placeholder 2"/>
          <p:cNvSpPr>
            <a:spLocks noGrp="1"/>
          </p:cNvSpPr>
          <p:nvPr>
            <p:ph idx="1"/>
          </p:nvPr>
        </p:nvSpPr>
        <p:spPr>
          <a:xfrm>
            <a:off x="285750" y="750896"/>
            <a:ext cx="8078788" cy="5558424"/>
          </a:xfrm>
        </p:spPr>
        <p:txBody>
          <a:bodyPr/>
          <a:lstStyle/>
          <a:p>
            <a:r>
              <a:rPr lang="en-GB" sz="2000" dirty="0" smtClean="0"/>
              <a:t>Potential solution </a:t>
            </a:r>
            <a:r>
              <a:rPr lang="en-GB" sz="2000" dirty="0"/>
              <a:t>to </a:t>
            </a:r>
            <a:r>
              <a:rPr lang="en-GB" sz="2000" dirty="0" smtClean="0"/>
              <a:t>reduce contractual power curve uncertainty: the Golden Turbine concept</a:t>
            </a:r>
            <a:endParaRPr lang="en-GB" sz="2000" dirty="0"/>
          </a:p>
          <a:p>
            <a:pPr lvl="1"/>
            <a:r>
              <a:rPr lang="en-GB" dirty="0" smtClean="0"/>
              <a:t>The golden turbine </a:t>
            </a:r>
            <a:r>
              <a:rPr lang="en-GB" dirty="0"/>
              <a:t>is </a:t>
            </a:r>
            <a:r>
              <a:rPr lang="en-GB" dirty="0" smtClean="0"/>
              <a:t>a reference turbine which the </a:t>
            </a:r>
            <a:r>
              <a:rPr lang="en-GB" dirty="0"/>
              <a:t>manufacturer </a:t>
            </a:r>
            <a:r>
              <a:rPr lang="en-GB" dirty="0" smtClean="0"/>
              <a:t>and the owner both have confidence </a:t>
            </a:r>
            <a:r>
              <a:rPr lang="en-GB" dirty="0"/>
              <a:t>in</a:t>
            </a:r>
          </a:p>
          <a:p>
            <a:pPr lvl="1"/>
            <a:r>
              <a:rPr lang="en-GB" dirty="0" smtClean="0"/>
              <a:t>Use owner’s test LiDAR to measure </a:t>
            </a:r>
            <a:r>
              <a:rPr lang="en-GB" dirty="0"/>
              <a:t>the AEP of </a:t>
            </a:r>
            <a:r>
              <a:rPr lang="en-GB" dirty="0" smtClean="0"/>
              <a:t>the “golden turbine”</a:t>
            </a:r>
          </a:p>
          <a:p>
            <a:pPr lvl="1"/>
            <a:r>
              <a:rPr lang="en-GB" dirty="0"/>
              <a:t>M</a:t>
            </a:r>
            <a:r>
              <a:rPr lang="en-GB" dirty="0" smtClean="0"/>
              <a:t>ove the test LiDAR to the test turbine and measure its performance relative to the golden turbine</a:t>
            </a:r>
          </a:p>
          <a:p>
            <a:pPr lvl="1"/>
            <a:r>
              <a:rPr lang="en-GB" b="1" dirty="0" smtClean="0"/>
              <a:t>Relative performance </a:t>
            </a:r>
            <a:r>
              <a:rPr lang="en-GB" dirty="0" smtClean="0"/>
              <a:t>could conceivably be measured with very low uncertainty – very useful for a contractual test!</a:t>
            </a:r>
          </a:p>
        </p:txBody>
      </p:sp>
      <p:grpSp>
        <p:nvGrpSpPr>
          <p:cNvPr id="4" name="Group 5"/>
          <p:cNvGrpSpPr/>
          <p:nvPr/>
        </p:nvGrpSpPr>
        <p:grpSpPr>
          <a:xfrm>
            <a:off x="1232539" y="4988455"/>
            <a:ext cx="536189" cy="1642142"/>
            <a:chOff x="1043608" y="2780928"/>
            <a:chExt cx="1008112" cy="3087459"/>
          </a:xfrm>
        </p:grpSpPr>
        <p:sp>
          <p:nvSpPr>
            <p:cNvPr id="7" name="Rectangle 6"/>
            <p:cNvSpPr/>
            <p:nvPr/>
          </p:nvSpPr>
          <p:spPr>
            <a:xfrm>
              <a:off x="1403648" y="2996951"/>
              <a:ext cx="85958" cy="2871436"/>
            </a:xfrm>
            <a:prstGeom prst="rect">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8" name="Straight Connector 7"/>
            <p:cNvCxnSpPr/>
            <p:nvPr/>
          </p:nvCxnSpPr>
          <p:spPr>
            <a:xfrm>
              <a:off x="1115616" y="2996952"/>
              <a:ext cx="648072" cy="0"/>
            </a:xfrm>
            <a:prstGeom prst="line">
              <a:avLst/>
            </a:prstGeom>
            <a:noFill/>
            <a:ln w="28575" cap="flat" cmpd="sng" algn="ctr">
              <a:solidFill>
                <a:srgbClr val="4F81BD">
                  <a:shade val="95000"/>
                  <a:satMod val="105000"/>
                </a:srgbClr>
              </a:solidFill>
              <a:prstDash val="solid"/>
            </a:ln>
            <a:effectLst/>
          </p:spPr>
        </p:cxnSp>
        <p:grpSp>
          <p:nvGrpSpPr>
            <p:cNvPr id="5" name="Group 8"/>
            <p:cNvGrpSpPr/>
            <p:nvPr/>
          </p:nvGrpSpPr>
          <p:grpSpPr>
            <a:xfrm>
              <a:off x="1043608" y="2780928"/>
              <a:ext cx="144016" cy="216024"/>
              <a:chOff x="1691680" y="2780928"/>
              <a:chExt cx="144016" cy="216024"/>
            </a:xfrm>
          </p:grpSpPr>
          <p:cxnSp>
            <p:nvCxnSpPr>
              <p:cNvPr id="19" name="Straight Connector 18"/>
              <p:cNvCxnSpPr/>
              <p:nvPr/>
            </p:nvCxnSpPr>
            <p:spPr>
              <a:xfrm flipV="1">
                <a:off x="1763688" y="2852936"/>
                <a:ext cx="0" cy="144016"/>
              </a:xfrm>
              <a:prstGeom prst="line">
                <a:avLst/>
              </a:prstGeom>
              <a:noFill/>
              <a:ln w="28575" cap="flat" cmpd="sng" algn="ctr">
                <a:solidFill>
                  <a:srgbClr val="4F81BD">
                    <a:shade val="95000"/>
                    <a:satMod val="105000"/>
                  </a:srgbClr>
                </a:solidFill>
                <a:prstDash val="solid"/>
              </a:ln>
              <a:effectLst/>
            </p:spPr>
          </p:cxnSp>
          <p:sp>
            <p:nvSpPr>
              <p:cNvPr id="20" name="Oval 19"/>
              <p:cNvSpPr/>
              <p:nvPr/>
            </p:nvSpPr>
            <p:spPr>
              <a:xfrm>
                <a:off x="1763688"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1" name="Oval 20"/>
              <p:cNvSpPr/>
              <p:nvPr/>
            </p:nvSpPr>
            <p:spPr>
              <a:xfrm>
                <a:off x="1691680"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6" name="Group 9"/>
            <p:cNvGrpSpPr/>
            <p:nvPr/>
          </p:nvGrpSpPr>
          <p:grpSpPr>
            <a:xfrm>
              <a:off x="1691680" y="2780928"/>
              <a:ext cx="144016" cy="216024"/>
              <a:chOff x="1691680" y="2780928"/>
              <a:chExt cx="144016" cy="216024"/>
            </a:xfrm>
          </p:grpSpPr>
          <p:cxnSp>
            <p:nvCxnSpPr>
              <p:cNvPr id="16" name="Straight Connector 15"/>
              <p:cNvCxnSpPr/>
              <p:nvPr/>
            </p:nvCxnSpPr>
            <p:spPr>
              <a:xfrm flipV="1">
                <a:off x="1763688" y="2852936"/>
                <a:ext cx="0" cy="144016"/>
              </a:xfrm>
              <a:prstGeom prst="line">
                <a:avLst/>
              </a:prstGeom>
              <a:noFill/>
              <a:ln w="28575" cap="flat" cmpd="sng" algn="ctr">
                <a:solidFill>
                  <a:srgbClr val="4F81BD">
                    <a:shade val="95000"/>
                    <a:satMod val="105000"/>
                  </a:srgbClr>
                </a:solidFill>
                <a:prstDash val="solid"/>
              </a:ln>
              <a:effectLst/>
            </p:spPr>
          </p:cxnSp>
          <p:sp>
            <p:nvSpPr>
              <p:cNvPr id="17" name="Oval 16"/>
              <p:cNvSpPr/>
              <p:nvPr/>
            </p:nvSpPr>
            <p:spPr>
              <a:xfrm>
                <a:off x="1763688"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Oval 17"/>
              <p:cNvSpPr/>
              <p:nvPr/>
            </p:nvSpPr>
            <p:spPr>
              <a:xfrm>
                <a:off x="1691680"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cxnSp>
          <p:nvCxnSpPr>
            <p:cNvPr id="11" name="Straight Connector 10"/>
            <p:cNvCxnSpPr/>
            <p:nvPr/>
          </p:nvCxnSpPr>
          <p:spPr>
            <a:xfrm>
              <a:off x="1475656" y="4149080"/>
              <a:ext cx="504056" cy="0"/>
            </a:xfrm>
            <a:prstGeom prst="line">
              <a:avLst/>
            </a:prstGeom>
            <a:noFill/>
            <a:ln w="28575" cap="flat" cmpd="sng" algn="ctr">
              <a:solidFill>
                <a:srgbClr val="4F81BD">
                  <a:shade val="95000"/>
                  <a:satMod val="105000"/>
                </a:srgbClr>
              </a:solidFill>
              <a:prstDash val="solid"/>
            </a:ln>
            <a:effectLst/>
          </p:spPr>
        </p:cxnSp>
        <p:grpSp>
          <p:nvGrpSpPr>
            <p:cNvPr id="9" name="Group 11"/>
            <p:cNvGrpSpPr/>
            <p:nvPr/>
          </p:nvGrpSpPr>
          <p:grpSpPr>
            <a:xfrm>
              <a:off x="1907704" y="3933056"/>
              <a:ext cx="144016" cy="216024"/>
              <a:chOff x="1691680" y="2780928"/>
              <a:chExt cx="144016" cy="216024"/>
            </a:xfrm>
          </p:grpSpPr>
          <p:cxnSp>
            <p:nvCxnSpPr>
              <p:cNvPr id="13" name="Straight Connector 12"/>
              <p:cNvCxnSpPr/>
              <p:nvPr/>
            </p:nvCxnSpPr>
            <p:spPr>
              <a:xfrm flipV="1">
                <a:off x="1763688" y="2852936"/>
                <a:ext cx="0" cy="144016"/>
              </a:xfrm>
              <a:prstGeom prst="line">
                <a:avLst/>
              </a:prstGeom>
              <a:noFill/>
              <a:ln w="28575" cap="flat" cmpd="sng" algn="ctr">
                <a:solidFill>
                  <a:srgbClr val="4F81BD">
                    <a:shade val="95000"/>
                    <a:satMod val="105000"/>
                  </a:srgbClr>
                </a:solidFill>
                <a:prstDash val="solid"/>
              </a:ln>
              <a:effectLst/>
            </p:spPr>
          </p:cxnSp>
          <p:sp>
            <p:nvSpPr>
              <p:cNvPr id="14" name="Oval 13"/>
              <p:cNvSpPr/>
              <p:nvPr/>
            </p:nvSpPr>
            <p:spPr>
              <a:xfrm>
                <a:off x="1763688"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5" name="Oval 14"/>
              <p:cNvSpPr/>
              <p:nvPr/>
            </p:nvSpPr>
            <p:spPr>
              <a:xfrm>
                <a:off x="1691680"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grpSp>
      <p:pic>
        <p:nvPicPr>
          <p:cNvPr id="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049" t="29473" r="26037" b="19106"/>
          <a:stretch/>
        </p:blipFill>
        <p:spPr bwMode="auto">
          <a:xfrm>
            <a:off x="5168900" y="4152919"/>
            <a:ext cx="3570695" cy="2474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459391" y="4219347"/>
            <a:ext cx="4709509"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419600" y="4352697"/>
            <a:ext cx="205293" cy="238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rved Down Arrow 25"/>
          <p:cNvSpPr/>
          <p:nvPr/>
        </p:nvSpPr>
        <p:spPr>
          <a:xfrm>
            <a:off x="3467100" y="4016147"/>
            <a:ext cx="4724399" cy="677592"/>
          </a:xfrm>
          <a:prstGeom prst="curved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TextBox 26"/>
          <p:cNvSpPr txBox="1"/>
          <p:nvPr/>
        </p:nvSpPr>
        <p:spPr>
          <a:xfrm>
            <a:off x="4064000" y="3646815"/>
            <a:ext cx="4813297" cy="369332"/>
          </a:xfrm>
          <a:prstGeom prst="rect">
            <a:avLst/>
          </a:prstGeom>
          <a:noFill/>
        </p:spPr>
        <p:txBody>
          <a:bodyPr wrap="square" rtlCol="0">
            <a:spAutoFit/>
          </a:bodyPr>
          <a:lstStyle/>
          <a:p>
            <a:r>
              <a:rPr lang="en-GB" b="1" dirty="0" smtClean="0">
                <a:solidFill>
                  <a:srgbClr val="00B0F0"/>
                </a:solidFill>
                <a:latin typeface="+mn-lt"/>
              </a:rPr>
              <a:t>Step 2</a:t>
            </a:r>
            <a:r>
              <a:rPr lang="en-GB" dirty="0" smtClean="0">
                <a:solidFill>
                  <a:srgbClr val="00B0F0"/>
                </a:solidFill>
                <a:latin typeface="+mn-lt"/>
              </a:rPr>
              <a:t>: Test LiDAR deployed on Test Turbine</a:t>
            </a:r>
          </a:p>
        </p:txBody>
      </p:sp>
      <p:sp>
        <p:nvSpPr>
          <p:cNvPr id="28" name="TextBox 27"/>
          <p:cNvSpPr txBox="1"/>
          <p:nvPr/>
        </p:nvSpPr>
        <p:spPr>
          <a:xfrm>
            <a:off x="527050" y="3573016"/>
            <a:ext cx="3181349" cy="646331"/>
          </a:xfrm>
          <a:prstGeom prst="rect">
            <a:avLst/>
          </a:prstGeom>
          <a:noFill/>
        </p:spPr>
        <p:txBody>
          <a:bodyPr wrap="square" rtlCol="0">
            <a:spAutoFit/>
          </a:bodyPr>
          <a:lstStyle/>
          <a:p>
            <a:r>
              <a:rPr lang="en-GB" b="1" dirty="0" smtClean="0">
                <a:solidFill>
                  <a:srgbClr val="00B0F0"/>
                </a:solidFill>
                <a:latin typeface="+mn-lt"/>
              </a:rPr>
              <a:t>Step 1</a:t>
            </a:r>
            <a:r>
              <a:rPr lang="en-GB" dirty="0" smtClean="0">
                <a:solidFill>
                  <a:srgbClr val="00B0F0"/>
                </a:solidFill>
                <a:latin typeface="+mn-lt"/>
              </a:rPr>
              <a:t>: Test LiDAR measures at Golden Turbine</a:t>
            </a:r>
          </a:p>
        </p:txBody>
      </p:sp>
    </p:spTree>
    <p:extLst>
      <p:ext uri="{BB962C8B-B14F-4D97-AF65-F5344CB8AC3E}">
        <p14:creationId xmlns:p14="http://schemas.microsoft.com/office/powerpoint/2010/main" val="993241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0" presetClass="exit" presetSubtype="0" fill="hold" nodeType="withEffect">
                                  <p:stCondLst>
                                    <p:cond delay="0"/>
                                  </p:stCondLst>
                                  <p:childTnLst>
                                    <p:animEffect transition="out" filter="fade">
                                      <p:cBhvr>
                                        <p:cTn id="29" dur="500"/>
                                        <p:tgtEl>
                                          <p:spTgt spid="2050"/>
                                        </p:tgtEl>
                                      </p:cBhvr>
                                    </p:animEffect>
                                    <p:set>
                                      <p:cBhvr>
                                        <p:cTn id="30" dur="1" fill="hold">
                                          <p:stCondLst>
                                            <p:cond delay="499"/>
                                          </p:stCondLst>
                                        </p:cTn>
                                        <p:tgtEl>
                                          <p:spTgt spid="20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831240" y="1842428"/>
            <a:ext cx="7334250" cy="942975"/>
          </a:xfrm>
        </p:spPr>
        <p:txBody>
          <a:bodyPr/>
          <a:lstStyle/>
          <a:p>
            <a:pPr algn="ctr">
              <a:buNone/>
            </a:pPr>
            <a:r>
              <a:rPr lang="en-GB" sz="5000" dirty="0" smtClean="0"/>
              <a:t>Conclusions</a:t>
            </a:r>
            <a:endParaRPr lang="en-GB" dirty="0" smtClean="0">
              <a:solidFill>
                <a:schemeClr val="accent3">
                  <a:lumMod val="65000"/>
                </a:schemeClr>
              </a:solidFill>
            </a:endParaRPr>
          </a:p>
        </p:txBody>
      </p:sp>
      <p:sp>
        <p:nvSpPr>
          <p:cNvPr id="2" name="Title 1"/>
          <p:cNvSpPr>
            <a:spLocks noGrp="1"/>
          </p:cNvSpPr>
          <p:nvPr>
            <p:ph type="title"/>
          </p:nvPr>
        </p:nvSpPr>
        <p:spPr/>
        <p:txBody>
          <a:bodyPr/>
          <a:lstStyle/>
          <a:p>
            <a:endParaRPr lang="en-GB"/>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631" y="3567137"/>
            <a:ext cx="4354430" cy="2335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9865" t="50971" r="49477" b="6577"/>
          <a:stretch/>
        </p:blipFill>
        <p:spPr bwMode="auto">
          <a:xfrm>
            <a:off x="5282082" y="3066756"/>
            <a:ext cx="3496158" cy="3477369"/>
          </a:xfrm>
          <a:prstGeom prst="rect">
            <a:avLst/>
          </a:prstGeom>
          <a:ln>
            <a:noFill/>
          </a:ln>
          <a:extLst>
            <a:ext uri="{53640926-AAD7-44D8-BBD7-CCE9431645EC}">
              <a14:shadowObscured xmlns:a14="http://schemas.microsoft.com/office/drawing/2010/main"/>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Contents</a:t>
            </a:r>
            <a:endParaRPr lang="en-GB" dirty="0"/>
          </a:p>
        </p:txBody>
      </p:sp>
      <p:pic>
        <p:nvPicPr>
          <p:cNvPr id="1026" name="Picture 2" descr="C:\Users\aclerc\Desktop\Temp\owa-partner-log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750" y="3869008"/>
            <a:ext cx="4762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clerc\Desktop\Temp\carbon_trust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300" y="1580568"/>
            <a:ext cx="2286000" cy="13884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285750" y="1215445"/>
            <a:ext cx="3841750" cy="51383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nSpc>
                <a:spcPct val="105000"/>
              </a:lnSpc>
            </a:pPr>
            <a:r>
              <a:rPr lang="en-GB" kern="0" dirty="0" smtClean="0"/>
              <a:t>Project Overview</a:t>
            </a:r>
          </a:p>
          <a:p>
            <a:pPr>
              <a:lnSpc>
                <a:spcPct val="105000"/>
              </a:lnSpc>
              <a:buNone/>
            </a:pPr>
            <a:endParaRPr lang="en-GB" kern="0" dirty="0"/>
          </a:p>
          <a:p>
            <a:pPr>
              <a:lnSpc>
                <a:spcPct val="105000"/>
              </a:lnSpc>
            </a:pPr>
            <a:r>
              <a:rPr lang="en-GB" kern="0" dirty="0" smtClean="0"/>
              <a:t>Power Curve Comparison overview</a:t>
            </a:r>
          </a:p>
          <a:p>
            <a:pPr>
              <a:lnSpc>
                <a:spcPct val="105000"/>
              </a:lnSpc>
              <a:buNone/>
            </a:pPr>
            <a:endParaRPr lang="en-GB" kern="0" dirty="0"/>
          </a:p>
          <a:p>
            <a:pPr>
              <a:lnSpc>
                <a:spcPct val="105000"/>
              </a:lnSpc>
            </a:pPr>
            <a:r>
              <a:rPr lang="en-GB" kern="0" dirty="0" smtClean="0"/>
              <a:t>Uncertainty Discussion</a:t>
            </a:r>
          </a:p>
          <a:p>
            <a:pPr>
              <a:lnSpc>
                <a:spcPct val="105000"/>
              </a:lnSpc>
              <a:buNone/>
            </a:pPr>
            <a:endParaRPr lang="en-GB" kern="0" dirty="0"/>
          </a:p>
          <a:p>
            <a:pPr>
              <a:lnSpc>
                <a:spcPct val="105000"/>
              </a:lnSpc>
            </a:pPr>
            <a:r>
              <a:rPr lang="en-GB" kern="0" dirty="0" smtClean="0"/>
              <a:t>Conclusions</a:t>
            </a:r>
          </a:p>
          <a:p>
            <a:pPr>
              <a:lnSpc>
                <a:spcPct val="105000"/>
              </a:lnSpc>
            </a:pPr>
            <a:endParaRPr lang="en-GB" kern="0" dirty="0" smtClean="0"/>
          </a:p>
        </p:txBody>
      </p:sp>
      <p:pic>
        <p:nvPicPr>
          <p:cNvPr id="7" name="Picture 6"/>
          <p:cNvPicPr/>
          <p:nvPr/>
        </p:nvPicPr>
        <p:blipFill rotWithShape="1">
          <a:blip r:embed="rId4" cstate="print">
            <a:extLst>
              <a:ext uri="{28A0092B-C50C-407E-A947-70E740481C1C}">
                <a14:useLocalDpi xmlns:a14="http://schemas.microsoft.com/office/drawing/2010/main" val="0"/>
              </a:ext>
            </a:extLst>
          </a:blip>
          <a:srcRect l="9865" t="50971" r="49477" b="6577"/>
          <a:stretch/>
        </p:blipFill>
        <p:spPr bwMode="auto">
          <a:xfrm>
            <a:off x="4222750" y="1215445"/>
            <a:ext cx="2155663" cy="2144078"/>
          </a:xfrm>
          <a:prstGeom prst="rect">
            <a:avLst/>
          </a:prstGeom>
          <a:ln>
            <a:noFill/>
          </a:ln>
          <a:extLst>
            <a:ext uri="{53640926-AAD7-44D8-BBD7-CCE9431645EC}">
              <a14:shadowObscured xmlns:a14="http://schemas.microsoft.com/office/drawing/2010/main"/>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089" y="4357461"/>
            <a:ext cx="3194425" cy="1713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7380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285750" y="1023984"/>
            <a:ext cx="8418512" cy="5333100"/>
          </a:xfrm>
        </p:spPr>
        <p:txBody>
          <a:bodyPr/>
          <a:lstStyle/>
          <a:p>
            <a:pPr algn="just">
              <a:lnSpc>
                <a:spcPct val="140000"/>
              </a:lnSpc>
            </a:pPr>
            <a:endParaRPr lang="en-GB" sz="2000" dirty="0" smtClean="0"/>
          </a:p>
          <a:p>
            <a:pPr algn="just">
              <a:lnSpc>
                <a:spcPct val="140000"/>
              </a:lnSpc>
            </a:pPr>
            <a:r>
              <a:rPr lang="en-GB" sz="2000" dirty="0" smtClean="0"/>
              <a:t>Both nacelle and TP scanning LiDARs can be used to perform precise measurements of power curves </a:t>
            </a:r>
            <a:r>
              <a:rPr lang="en-GB" sz="2000" b="1" dirty="0" smtClean="0"/>
              <a:t>offshore</a:t>
            </a:r>
          </a:p>
          <a:p>
            <a:pPr algn="just">
              <a:lnSpc>
                <a:spcPct val="140000"/>
              </a:lnSpc>
            </a:pPr>
            <a:endParaRPr lang="en-GB" sz="2000" dirty="0" smtClean="0"/>
          </a:p>
          <a:p>
            <a:pPr algn="just">
              <a:lnSpc>
                <a:spcPct val="140000"/>
              </a:lnSpc>
            </a:pPr>
            <a:r>
              <a:rPr lang="en-GB" sz="2000" dirty="0" smtClean="0"/>
              <a:t>Insufficient data to properly evaluate application of floating LiDAR to power performance measurement</a:t>
            </a:r>
          </a:p>
          <a:p>
            <a:pPr algn="just">
              <a:lnSpc>
                <a:spcPct val="140000"/>
              </a:lnSpc>
            </a:pPr>
            <a:endParaRPr lang="en-GB" sz="2000" dirty="0" smtClean="0"/>
          </a:p>
          <a:p>
            <a:pPr algn="just">
              <a:lnSpc>
                <a:spcPct val="140000"/>
              </a:lnSpc>
            </a:pPr>
            <a:r>
              <a:rPr lang="en-GB" sz="2000" dirty="0" smtClean="0"/>
              <a:t>The uncertainty assigned to LiDAR measured power curves is undeservedly high; potential solutions have been suggested but more work is required</a:t>
            </a:r>
          </a:p>
          <a:p>
            <a:pPr algn="just">
              <a:lnSpc>
                <a:spcPct val="140000"/>
              </a:lnSpc>
            </a:pPr>
            <a:endParaRPr lang="en-GB" sz="2000" dirty="0"/>
          </a:p>
        </p:txBody>
      </p:sp>
      <p:sp>
        <p:nvSpPr>
          <p:cNvPr id="7" name="Title 1"/>
          <p:cNvSpPr>
            <a:spLocks noGrp="1"/>
          </p:cNvSpPr>
          <p:nvPr>
            <p:ph type="title"/>
          </p:nvPr>
        </p:nvSpPr>
        <p:spPr>
          <a:xfrm>
            <a:off x="285750" y="429626"/>
            <a:ext cx="5527675" cy="323850"/>
          </a:xfrm>
        </p:spPr>
        <p:txBody>
          <a:bodyPr/>
          <a:lstStyle/>
          <a:p>
            <a:r>
              <a:rPr lang="en-GB" dirty="0" smtClean="0"/>
              <a:t>Conclusions</a:t>
            </a:r>
            <a:endParaRPr lang="en-GB" dirty="0"/>
          </a:p>
        </p:txBody>
      </p:sp>
    </p:spTree>
    <p:extLst>
      <p:ext uri="{BB962C8B-B14F-4D97-AF65-F5344CB8AC3E}">
        <p14:creationId xmlns:p14="http://schemas.microsoft.com/office/powerpoint/2010/main" val="1484683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29600" cy="4536504"/>
          </a:xfrm>
        </p:spPr>
        <p:txBody>
          <a:bodyPr/>
          <a:lstStyle/>
          <a:p>
            <a:pPr algn="just">
              <a:lnSpc>
                <a:spcPct val="140000"/>
              </a:lnSpc>
            </a:pPr>
            <a:r>
              <a:rPr lang="en-GB" dirty="0"/>
              <a:t>Future work:</a:t>
            </a:r>
          </a:p>
          <a:p>
            <a:pPr lvl="1" algn="just">
              <a:lnSpc>
                <a:spcPct val="140000"/>
              </a:lnSpc>
            </a:pPr>
            <a:r>
              <a:rPr lang="en-GB" dirty="0" smtClean="0"/>
              <a:t>A </a:t>
            </a:r>
            <a:r>
              <a:rPr lang="en-GB" dirty="0"/>
              <a:t>public report will be released covering the contents of this presentation in more detail</a:t>
            </a:r>
          </a:p>
          <a:p>
            <a:endParaRPr lang="en-GB" sz="2000" dirty="0" smtClean="0"/>
          </a:p>
          <a:p>
            <a:r>
              <a:rPr lang="en-GB" dirty="0" smtClean="0"/>
              <a:t>Thank you to the Carbon Trust, OWA TWG and dataset providers!</a:t>
            </a:r>
            <a:endParaRPr lang="en-GB" dirty="0"/>
          </a:p>
        </p:txBody>
      </p:sp>
      <p:pic>
        <p:nvPicPr>
          <p:cNvPr id="4" name="Picture 2" descr="C:\Users\aclerc\Desktop\Temp\owa-partner-log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5102" y="3988601"/>
            <a:ext cx="4762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clerc\Desktop\Temp\carbon_trust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046" y="4300045"/>
            <a:ext cx="2663059" cy="16174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GB" dirty="0" smtClean="0"/>
              <a:t>Future Work</a:t>
            </a:r>
            <a:endParaRPr lang="en-GB" dirty="0"/>
          </a:p>
        </p:txBody>
      </p:sp>
    </p:spTree>
    <p:extLst>
      <p:ext uri="{BB962C8B-B14F-4D97-AF65-F5344CB8AC3E}">
        <p14:creationId xmlns:p14="http://schemas.microsoft.com/office/powerpoint/2010/main" val="199706101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feeney\Desktop\Handy Documents\RES_CMYK_STRAP_poweringChange.jpg"/>
          <p:cNvPicPr>
            <a:picLocks noChangeAspect="1" noChangeArrowheads="1"/>
          </p:cNvPicPr>
          <p:nvPr/>
        </p:nvPicPr>
        <p:blipFill>
          <a:blip r:embed="rId2" cstate="print"/>
          <a:srcRect/>
          <a:stretch>
            <a:fillRect/>
          </a:stretch>
        </p:blipFill>
        <p:spPr bwMode="auto">
          <a:xfrm>
            <a:off x="90153" y="81062"/>
            <a:ext cx="1781547" cy="1187698"/>
          </a:xfrm>
          <a:prstGeom prst="rect">
            <a:avLst/>
          </a:prstGeom>
          <a:noFill/>
        </p:spPr>
      </p:pic>
    </p:spTree>
    <p:extLst>
      <p:ext uri="{BB962C8B-B14F-4D97-AF65-F5344CB8AC3E}">
        <p14:creationId xmlns:p14="http://schemas.microsoft.com/office/powerpoint/2010/main" val="11718630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855836" y="2929301"/>
            <a:ext cx="7334250" cy="1112567"/>
          </a:xfrm>
        </p:spPr>
        <p:txBody>
          <a:bodyPr/>
          <a:lstStyle/>
          <a:p>
            <a:pPr algn="ctr">
              <a:buNone/>
            </a:pPr>
            <a:r>
              <a:rPr lang="en-GB" sz="5000" dirty="0" smtClean="0"/>
              <a:t>Correction Methods</a:t>
            </a:r>
          </a:p>
        </p:txBody>
      </p:sp>
      <p:sp>
        <p:nvSpPr>
          <p:cNvPr id="3" name="Title 1"/>
          <p:cNvSpPr>
            <a:spLocks noGrp="1"/>
          </p:cNvSpPr>
          <p:nvPr>
            <p:ph type="title"/>
          </p:nvPr>
        </p:nvSpPr>
        <p:spPr>
          <a:xfrm>
            <a:off x="285750" y="429626"/>
            <a:ext cx="5527675" cy="323850"/>
          </a:xfrm>
        </p:spPr>
        <p:txBody>
          <a:bodyPr/>
          <a:lstStyle/>
          <a:p>
            <a:r>
              <a:rPr lang="en-GB" dirty="0" smtClean="0"/>
              <a:t>Analysis – Correction Methods</a:t>
            </a:r>
            <a:endParaRPr lang="en-GB" dirty="0"/>
          </a:p>
        </p:txBody>
      </p:sp>
    </p:spTree>
    <p:extLst>
      <p:ext uri="{BB962C8B-B14F-4D97-AF65-F5344CB8AC3E}">
        <p14:creationId xmlns:p14="http://schemas.microsoft.com/office/powerpoint/2010/main" val="39867131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50" y="429626"/>
            <a:ext cx="5527675" cy="323850"/>
          </a:xfrm>
        </p:spPr>
        <p:txBody>
          <a:bodyPr/>
          <a:lstStyle/>
          <a:p>
            <a:r>
              <a:rPr lang="en-GB" dirty="0"/>
              <a:t>Analysis – Correction Methods</a:t>
            </a:r>
          </a:p>
        </p:txBody>
      </p:sp>
      <p:sp>
        <p:nvSpPr>
          <p:cNvPr id="7" name="Title 1"/>
          <p:cNvSpPr txBox="1">
            <a:spLocks/>
          </p:cNvSpPr>
          <p:nvPr/>
        </p:nvSpPr>
        <p:spPr bwMode="auto">
          <a:xfrm>
            <a:off x="285750" y="846389"/>
            <a:ext cx="7636032" cy="323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1400">
                <a:solidFill>
                  <a:schemeClr val="bg1"/>
                </a:solidFill>
                <a:latin typeface="Trebuchet MS" pitchFamily="34" charset="0"/>
              </a:defRPr>
            </a:lvl2pPr>
            <a:lvl3pPr algn="l" rtl="0" eaLnBrk="0" fontAlgn="base" hangingPunct="0">
              <a:spcBef>
                <a:spcPct val="0"/>
              </a:spcBef>
              <a:spcAft>
                <a:spcPct val="0"/>
              </a:spcAft>
              <a:defRPr sz="1400">
                <a:solidFill>
                  <a:schemeClr val="bg1"/>
                </a:solidFill>
                <a:latin typeface="Trebuchet MS" pitchFamily="34" charset="0"/>
              </a:defRPr>
            </a:lvl3pPr>
            <a:lvl4pPr algn="l" rtl="0" eaLnBrk="0" fontAlgn="base" hangingPunct="0">
              <a:spcBef>
                <a:spcPct val="0"/>
              </a:spcBef>
              <a:spcAft>
                <a:spcPct val="0"/>
              </a:spcAft>
              <a:defRPr sz="1400">
                <a:solidFill>
                  <a:schemeClr val="bg1"/>
                </a:solidFill>
                <a:latin typeface="Trebuchet MS" pitchFamily="34" charset="0"/>
              </a:defRPr>
            </a:lvl4pPr>
            <a:lvl5pPr algn="l" rtl="0" eaLnBrk="0" fontAlgn="base" hangingPunct="0">
              <a:spcBef>
                <a:spcPct val="0"/>
              </a:spcBef>
              <a:spcAft>
                <a:spcPct val="0"/>
              </a:spcAft>
              <a:defRPr sz="1400">
                <a:solidFill>
                  <a:schemeClr val="bg1"/>
                </a:solidFill>
                <a:latin typeface="Trebuchet MS" pitchFamily="34" charset="0"/>
              </a:defRPr>
            </a:lvl5pPr>
            <a:lvl6pPr marL="457200" algn="l" rtl="0" fontAlgn="base">
              <a:spcBef>
                <a:spcPct val="0"/>
              </a:spcBef>
              <a:spcAft>
                <a:spcPct val="0"/>
              </a:spcAft>
              <a:defRPr sz="1400">
                <a:solidFill>
                  <a:schemeClr val="bg1"/>
                </a:solidFill>
                <a:latin typeface="Trebuchet MS" pitchFamily="34" charset="0"/>
              </a:defRPr>
            </a:lvl6pPr>
            <a:lvl7pPr marL="914400" algn="l" rtl="0" fontAlgn="base">
              <a:spcBef>
                <a:spcPct val="0"/>
              </a:spcBef>
              <a:spcAft>
                <a:spcPct val="0"/>
              </a:spcAft>
              <a:defRPr sz="1400">
                <a:solidFill>
                  <a:schemeClr val="bg1"/>
                </a:solidFill>
                <a:latin typeface="Trebuchet MS" pitchFamily="34" charset="0"/>
              </a:defRPr>
            </a:lvl7pPr>
            <a:lvl8pPr marL="1371600" algn="l" rtl="0" fontAlgn="base">
              <a:spcBef>
                <a:spcPct val="0"/>
              </a:spcBef>
              <a:spcAft>
                <a:spcPct val="0"/>
              </a:spcAft>
              <a:defRPr sz="1400">
                <a:solidFill>
                  <a:schemeClr val="bg1"/>
                </a:solidFill>
                <a:latin typeface="Trebuchet MS" pitchFamily="34" charset="0"/>
              </a:defRPr>
            </a:lvl8pPr>
            <a:lvl9pPr marL="1828800" algn="l" rtl="0" fontAlgn="base">
              <a:spcBef>
                <a:spcPct val="0"/>
              </a:spcBef>
              <a:spcAft>
                <a:spcPct val="0"/>
              </a:spcAft>
              <a:defRPr sz="1400">
                <a:solidFill>
                  <a:schemeClr val="bg1"/>
                </a:solidFill>
                <a:latin typeface="Trebuchet MS" pitchFamily="34" charset="0"/>
              </a:defRPr>
            </a:lvl9pPr>
          </a:lstStyle>
          <a:p>
            <a:r>
              <a:rPr lang="en-GB" kern="0" dirty="0" smtClean="0">
                <a:solidFill>
                  <a:schemeClr val="tx1"/>
                </a:solidFill>
              </a:rPr>
              <a:t>Turbulence Renormalisation</a:t>
            </a:r>
            <a:endParaRPr lang="en-GB" kern="0" dirty="0">
              <a:solidFill>
                <a:schemeClr val="tx1"/>
              </a:solidFill>
            </a:endParaRPr>
          </a:p>
        </p:txBody>
      </p:sp>
      <p:sp>
        <p:nvSpPr>
          <p:cNvPr id="8" name="Rectangle 3"/>
          <p:cNvSpPr txBox="1">
            <a:spLocks noChangeArrowheads="1"/>
          </p:cNvSpPr>
          <p:nvPr/>
        </p:nvSpPr>
        <p:spPr bwMode="auto">
          <a:xfrm>
            <a:off x="497676" y="5373279"/>
            <a:ext cx="7992143" cy="5279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nSpc>
                <a:spcPct val="105000"/>
              </a:lnSpc>
            </a:pPr>
            <a:r>
              <a:rPr lang="en-GB" sz="1500" kern="0" dirty="0" smtClean="0"/>
              <a:t>Using either LiDAR or mast sensitivity of the power curve to TI is reduced through the application of TI renormalisation for both Cyclops and </a:t>
            </a:r>
            <a:r>
              <a:rPr lang="en-GB" sz="1500" kern="0" dirty="0" err="1" smtClean="0"/>
              <a:t>Rødsand</a:t>
            </a:r>
            <a:r>
              <a:rPr lang="en-GB" sz="1500" kern="0" dirty="0" smtClean="0"/>
              <a:t> 2 T73</a:t>
            </a:r>
          </a:p>
          <a:p>
            <a:pPr>
              <a:lnSpc>
                <a:spcPct val="105000"/>
              </a:lnSpc>
            </a:pPr>
            <a:r>
              <a:rPr lang="en-GB" sz="1500" kern="0" dirty="0" smtClean="0"/>
              <a:t>These results imply that TI renormalisation can be applied successfully using LiDAR measured TI signal as long as reference and measured TI are consistent</a:t>
            </a:r>
          </a:p>
          <a:p>
            <a:pPr>
              <a:lnSpc>
                <a:spcPct val="105000"/>
              </a:lnSpc>
            </a:pPr>
            <a:endParaRPr lang="en-GB" sz="1100" kern="0" dirty="0" smtClean="0"/>
          </a:p>
        </p:txBody>
      </p:sp>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596" t="36741" r="34096" b="25791"/>
          <a:stretch/>
        </p:blipFill>
        <p:spPr bwMode="auto">
          <a:xfrm>
            <a:off x="1570867" y="1539377"/>
            <a:ext cx="6011694" cy="351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40839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50" y="429626"/>
            <a:ext cx="5527675" cy="323850"/>
          </a:xfrm>
        </p:spPr>
        <p:txBody>
          <a:bodyPr/>
          <a:lstStyle/>
          <a:p>
            <a:r>
              <a:rPr lang="en-GB" dirty="0"/>
              <a:t>Analysis – Correction Methods</a:t>
            </a:r>
          </a:p>
        </p:txBody>
      </p:sp>
      <p:pic>
        <p:nvPicPr>
          <p:cNvPr id="174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74" t="56254" r="51090" b="9278"/>
          <a:stretch/>
        </p:blipFill>
        <p:spPr bwMode="auto">
          <a:xfrm>
            <a:off x="2672922" y="1511095"/>
            <a:ext cx="3641649" cy="372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285750" y="846389"/>
            <a:ext cx="7636032" cy="323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1400">
                <a:solidFill>
                  <a:schemeClr val="bg1"/>
                </a:solidFill>
                <a:latin typeface="Trebuchet MS" pitchFamily="34" charset="0"/>
              </a:defRPr>
            </a:lvl2pPr>
            <a:lvl3pPr algn="l" rtl="0" eaLnBrk="0" fontAlgn="base" hangingPunct="0">
              <a:spcBef>
                <a:spcPct val="0"/>
              </a:spcBef>
              <a:spcAft>
                <a:spcPct val="0"/>
              </a:spcAft>
              <a:defRPr sz="1400">
                <a:solidFill>
                  <a:schemeClr val="bg1"/>
                </a:solidFill>
                <a:latin typeface="Trebuchet MS" pitchFamily="34" charset="0"/>
              </a:defRPr>
            </a:lvl3pPr>
            <a:lvl4pPr algn="l" rtl="0" eaLnBrk="0" fontAlgn="base" hangingPunct="0">
              <a:spcBef>
                <a:spcPct val="0"/>
              </a:spcBef>
              <a:spcAft>
                <a:spcPct val="0"/>
              </a:spcAft>
              <a:defRPr sz="1400">
                <a:solidFill>
                  <a:schemeClr val="bg1"/>
                </a:solidFill>
                <a:latin typeface="Trebuchet MS" pitchFamily="34" charset="0"/>
              </a:defRPr>
            </a:lvl4pPr>
            <a:lvl5pPr algn="l" rtl="0" eaLnBrk="0" fontAlgn="base" hangingPunct="0">
              <a:spcBef>
                <a:spcPct val="0"/>
              </a:spcBef>
              <a:spcAft>
                <a:spcPct val="0"/>
              </a:spcAft>
              <a:defRPr sz="1400">
                <a:solidFill>
                  <a:schemeClr val="bg1"/>
                </a:solidFill>
                <a:latin typeface="Trebuchet MS" pitchFamily="34" charset="0"/>
              </a:defRPr>
            </a:lvl5pPr>
            <a:lvl6pPr marL="457200" algn="l" rtl="0" fontAlgn="base">
              <a:spcBef>
                <a:spcPct val="0"/>
              </a:spcBef>
              <a:spcAft>
                <a:spcPct val="0"/>
              </a:spcAft>
              <a:defRPr sz="1400">
                <a:solidFill>
                  <a:schemeClr val="bg1"/>
                </a:solidFill>
                <a:latin typeface="Trebuchet MS" pitchFamily="34" charset="0"/>
              </a:defRPr>
            </a:lvl6pPr>
            <a:lvl7pPr marL="914400" algn="l" rtl="0" fontAlgn="base">
              <a:spcBef>
                <a:spcPct val="0"/>
              </a:spcBef>
              <a:spcAft>
                <a:spcPct val="0"/>
              </a:spcAft>
              <a:defRPr sz="1400">
                <a:solidFill>
                  <a:schemeClr val="bg1"/>
                </a:solidFill>
                <a:latin typeface="Trebuchet MS" pitchFamily="34" charset="0"/>
              </a:defRPr>
            </a:lvl7pPr>
            <a:lvl8pPr marL="1371600" algn="l" rtl="0" fontAlgn="base">
              <a:spcBef>
                <a:spcPct val="0"/>
              </a:spcBef>
              <a:spcAft>
                <a:spcPct val="0"/>
              </a:spcAft>
              <a:defRPr sz="1400">
                <a:solidFill>
                  <a:schemeClr val="bg1"/>
                </a:solidFill>
                <a:latin typeface="Trebuchet MS" pitchFamily="34" charset="0"/>
              </a:defRPr>
            </a:lvl8pPr>
            <a:lvl9pPr marL="1828800" algn="l" rtl="0" fontAlgn="base">
              <a:spcBef>
                <a:spcPct val="0"/>
              </a:spcBef>
              <a:spcAft>
                <a:spcPct val="0"/>
              </a:spcAft>
              <a:defRPr sz="1400">
                <a:solidFill>
                  <a:schemeClr val="bg1"/>
                </a:solidFill>
                <a:latin typeface="Trebuchet MS" pitchFamily="34" charset="0"/>
              </a:defRPr>
            </a:lvl9pPr>
          </a:lstStyle>
          <a:p>
            <a:r>
              <a:rPr lang="en-GB" kern="0" dirty="0" smtClean="0">
                <a:solidFill>
                  <a:schemeClr val="tx1"/>
                </a:solidFill>
              </a:rPr>
              <a:t>REWS Analysis for Cyclops nacelle LiDAR</a:t>
            </a:r>
            <a:endParaRPr lang="en-GB" kern="0" dirty="0">
              <a:solidFill>
                <a:schemeClr val="tx1"/>
              </a:solidFill>
            </a:endParaRPr>
          </a:p>
        </p:txBody>
      </p:sp>
      <p:sp>
        <p:nvSpPr>
          <p:cNvPr id="8" name="Rectangle 3"/>
          <p:cNvSpPr txBox="1">
            <a:spLocks noChangeArrowheads="1"/>
          </p:cNvSpPr>
          <p:nvPr/>
        </p:nvSpPr>
        <p:spPr bwMode="auto">
          <a:xfrm>
            <a:off x="497676" y="5373279"/>
            <a:ext cx="7992143" cy="5279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nSpc>
                <a:spcPct val="105000"/>
              </a:lnSpc>
            </a:pPr>
            <a:r>
              <a:rPr lang="en-GB" sz="1500" kern="0" dirty="0"/>
              <a:t>For </a:t>
            </a:r>
            <a:r>
              <a:rPr lang="en-GB" sz="1500" kern="0" dirty="0" smtClean="0"/>
              <a:t>the Cyclops dataset, using REWS as opposed to HHWS does not reduce the scatter (NMAE is slightly higher when using REWS).</a:t>
            </a:r>
          </a:p>
          <a:p>
            <a:pPr>
              <a:lnSpc>
                <a:spcPct val="105000"/>
              </a:lnSpc>
            </a:pPr>
            <a:r>
              <a:rPr lang="en-GB" sz="1500" kern="0" dirty="0" smtClean="0"/>
              <a:t>Power curve sensitivity to shear exponent is not reduced by using the REWS for Cyclops.</a:t>
            </a:r>
          </a:p>
          <a:p>
            <a:pPr>
              <a:lnSpc>
                <a:spcPct val="105000"/>
              </a:lnSpc>
            </a:pPr>
            <a:endParaRPr lang="en-GB" sz="1100" kern="0" dirty="0" smtClean="0"/>
          </a:p>
        </p:txBody>
      </p:sp>
    </p:spTree>
    <p:extLst>
      <p:ext uri="{BB962C8B-B14F-4D97-AF65-F5344CB8AC3E}">
        <p14:creationId xmlns:p14="http://schemas.microsoft.com/office/powerpoint/2010/main" val="68340665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855836" y="2820659"/>
            <a:ext cx="7334250" cy="1112567"/>
          </a:xfrm>
        </p:spPr>
        <p:txBody>
          <a:bodyPr/>
          <a:lstStyle/>
          <a:p>
            <a:pPr algn="ctr">
              <a:buNone/>
            </a:pPr>
            <a:r>
              <a:rPr lang="en-GB" sz="5000" dirty="0" smtClean="0"/>
              <a:t>Power Curve Sensitivity Analysis</a:t>
            </a:r>
          </a:p>
        </p:txBody>
      </p:sp>
      <p:sp>
        <p:nvSpPr>
          <p:cNvPr id="3" name="Title 1"/>
          <p:cNvSpPr>
            <a:spLocks noGrp="1"/>
          </p:cNvSpPr>
          <p:nvPr>
            <p:ph type="title"/>
          </p:nvPr>
        </p:nvSpPr>
        <p:spPr>
          <a:xfrm>
            <a:off x="285750" y="429626"/>
            <a:ext cx="5527675" cy="323850"/>
          </a:xfrm>
        </p:spPr>
        <p:txBody>
          <a:bodyPr/>
          <a:lstStyle/>
          <a:p>
            <a:r>
              <a:rPr lang="en-GB" dirty="0" smtClean="0"/>
              <a:t>Analysis – Sensitivity</a:t>
            </a:r>
            <a:endParaRPr lang="en-GB" dirty="0"/>
          </a:p>
        </p:txBody>
      </p:sp>
    </p:spTree>
    <p:extLst>
      <p:ext uri="{BB962C8B-B14F-4D97-AF65-F5344CB8AC3E}">
        <p14:creationId xmlns:p14="http://schemas.microsoft.com/office/powerpoint/2010/main" val="116233692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5750" y="429626"/>
            <a:ext cx="5527675" cy="323850"/>
          </a:xfrm>
        </p:spPr>
        <p:txBody>
          <a:bodyPr/>
          <a:lstStyle/>
          <a:p>
            <a:r>
              <a:rPr lang="en-GB" dirty="0"/>
              <a:t>Analysis – Sensitivity</a:t>
            </a:r>
          </a:p>
        </p:txBody>
      </p:sp>
      <p:sp>
        <p:nvSpPr>
          <p:cNvPr id="12" name="Rectangle 3"/>
          <p:cNvSpPr txBox="1">
            <a:spLocks noChangeArrowheads="1"/>
          </p:cNvSpPr>
          <p:nvPr/>
        </p:nvSpPr>
        <p:spPr bwMode="auto">
          <a:xfrm>
            <a:off x="285750" y="4733369"/>
            <a:ext cx="8610600" cy="5279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gn="just">
              <a:lnSpc>
                <a:spcPct val="105000"/>
              </a:lnSpc>
            </a:pPr>
            <a:r>
              <a:rPr lang="en-GB" sz="1500" kern="0" dirty="0" smtClean="0"/>
              <a:t>Nacelle LiDAR and masts show the same sensitivity pattern.  Shear and Turbulence are the most significant factors for power curve variation.  </a:t>
            </a:r>
          </a:p>
          <a:p>
            <a:pPr algn="just">
              <a:lnSpc>
                <a:spcPct val="105000"/>
              </a:lnSpc>
            </a:pPr>
            <a:r>
              <a:rPr lang="en-GB" sz="1500" kern="0" dirty="0" smtClean="0"/>
              <a:t>LiDAR Tilt Angle is not associated with significant power curve variation </a:t>
            </a:r>
          </a:p>
          <a:p>
            <a:pPr lvl="1" algn="just">
              <a:lnSpc>
                <a:spcPct val="105000"/>
              </a:lnSpc>
            </a:pPr>
            <a:r>
              <a:rPr lang="en-GB" sz="1300" kern="0" dirty="0" smtClean="0"/>
              <a:t>Mast and LiDAR analyses show comparable variation metric (mast slightly higher). The influence is therefore thought to be due to cross correlation with other variables.</a:t>
            </a:r>
          </a:p>
          <a:p>
            <a:pPr algn="just">
              <a:lnSpc>
                <a:spcPct val="105000"/>
              </a:lnSpc>
            </a:pPr>
            <a:r>
              <a:rPr lang="en-GB" sz="1500" kern="0" dirty="0" smtClean="0"/>
              <a:t>TP </a:t>
            </a:r>
            <a:r>
              <a:rPr lang="en-GB" sz="1500" kern="0" dirty="0"/>
              <a:t>scanning LiDAR </a:t>
            </a:r>
            <a:r>
              <a:rPr lang="en-GB" sz="1500" kern="0" dirty="0" smtClean="0"/>
              <a:t>shows a similar sensitivity pattern but the result is based on only one test</a:t>
            </a:r>
            <a:endParaRPr lang="en-GB" sz="1300" kern="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088" y="831850"/>
            <a:ext cx="6805611" cy="378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07569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5750" y="429626"/>
            <a:ext cx="5527675" cy="323850"/>
          </a:xfrm>
        </p:spPr>
        <p:txBody>
          <a:bodyPr/>
          <a:lstStyle/>
          <a:p>
            <a:r>
              <a:rPr lang="en-GB" dirty="0"/>
              <a:t>Analysis – Compare LiDAR and Mast</a:t>
            </a:r>
          </a:p>
        </p:txBody>
      </p:sp>
      <p:sp>
        <p:nvSpPr>
          <p:cNvPr id="7" name="Title 1"/>
          <p:cNvSpPr txBox="1">
            <a:spLocks/>
          </p:cNvSpPr>
          <p:nvPr/>
        </p:nvSpPr>
        <p:spPr bwMode="auto">
          <a:xfrm>
            <a:off x="285750" y="846389"/>
            <a:ext cx="5527675" cy="323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1400">
                <a:solidFill>
                  <a:schemeClr val="bg1"/>
                </a:solidFill>
                <a:latin typeface="Trebuchet MS" pitchFamily="34" charset="0"/>
              </a:defRPr>
            </a:lvl2pPr>
            <a:lvl3pPr algn="l" rtl="0" eaLnBrk="0" fontAlgn="base" hangingPunct="0">
              <a:spcBef>
                <a:spcPct val="0"/>
              </a:spcBef>
              <a:spcAft>
                <a:spcPct val="0"/>
              </a:spcAft>
              <a:defRPr sz="1400">
                <a:solidFill>
                  <a:schemeClr val="bg1"/>
                </a:solidFill>
                <a:latin typeface="Trebuchet MS" pitchFamily="34" charset="0"/>
              </a:defRPr>
            </a:lvl3pPr>
            <a:lvl4pPr algn="l" rtl="0" eaLnBrk="0" fontAlgn="base" hangingPunct="0">
              <a:spcBef>
                <a:spcPct val="0"/>
              </a:spcBef>
              <a:spcAft>
                <a:spcPct val="0"/>
              </a:spcAft>
              <a:defRPr sz="1400">
                <a:solidFill>
                  <a:schemeClr val="bg1"/>
                </a:solidFill>
                <a:latin typeface="Trebuchet MS" pitchFamily="34" charset="0"/>
              </a:defRPr>
            </a:lvl4pPr>
            <a:lvl5pPr algn="l" rtl="0" eaLnBrk="0" fontAlgn="base" hangingPunct="0">
              <a:spcBef>
                <a:spcPct val="0"/>
              </a:spcBef>
              <a:spcAft>
                <a:spcPct val="0"/>
              </a:spcAft>
              <a:defRPr sz="1400">
                <a:solidFill>
                  <a:schemeClr val="bg1"/>
                </a:solidFill>
                <a:latin typeface="Trebuchet MS" pitchFamily="34" charset="0"/>
              </a:defRPr>
            </a:lvl5pPr>
            <a:lvl6pPr marL="457200" algn="l" rtl="0" fontAlgn="base">
              <a:spcBef>
                <a:spcPct val="0"/>
              </a:spcBef>
              <a:spcAft>
                <a:spcPct val="0"/>
              </a:spcAft>
              <a:defRPr sz="1400">
                <a:solidFill>
                  <a:schemeClr val="bg1"/>
                </a:solidFill>
                <a:latin typeface="Trebuchet MS" pitchFamily="34" charset="0"/>
              </a:defRPr>
            </a:lvl6pPr>
            <a:lvl7pPr marL="914400" algn="l" rtl="0" fontAlgn="base">
              <a:spcBef>
                <a:spcPct val="0"/>
              </a:spcBef>
              <a:spcAft>
                <a:spcPct val="0"/>
              </a:spcAft>
              <a:defRPr sz="1400">
                <a:solidFill>
                  <a:schemeClr val="bg1"/>
                </a:solidFill>
                <a:latin typeface="Trebuchet MS" pitchFamily="34" charset="0"/>
              </a:defRPr>
            </a:lvl7pPr>
            <a:lvl8pPr marL="1371600" algn="l" rtl="0" fontAlgn="base">
              <a:spcBef>
                <a:spcPct val="0"/>
              </a:spcBef>
              <a:spcAft>
                <a:spcPct val="0"/>
              </a:spcAft>
              <a:defRPr sz="1400">
                <a:solidFill>
                  <a:schemeClr val="bg1"/>
                </a:solidFill>
                <a:latin typeface="Trebuchet MS" pitchFamily="34" charset="0"/>
              </a:defRPr>
            </a:lvl8pPr>
            <a:lvl9pPr marL="1828800" algn="l" rtl="0" fontAlgn="base">
              <a:spcBef>
                <a:spcPct val="0"/>
              </a:spcBef>
              <a:spcAft>
                <a:spcPct val="0"/>
              </a:spcAft>
              <a:defRPr sz="1400">
                <a:solidFill>
                  <a:schemeClr val="bg1"/>
                </a:solidFill>
                <a:latin typeface="Trebuchet MS" pitchFamily="34" charset="0"/>
              </a:defRPr>
            </a:lvl9pPr>
          </a:lstStyle>
          <a:p>
            <a:r>
              <a:rPr lang="en-GB" kern="0" dirty="0" err="1" smtClean="0">
                <a:solidFill>
                  <a:schemeClr val="tx1"/>
                </a:solidFill>
              </a:rPr>
              <a:t>Gwynt</a:t>
            </a:r>
            <a:r>
              <a:rPr lang="en-GB" kern="0" dirty="0" smtClean="0">
                <a:solidFill>
                  <a:schemeClr val="tx1"/>
                </a:solidFill>
              </a:rPr>
              <a:t> y </a:t>
            </a:r>
            <a:r>
              <a:rPr lang="en-GB" kern="0" dirty="0" err="1" smtClean="0">
                <a:solidFill>
                  <a:schemeClr val="tx1"/>
                </a:solidFill>
              </a:rPr>
              <a:t>Môr</a:t>
            </a:r>
            <a:r>
              <a:rPr lang="en-GB" kern="0" dirty="0" smtClean="0">
                <a:solidFill>
                  <a:schemeClr val="tx1"/>
                </a:solidFill>
              </a:rPr>
              <a:t> Mast vs Floating LiDAR</a:t>
            </a:r>
            <a:endParaRPr lang="en-GB" kern="0" dirty="0">
              <a:solidFill>
                <a:schemeClr val="tx1"/>
              </a:solidFill>
            </a:endParaRPr>
          </a:p>
        </p:txBody>
      </p:sp>
      <p:sp>
        <p:nvSpPr>
          <p:cNvPr id="8" name="Rectangle 3"/>
          <p:cNvSpPr txBox="1">
            <a:spLocks noChangeArrowheads="1"/>
          </p:cNvSpPr>
          <p:nvPr/>
        </p:nvSpPr>
        <p:spPr bwMode="auto">
          <a:xfrm>
            <a:off x="376284" y="1837853"/>
            <a:ext cx="3086019" cy="42732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nSpc>
                <a:spcPct val="105000"/>
              </a:lnSpc>
            </a:pPr>
            <a:endParaRPr lang="en-GB" sz="1600" kern="0" dirty="0" smtClean="0"/>
          </a:p>
          <a:p>
            <a:pPr>
              <a:lnSpc>
                <a:spcPct val="105000"/>
              </a:lnSpc>
            </a:pPr>
            <a:r>
              <a:rPr lang="en-GB" sz="1600" kern="0" dirty="0" smtClean="0"/>
              <a:t>Offshore</a:t>
            </a:r>
          </a:p>
          <a:p>
            <a:pPr>
              <a:lnSpc>
                <a:spcPct val="105000"/>
              </a:lnSpc>
            </a:pPr>
            <a:endParaRPr lang="en-GB" sz="1600" kern="0" dirty="0" smtClean="0"/>
          </a:p>
          <a:p>
            <a:pPr>
              <a:lnSpc>
                <a:spcPct val="105000"/>
              </a:lnSpc>
            </a:pPr>
            <a:r>
              <a:rPr lang="en-GB" sz="1600" kern="0" dirty="0" smtClean="0"/>
              <a:t>Many incomplete bins in power curves due to sparse datasets</a:t>
            </a:r>
          </a:p>
          <a:p>
            <a:pPr lvl="1">
              <a:lnSpc>
                <a:spcPct val="105000"/>
              </a:lnSpc>
            </a:pPr>
            <a:r>
              <a:rPr lang="en-GB" sz="1400" kern="0" dirty="0" smtClean="0"/>
              <a:t>Not suitable for AEP calculations</a:t>
            </a:r>
          </a:p>
          <a:p>
            <a:pPr lvl="1">
              <a:lnSpc>
                <a:spcPct val="105000"/>
              </a:lnSpc>
            </a:pPr>
            <a:endParaRPr lang="en-GB" kern="0" dirty="0"/>
          </a:p>
          <a:p>
            <a:pPr>
              <a:lnSpc>
                <a:spcPct val="105000"/>
              </a:lnSpc>
            </a:pPr>
            <a:r>
              <a:rPr lang="en-GB" sz="1600" kern="0" dirty="0" smtClean="0"/>
              <a:t>Scatter is lower for the mast measurement</a:t>
            </a:r>
          </a:p>
          <a:p>
            <a:pPr lvl="1">
              <a:lnSpc>
                <a:spcPct val="105000"/>
              </a:lnSpc>
            </a:pPr>
            <a:endParaRPr lang="en-GB" sz="1400" kern="0" dirty="0" smtClean="0"/>
          </a:p>
        </p:txBody>
      </p:sp>
      <p:graphicFrame>
        <p:nvGraphicFramePr>
          <p:cNvPr id="6" name="Table 5"/>
          <p:cNvGraphicFramePr>
            <a:graphicFrameLocks noGrp="1"/>
          </p:cNvGraphicFramePr>
          <p:nvPr>
            <p:extLst>
              <p:ext uri="{D42A27DB-BD31-4B8C-83A1-F6EECF244321}">
                <p14:modId xmlns:p14="http://schemas.microsoft.com/office/powerpoint/2010/main" val="2854951941"/>
              </p:ext>
            </p:extLst>
          </p:nvPr>
        </p:nvGraphicFramePr>
        <p:xfrm>
          <a:off x="4003998" y="1363364"/>
          <a:ext cx="4318000" cy="571500"/>
        </p:xfrm>
        <a:graphic>
          <a:graphicData uri="http://schemas.openxmlformats.org/drawingml/2006/table">
            <a:tbl>
              <a:tblPr firstRow="1" firstCol="1" bandRow="1">
                <a:tableStyleId>{9D7B26C5-4107-4FEC-AEDC-1716B250A1EF}</a:tableStyleId>
              </a:tblPr>
              <a:tblGrid>
                <a:gridCol w="1473200"/>
                <a:gridCol w="1562100"/>
                <a:gridCol w="1282700"/>
              </a:tblGrid>
              <a:tr h="190500">
                <a:tc>
                  <a:txBody>
                    <a:bodyPr/>
                    <a:lstStyle/>
                    <a:p>
                      <a:pPr algn="ctr">
                        <a:spcAft>
                          <a:spcPts val="0"/>
                        </a:spcAft>
                      </a:pPr>
                      <a:r>
                        <a:rPr lang="en-GB" sz="1100" spc="0" dirty="0">
                          <a:effectLst/>
                        </a:rPr>
                        <a:t>Measurement Device</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a:effectLst/>
                        </a:rPr>
                        <a:t>Measurement Distance</a:t>
                      </a:r>
                      <a:endParaRPr lang="en-GB" sz="1000" spc="-10">
                        <a:effectLst/>
                        <a:latin typeface="Trebuchet MS"/>
                        <a:ea typeface="Times New Roman"/>
                        <a:cs typeface="Times New Roman"/>
                      </a:endParaRPr>
                    </a:p>
                  </a:txBody>
                  <a:tcPr marL="68580" marR="68580" marT="0" marB="0" anchor="b"/>
                </a:tc>
                <a:tc>
                  <a:txBody>
                    <a:bodyPr/>
                    <a:lstStyle/>
                    <a:p>
                      <a:pPr algn="ctr">
                        <a:spcAft>
                          <a:spcPts val="0"/>
                        </a:spcAft>
                      </a:pPr>
                      <a:r>
                        <a:rPr lang="en-GB" sz="1100" spc="0">
                          <a:effectLst/>
                        </a:rPr>
                        <a:t>Hours of Valid Data</a:t>
                      </a:r>
                      <a:endParaRPr lang="en-GB" sz="1000" spc="-10">
                        <a:effectLst/>
                        <a:latin typeface="Trebuchet MS"/>
                        <a:ea typeface="Times New Roman"/>
                        <a:cs typeface="Times New Roman"/>
                      </a:endParaRPr>
                    </a:p>
                  </a:txBody>
                  <a:tcPr marL="68580" marR="68580" marT="0" marB="0" anchor="b"/>
                </a:tc>
              </a:tr>
              <a:tr h="190500">
                <a:tc>
                  <a:txBody>
                    <a:bodyPr/>
                    <a:lstStyle/>
                    <a:p>
                      <a:pPr algn="ctr">
                        <a:spcAft>
                          <a:spcPts val="0"/>
                        </a:spcAft>
                      </a:pPr>
                      <a:r>
                        <a:rPr lang="en-GB" sz="1100" spc="0" dirty="0">
                          <a:effectLst/>
                        </a:rPr>
                        <a:t>Mast</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2.3D</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47</a:t>
                      </a:r>
                      <a:endParaRPr lang="en-GB" sz="1000" spc="-10" dirty="0">
                        <a:effectLst/>
                        <a:latin typeface="Trebuchet MS"/>
                        <a:ea typeface="Times New Roman"/>
                        <a:cs typeface="Times New Roman"/>
                      </a:endParaRPr>
                    </a:p>
                  </a:txBody>
                  <a:tcPr marL="68580" marR="68580" marT="0" marB="0" anchor="b"/>
                </a:tc>
              </a:tr>
              <a:tr h="190500">
                <a:tc>
                  <a:txBody>
                    <a:bodyPr/>
                    <a:lstStyle/>
                    <a:p>
                      <a:pPr algn="ctr">
                        <a:spcAft>
                          <a:spcPts val="0"/>
                        </a:spcAft>
                      </a:pPr>
                      <a:r>
                        <a:rPr lang="en-GB" sz="1100" spc="0" dirty="0">
                          <a:effectLst/>
                        </a:rPr>
                        <a:t>Nacelle LiDAR</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3.9D</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65</a:t>
                      </a:r>
                      <a:endParaRPr lang="en-GB" sz="1000" spc="-10" dirty="0">
                        <a:effectLst/>
                        <a:latin typeface="Trebuchet MS"/>
                        <a:ea typeface="Times New Roman"/>
                        <a:cs typeface="Times New Roman"/>
                      </a:endParaRPr>
                    </a:p>
                  </a:txBody>
                  <a:tcPr marL="68580" marR="68580" marT="0" marB="0" anchor="b"/>
                </a:tc>
              </a:tr>
            </a:tbl>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1056" t="15710" r="5379" b="57360"/>
          <a:stretch/>
        </p:blipFill>
        <p:spPr>
          <a:xfrm>
            <a:off x="4474565" y="4630454"/>
            <a:ext cx="3617108" cy="200295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812" t="8581" r="50000" b="50000"/>
          <a:stretch/>
        </p:blipFill>
        <p:spPr>
          <a:xfrm>
            <a:off x="3631541" y="2225681"/>
            <a:ext cx="2292334" cy="2305192"/>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9868" t="52276" r="50000" b="7592"/>
          <a:stretch/>
        </p:blipFill>
        <p:spPr>
          <a:xfrm>
            <a:off x="3712513" y="1328521"/>
            <a:ext cx="5260362" cy="5260367"/>
          </a:xfrm>
          <a:prstGeom prst="rect">
            <a:avLst/>
          </a:prstGeom>
        </p:spPr>
      </p:pic>
    </p:spTree>
    <p:extLst>
      <p:ext uri="{BB962C8B-B14F-4D97-AF65-F5344CB8AC3E}">
        <p14:creationId xmlns:p14="http://schemas.microsoft.com/office/powerpoint/2010/main" val="131118679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Overview</a:t>
            </a:r>
            <a:endParaRPr lang="en-GB" dirty="0"/>
          </a:p>
        </p:txBody>
      </p:sp>
      <p:sp>
        <p:nvSpPr>
          <p:cNvPr id="3" name="Content Placeholder 2"/>
          <p:cNvSpPr>
            <a:spLocks noGrp="1"/>
          </p:cNvSpPr>
          <p:nvPr>
            <p:ph idx="1"/>
          </p:nvPr>
        </p:nvSpPr>
        <p:spPr>
          <a:xfrm>
            <a:off x="285749" y="1134476"/>
            <a:ext cx="8215045" cy="4613275"/>
          </a:xfrm>
        </p:spPr>
        <p:txBody>
          <a:bodyPr/>
          <a:lstStyle/>
          <a:p>
            <a:pPr algn="just"/>
            <a:r>
              <a:rPr lang="en-GB" dirty="0" smtClean="0"/>
              <a:t>Project comprises detailed analysis of existing LiDAR based power curve datasets submitted by OWA members and RES</a:t>
            </a:r>
          </a:p>
          <a:p>
            <a:pPr algn="just"/>
            <a:endParaRPr lang="en-GB" dirty="0"/>
          </a:p>
          <a:p>
            <a:pPr algn="just"/>
            <a:r>
              <a:rPr lang="en-GB" dirty="0" smtClean="0"/>
              <a:t>Datasets </a:t>
            </a:r>
            <a:r>
              <a:rPr lang="en-GB" dirty="0"/>
              <a:t>represent </a:t>
            </a:r>
            <a:r>
              <a:rPr lang="en-GB" dirty="0" smtClean="0"/>
              <a:t>most common approaches offshore:</a:t>
            </a:r>
            <a:endParaRPr lang="en-GB" dirty="0"/>
          </a:p>
          <a:p>
            <a:pPr lvl="1" algn="just"/>
            <a:r>
              <a:rPr lang="en-GB" dirty="0" smtClean="0"/>
              <a:t>Nacelle </a:t>
            </a:r>
            <a:r>
              <a:rPr lang="en-GB" dirty="0"/>
              <a:t>mounted LiDAR</a:t>
            </a:r>
          </a:p>
          <a:p>
            <a:pPr lvl="1" algn="just"/>
            <a:r>
              <a:rPr lang="en-GB" dirty="0"/>
              <a:t>Transition Piece (TP) mounted scanning </a:t>
            </a:r>
            <a:r>
              <a:rPr lang="en-GB" dirty="0" smtClean="0"/>
              <a:t>LiDAR</a:t>
            </a:r>
            <a:endParaRPr lang="en-GB" dirty="0"/>
          </a:p>
          <a:p>
            <a:pPr lvl="1" algn="just"/>
            <a:r>
              <a:rPr lang="en-GB" dirty="0"/>
              <a:t>Floating LiDAR</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049" t="29473" r="26037" b="19106"/>
          <a:stretch/>
        </p:blipFill>
        <p:spPr bwMode="auto">
          <a:xfrm>
            <a:off x="414097" y="3548843"/>
            <a:ext cx="4362124" cy="302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41" t="30926" r="26110" b="16607"/>
          <a:stretch/>
        </p:blipFill>
        <p:spPr bwMode="auto">
          <a:xfrm>
            <a:off x="461395" y="3558495"/>
            <a:ext cx="4362124" cy="3075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3721220752"/>
              </p:ext>
            </p:extLst>
          </p:nvPr>
        </p:nvGraphicFramePr>
        <p:xfrm>
          <a:off x="4917162" y="3555244"/>
          <a:ext cx="4100714" cy="3083560"/>
        </p:xfrm>
        <a:graphic>
          <a:graphicData uri="http://schemas.openxmlformats.org/drawingml/2006/table">
            <a:tbl>
              <a:tblPr firstRow="1" bandRow="1">
                <a:tableStyleId>{5C22544A-7EE6-4342-B048-85BDC9FD1C3A}</a:tableStyleId>
              </a:tblPr>
              <a:tblGrid>
                <a:gridCol w="1310217"/>
                <a:gridCol w="2790497"/>
              </a:tblGrid>
              <a:tr h="370840">
                <a:tc>
                  <a:txBody>
                    <a:bodyPr/>
                    <a:lstStyle/>
                    <a:p>
                      <a:pPr algn="ctr"/>
                      <a:r>
                        <a:rPr lang="en-GB" sz="1600" dirty="0" smtClean="0">
                          <a:solidFill>
                            <a:schemeClr val="tx1"/>
                          </a:solidFill>
                        </a:rPr>
                        <a:t>Technology</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GB" sz="1600" dirty="0" smtClean="0">
                          <a:solidFill>
                            <a:schemeClr val="tx1"/>
                          </a:solidFill>
                        </a:rPr>
                        <a:t>Datasets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r>
                        <a:rPr lang="en-GB" sz="1600" dirty="0" smtClean="0">
                          <a:solidFill>
                            <a:schemeClr val="tx1"/>
                          </a:solidFill>
                        </a:rPr>
                        <a:t>Nacelle</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600" dirty="0" smtClean="0">
                          <a:solidFill>
                            <a:schemeClr val="tx1"/>
                          </a:solidFill>
                        </a:rPr>
                        <a:t>5 datasets in total,</a:t>
                      </a:r>
                    </a:p>
                    <a:p>
                      <a:pPr algn="l"/>
                      <a:r>
                        <a:rPr lang="en-GB" sz="1600" dirty="0" smtClean="0">
                          <a:solidFill>
                            <a:schemeClr val="tx1"/>
                          </a:solidFill>
                        </a:rPr>
                        <a:t>4</a:t>
                      </a:r>
                      <a:r>
                        <a:rPr lang="en-GB" sz="1600" baseline="0" dirty="0" smtClean="0">
                          <a:solidFill>
                            <a:schemeClr val="tx1"/>
                          </a:solidFill>
                        </a:rPr>
                        <a:t> concurrent with masts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sz="1600" dirty="0" smtClean="0">
                          <a:solidFill>
                            <a:schemeClr val="tx1"/>
                          </a:solidFill>
                        </a:rPr>
                        <a:t>Scanning</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600" dirty="0" smtClean="0">
                          <a:solidFill>
                            <a:schemeClr val="tx1"/>
                          </a:solidFill>
                        </a:rPr>
                        <a:t>2 datasets,</a:t>
                      </a:r>
                      <a:r>
                        <a:rPr lang="en-GB" sz="1600" baseline="0" dirty="0" smtClean="0">
                          <a:solidFill>
                            <a:schemeClr val="tx1"/>
                          </a:solidFill>
                        </a:rPr>
                        <a:t> comparable with each other, but no concurrent mast data</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GB" sz="1600" dirty="0" smtClean="0">
                          <a:solidFill>
                            <a:schemeClr val="tx1"/>
                          </a:solidFill>
                        </a:rPr>
                        <a:t>Floating</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600" dirty="0" smtClean="0">
                          <a:solidFill>
                            <a:schemeClr val="tx1"/>
                          </a:solidFill>
                        </a:rPr>
                        <a:t>2 datasets:</a:t>
                      </a:r>
                    </a:p>
                    <a:p>
                      <a:pPr marL="285750" indent="-285750" algn="l">
                        <a:buFont typeface="Arial" panose="020B0604020202020204" pitchFamily="34" charset="0"/>
                        <a:buChar char="•"/>
                      </a:pPr>
                      <a:r>
                        <a:rPr lang="en-GB" sz="1600" dirty="0" smtClean="0">
                          <a:solidFill>
                            <a:schemeClr val="tx1"/>
                          </a:solidFill>
                        </a:rPr>
                        <a:t>One</a:t>
                      </a:r>
                      <a:r>
                        <a:rPr lang="en-GB" sz="1600" baseline="0" dirty="0" smtClean="0">
                          <a:solidFill>
                            <a:schemeClr val="tx1"/>
                          </a:solidFill>
                        </a:rPr>
                        <a:t> dataset too far from turbine</a:t>
                      </a:r>
                    </a:p>
                    <a:p>
                      <a:pPr marL="285750" indent="-285750" algn="l">
                        <a:buFont typeface="Arial" panose="020B0604020202020204" pitchFamily="34" charset="0"/>
                        <a:buChar char="•"/>
                      </a:pPr>
                      <a:r>
                        <a:rPr lang="en-GB" sz="1600" baseline="0" dirty="0" smtClean="0">
                          <a:solidFill>
                            <a:schemeClr val="tx1"/>
                          </a:solidFill>
                        </a:rPr>
                        <a:t>One dataset too short for quantitative analysis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019" t="20689" r="17120" b="15195"/>
          <a:stretch/>
        </p:blipFill>
        <p:spPr bwMode="auto">
          <a:xfrm>
            <a:off x="477161" y="3617750"/>
            <a:ext cx="4392307" cy="298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71088" y="3121573"/>
            <a:ext cx="3515710" cy="369332"/>
          </a:xfrm>
          <a:prstGeom prst="rect">
            <a:avLst/>
          </a:prstGeom>
          <a:noFill/>
        </p:spPr>
        <p:txBody>
          <a:bodyPr wrap="square" rtlCol="0">
            <a:spAutoFit/>
          </a:bodyPr>
          <a:lstStyle/>
          <a:p>
            <a:pPr algn="ctr"/>
            <a:r>
              <a:rPr lang="en-GB" dirty="0" smtClean="0">
                <a:latin typeface="+mn-lt"/>
              </a:rPr>
              <a:t>Dataset summary</a:t>
            </a:r>
            <a:endParaRPr lang="en-GB" dirty="0">
              <a:latin typeface="+mn-lt"/>
            </a:endParaRPr>
          </a:p>
        </p:txBody>
      </p:sp>
    </p:spTree>
    <p:extLst>
      <p:ext uri="{BB962C8B-B14F-4D97-AF65-F5344CB8AC3E}">
        <p14:creationId xmlns:p14="http://schemas.microsoft.com/office/powerpoint/2010/main" val="1193465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504497" y="886863"/>
            <a:ext cx="8103475" cy="885953"/>
          </a:xfrm>
        </p:spPr>
        <p:txBody>
          <a:bodyPr/>
          <a:lstStyle/>
          <a:p>
            <a:pPr algn="ctr">
              <a:buNone/>
            </a:pPr>
            <a:r>
              <a:rPr lang="en-GB" sz="4000" dirty="0" smtClean="0"/>
              <a:t>Power Curve Comparisons</a:t>
            </a:r>
          </a:p>
          <a:p>
            <a:pPr algn="ctr">
              <a:buNone/>
            </a:pPr>
            <a:r>
              <a:rPr lang="en-GB" sz="4000" dirty="0" smtClean="0">
                <a:solidFill>
                  <a:srgbClr val="FF0000"/>
                </a:solidFill>
              </a:rPr>
              <a:t>Sample</a:t>
            </a:r>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l="9865" t="50971" r="49477" b="6577"/>
          <a:stretch/>
        </p:blipFill>
        <p:spPr bwMode="auto">
          <a:xfrm>
            <a:off x="348311" y="2222937"/>
            <a:ext cx="4279210" cy="4256213"/>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49" t="29473" r="26037" b="19106"/>
          <a:stretch/>
        </p:blipFill>
        <p:spPr bwMode="auto">
          <a:xfrm>
            <a:off x="4627521" y="2874900"/>
            <a:ext cx="4260413" cy="295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6"/>
          <p:cNvGrpSpPr/>
          <p:nvPr/>
        </p:nvGrpSpPr>
        <p:grpSpPr>
          <a:xfrm>
            <a:off x="5194482" y="3602075"/>
            <a:ext cx="720884" cy="2225111"/>
            <a:chOff x="1043608" y="2780928"/>
            <a:chExt cx="1008112" cy="3111679"/>
          </a:xfrm>
        </p:grpSpPr>
        <p:sp>
          <p:nvSpPr>
            <p:cNvPr id="8" name="Rectangle 7"/>
            <p:cNvSpPr/>
            <p:nvPr/>
          </p:nvSpPr>
          <p:spPr>
            <a:xfrm>
              <a:off x="1403649" y="2996952"/>
              <a:ext cx="63935" cy="2895655"/>
            </a:xfrm>
            <a:prstGeom prst="rect">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9" name="Straight Connector 8"/>
            <p:cNvCxnSpPr/>
            <p:nvPr/>
          </p:nvCxnSpPr>
          <p:spPr>
            <a:xfrm>
              <a:off x="1115616" y="2996952"/>
              <a:ext cx="648072" cy="0"/>
            </a:xfrm>
            <a:prstGeom prst="line">
              <a:avLst/>
            </a:prstGeom>
            <a:noFill/>
            <a:ln w="28575" cap="flat" cmpd="sng" algn="ctr">
              <a:solidFill>
                <a:srgbClr val="4F81BD">
                  <a:shade val="95000"/>
                  <a:satMod val="105000"/>
                </a:srgbClr>
              </a:solidFill>
              <a:prstDash val="solid"/>
            </a:ln>
            <a:effectLst/>
          </p:spPr>
        </p:cxnSp>
        <p:grpSp>
          <p:nvGrpSpPr>
            <p:cNvPr id="4" name="Group 10"/>
            <p:cNvGrpSpPr/>
            <p:nvPr/>
          </p:nvGrpSpPr>
          <p:grpSpPr>
            <a:xfrm>
              <a:off x="1043608" y="2780928"/>
              <a:ext cx="144016" cy="216024"/>
              <a:chOff x="1691680" y="2780928"/>
              <a:chExt cx="144016" cy="216024"/>
            </a:xfrm>
          </p:grpSpPr>
          <p:cxnSp>
            <p:nvCxnSpPr>
              <p:cNvPr id="21" name="Straight Connector 20"/>
              <p:cNvCxnSpPr/>
              <p:nvPr/>
            </p:nvCxnSpPr>
            <p:spPr>
              <a:xfrm flipV="1">
                <a:off x="1763688" y="2852936"/>
                <a:ext cx="0" cy="144016"/>
              </a:xfrm>
              <a:prstGeom prst="line">
                <a:avLst/>
              </a:prstGeom>
              <a:noFill/>
              <a:ln w="28575" cap="flat" cmpd="sng" algn="ctr">
                <a:solidFill>
                  <a:srgbClr val="4F81BD">
                    <a:shade val="95000"/>
                    <a:satMod val="105000"/>
                  </a:srgbClr>
                </a:solidFill>
                <a:prstDash val="solid"/>
              </a:ln>
              <a:effectLst/>
            </p:spPr>
          </p:cxnSp>
          <p:sp>
            <p:nvSpPr>
              <p:cNvPr id="22" name="Oval 21"/>
              <p:cNvSpPr/>
              <p:nvPr/>
            </p:nvSpPr>
            <p:spPr>
              <a:xfrm>
                <a:off x="1763688"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3" name="Oval 22"/>
              <p:cNvSpPr/>
              <p:nvPr/>
            </p:nvSpPr>
            <p:spPr>
              <a:xfrm>
                <a:off x="1691680"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5" name="Group 11"/>
            <p:cNvGrpSpPr/>
            <p:nvPr/>
          </p:nvGrpSpPr>
          <p:grpSpPr>
            <a:xfrm>
              <a:off x="1691680" y="2780928"/>
              <a:ext cx="144016" cy="216024"/>
              <a:chOff x="1691680" y="2780928"/>
              <a:chExt cx="144016" cy="216024"/>
            </a:xfrm>
          </p:grpSpPr>
          <p:cxnSp>
            <p:nvCxnSpPr>
              <p:cNvPr id="18" name="Straight Connector 17"/>
              <p:cNvCxnSpPr/>
              <p:nvPr/>
            </p:nvCxnSpPr>
            <p:spPr>
              <a:xfrm flipV="1">
                <a:off x="1763688" y="2852936"/>
                <a:ext cx="0" cy="144016"/>
              </a:xfrm>
              <a:prstGeom prst="line">
                <a:avLst/>
              </a:prstGeom>
              <a:noFill/>
              <a:ln w="28575" cap="flat" cmpd="sng" algn="ctr">
                <a:solidFill>
                  <a:srgbClr val="4F81BD">
                    <a:shade val="95000"/>
                    <a:satMod val="105000"/>
                  </a:srgbClr>
                </a:solidFill>
                <a:prstDash val="solid"/>
              </a:ln>
              <a:effectLst/>
            </p:spPr>
          </p:cxnSp>
          <p:sp>
            <p:nvSpPr>
              <p:cNvPr id="19" name="Oval 18"/>
              <p:cNvSpPr/>
              <p:nvPr/>
            </p:nvSpPr>
            <p:spPr>
              <a:xfrm>
                <a:off x="1763688"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0" name="Oval 19"/>
              <p:cNvSpPr/>
              <p:nvPr/>
            </p:nvSpPr>
            <p:spPr>
              <a:xfrm>
                <a:off x="1691680"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cxnSp>
          <p:nvCxnSpPr>
            <p:cNvPr id="13" name="Straight Connector 12"/>
            <p:cNvCxnSpPr/>
            <p:nvPr/>
          </p:nvCxnSpPr>
          <p:spPr>
            <a:xfrm>
              <a:off x="1475656" y="4149080"/>
              <a:ext cx="504056" cy="0"/>
            </a:xfrm>
            <a:prstGeom prst="line">
              <a:avLst/>
            </a:prstGeom>
            <a:noFill/>
            <a:ln w="28575" cap="flat" cmpd="sng" algn="ctr">
              <a:solidFill>
                <a:srgbClr val="4F81BD">
                  <a:shade val="95000"/>
                  <a:satMod val="105000"/>
                </a:srgbClr>
              </a:solidFill>
              <a:prstDash val="solid"/>
            </a:ln>
            <a:effectLst/>
          </p:spPr>
        </p:cxnSp>
        <p:grpSp>
          <p:nvGrpSpPr>
            <p:cNvPr id="7" name="Group 13"/>
            <p:cNvGrpSpPr/>
            <p:nvPr/>
          </p:nvGrpSpPr>
          <p:grpSpPr>
            <a:xfrm>
              <a:off x="1907704" y="3933056"/>
              <a:ext cx="144016" cy="216024"/>
              <a:chOff x="1691680" y="2780928"/>
              <a:chExt cx="144016" cy="216024"/>
            </a:xfrm>
          </p:grpSpPr>
          <p:cxnSp>
            <p:nvCxnSpPr>
              <p:cNvPr id="15" name="Straight Connector 14"/>
              <p:cNvCxnSpPr/>
              <p:nvPr/>
            </p:nvCxnSpPr>
            <p:spPr>
              <a:xfrm flipV="1">
                <a:off x="1763688" y="2852936"/>
                <a:ext cx="0" cy="144016"/>
              </a:xfrm>
              <a:prstGeom prst="line">
                <a:avLst/>
              </a:prstGeom>
              <a:noFill/>
              <a:ln w="28575" cap="flat" cmpd="sng" algn="ctr">
                <a:solidFill>
                  <a:srgbClr val="4F81BD">
                    <a:shade val="95000"/>
                    <a:satMod val="105000"/>
                  </a:srgbClr>
                </a:solidFill>
                <a:prstDash val="solid"/>
              </a:ln>
              <a:effectLst/>
            </p:spPr>
          </p:cxnSp>
          <p:sp>
            <p:nvSpPr>
              <p:cNvPr id="16" name="Oval 15"/>
              <p:cNvSpPr/>
              <p:nvPr/>
            </p:nvSpPr>
            <p:spPr>
              <a:xfrm>
                <a:off x="1763688"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7" name="Oval 16"/>
              <p:cNvSpPr/>
              <p:nvPr/>
            </p:nvSpPr>
            <p:spPr>
              <a:xfrm>
                <a:off x="1691680"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118677151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5750" y="429626"/>
            <a:ext cx="5527675" cy="323850"/>
          </a:xfrm>
        </p:spPr>
        <p:txBody>
          <a:bodyPr/>
          <a:lstStyle/>
          <a:p>
            <a:r>
              <a:rPr lang="en-GB" dirty="0"/>
              <a:t>Analysis – Compare LiDAR and Mast</a:t>
            </a:r>
          </a:p>
        </p:txBody>
      </p:sp>
      <p:sp>
        <p:nvSpPr>
          <p:cNvPr id="7" name="Title 1"/>
          <p:cNvSpPr txBox="1">
            <a:spLocks/>
          </p:cNvSpPr>
          <p:nvPr/>
        </p:nvSpPr>
        <p:spPr bwMode="auto">
          <a:xfrm>
            <a:off x="285750" y="846389"/>
            <a:ext cx="5527675" cy="323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1400">
                <a:solidFill>
                  <a:schemeClr val="bg1"/>
                </a:solidFill>
                <a:latin typeface="Trebuchet MS" pitchFamily="34" charset="0"/>
              </a:defRPr>
            </a:lvl2pPr>
            <a:lvl3pPr algn="l" rtl="0" eaLnBrk="0" fontAlgn="base" hangingPunct="0">
              <a:spcBef>
                <a:spcPct val="0"/>
              </a:spcBef>
              <a:spcAft>
                <a:spcPct val="0"/>
              </a:spcAft>
              <a:defRPr sz="1400">
                <a:solidFill>
                  <a:schemeClr val="bg1"/>
                </a:solidFill>
                <a:latin typeface="Trebuchet MS" pitchFamily="34" charset="0"/>
              </a:defRPr>
            </a:lvl3pPr>
            <a:lvl4pPr algn="l" rtl="0" eaLnBrk="0" fontAlgn="base" hangingPunct="0">
              <a:spcBef>
                <a:spcPct val="0"/>
              </a:spcBef>
              <a:spcAft>
                <a:spcPct val="0"/>
              </a:spcAft>
              <a:defRPr sz="1400">
                <a:solidFill>
                  <a:schemeClr val="bg1"/>
                </a:solidFill>
                <a:latin typeface="Trebuchet MS" pitchFamily="34" charset="0"/>
              </a:defRPr>
            </a:lvl4pPr>
            <a:lvl5pPr algn="l" rtl="0" eaLnBrk="0" fontAlgn="base" hangingPunct="0">
              <a:spcBef>
                <a:spcPct val="0"/>
              </a:spcBef>
              <a:spcAft>
                <a:spcPct val="0"/>
              </a:spcAft>
              <a:defRPr sz="1400">
                <a:solidFill>
                  <a:schemeClr val="bg1"/>
                </a:solidFill>
                <a:latin typeface="Trebuchet MS" pitchFamily="34" charset="0"/>
              </a:defRPr>
            </a:lvl5pPr>
            <a:lvl6pPr marL="457200" algn="l" rtl="0" fontAlgn="base">
              <a:spcBef>
                <a:spcPct val="0"/>
              </a:spcBef>
              <a:spcAft>
                <a:spcPct val="0"/>
              </a:spcAft>
              <a:defRPr sz="1400">
                <a:solidFill>
                  <a:schemeClr val="bg1"/>
                </a:solidFill>
                <a:latin typeface="Trebuchet MS" pitchFamily="34" charset="0"/>
              </a:defRPr>
            </a:lvl6pPr>
            <a:lvl7pPr marL="914400" algn="l" rtl="0" fontAlgn="base">
              <a:spcBef>
                <a:spcPct val="0"/>
              </a:spcBef>
              <a:spcAft>
                <a:spcPct val="0"/>
              </a:spcAft>
              <a:defRPr sz="1400">
                <a:solidFill>
                  <a:schemeClr val="bg1"/>
                </a:solidFill>
                <a:latin typeface="Trebuchet MS" pitchFamily="34" charset="0"/>
              </a:defRPr>
            </a:lvl7pPr>
            <a:lvl8pPr marL="1371600" algn="l" rtl="0" fontAlgn="base">
              <a:spcBef>
                <a:spcPct val="0"/>
              </a:spcBef>
              <a:spcAft>
                <a:spcPct val="0"/>
              </a:spcAft>
              <a:defRPr sz="1400">
                <a:solidFill>
                  <a:schemeClr val="bg1"/>
                </a:solidFill>
                <a:latin typeface="Trebuchet MS" pitchFamily="34" charset="0"/>
              </a:defRPr>
            </a:lvl8pPr>
            <a:lvl9pPr marL="1828800" algn="l" rtl="0" fontAlgn="base">
              <a:spcBef>
                <a:spcPct val="0"/>
              </a:spcBef>
              <a:spcAft>
                <a:spcPct val="0"/>
              </a:spcAft>
              <a:defRPr sz="1400">
                <a:solidFill>
                  <a:schemeClr val="bg1"/>
                </a:solidFill>
                <a:latin typeface="Trebuchet MS" pitchFamily="34" charset="0"/>
              </a:defRPr>
            </a:lvl9pPr>
          </a:lstStyle>
          <a:p>
            <a:r>
              <a:rPr lang="en-GB" kern="0" dirty="0" err="1" smtClean="0">
                <a:solidFill>
                  <a:schemeClr val="tx1"/>
                </a:solidFill>
              </a:rPr>
              <a:t>Rødsand</a:t>
            </a:r>
            <a:r>
              <a:rPr lang="en-GB" kern="0" dirty="0" smtClean="0">
                <a:solidFill>
                  <a:schemeClr val="tx1"/>
                </a:solidFill>
              </a:rPr>
              <a:t> 2 T73 </a:t>
            </a:r>
            <a:r>
              <a:rPr lang="en-GB" b="1" kern="0" dirty="0" smtClean="0">
                <a:solidFill>
                  <a:srgbClr val="0070C0"/>
                </a:solidFill>
              </a:rPr>
              <a:t>Mast</a:t>
            </a:r>
            <a:r>
              <a:rPr lang="en-GB" kern="0" dirty="0" smtClean="0">
                <a:solidFill>
                  <a:srgbClr val="0070C0"/>
                </a:solidFill>
              </a:rPr>
              <a:t> </a:t>
            </a:r>
            <a:r>
              <a:rPr lang="en-GB" kern="0" dirty="0" smtClean="0">
                <a:solidFill>
                  <a:schemeClr val="tx1"/>
                </a:solidFill>
              </a:rPr>
              <a:t>vs </a:t>
            </a:r>
            <a:r>
              <a:rPr lang="en-GB" b="1" kern="0" dirty="0" smtClean="0">
                <a:solidFill>
                  <a:srgbClr val="FF0000"/>
                </a:solidFill>
              </a:rPr>
              <a:t>Nacelle LiDAR</a:t>
            </a:r>
            <a:endParaRPr lang="en-GB" b="1" kern="0" dirty="0">
              <a:solidFill>
                <a:srgbClr val="FF0000"/>
              </a:solidFill>
            </a:endParaRPr>
          </a:p>
        </p:txBody>
      </p:sp>
      <p:sp>
        <p:nvSpPr>
          <p:cNvPr id="8" name="Rectangle 3"/>
          <p:cNvSpPr txBox="1">
            <a:spLocks noChangeArrowheads="1"/>
          </p:cNvSpPr>
          <p:nvPr/>
        </p:nvSpPr>
        <p:spPr bwMode="auto">
          <a:xfrm>
            <a:off x="376284" y="1837853"/>
            <a:ext cx="3086019" cy="42732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nSpc>
                <a:spcPct val="105000"/>
              </a:lnSpc>
            </a:pPr>
            <a:endParaRPr lang="en-GB" sz="1600" kern="0" dirty="0" smtClean="0"/>
          </a:p>
          <a:p>
            <a:pPr>
              <a:lnSpc>
                <a:spcPct val="105000"/>
              </a:lnSpc>
            </a:pPr>
            <a:r>
              <a:rPr lang="en-GB" sz="1600" kern="0" dirty="0" smtClean="0"/>
              <a:t>Offshore</a:t>
            </a:r>
          </a:p>
          <a:p>
            <a:pPr>
              <a:lnSpc>
                <a:spcPct val="105000"/>
              </a:lnSpc>
            </a:pPr>
            <a:endParaRPr lang="en-GB" sz="1600" kern="0" dirty="0"/>
          </a:p>
          <a:p>
            <a:pPr>
              <a:lnSpc>
                <a:spcPct val="105000"/>
              </a:lnSpc>
            </a:pPr>
            <a:r>
              <a:rPr lang="en-GB" sz="1600" kern="0" dirty="0"/>
              <a:t>Mast analysis is IEC compliant</a:t>
            </a:r>
          </a:p>
          <a:p>
            <a:pPr>
              <a:lnSpc>
                <a:spcPct val="105000"/>
              </a:lnSpc>
            </a:pPr>
            <a:endParaRPr lang="en-GB" sz="1600" kern="0" dirty="0" smtClean="0"/>
          </a:p>
          <a:p>
            <a:pPr>
              <a:lnSpc>
                <a:spcPct val="105000"/>
              </a:lnSpc>
            </a:pPr>
            <a:r>
              <a:rPr lang="en-GB" sz="1600" kern="0" dirty="0" smtClean="0"/>
              <a:t>Mean power curves in close agreement</a:t>
            </a:r>
          </a:p>
          <a:p>
            <a:pPr lvl="1">
              <a:lnSpc>
                <a:spcPct val="105000"/>
              </a:lnSpc>
            </a:pPr>
            <a:r>
              <a:rPr lang="en-GB" sz="1400" kern="0" dirty="0" smtClean="0"/>
              <a:t>AEP agrees to 0.1%</a:t>
            </a:r>
          </a:p>
          <a:p>
            <a:pPr lvl="1">
              <a:lnSpc>
                <a:spcPct val="105000"/>
              </a:lnSpc>
            </a:pPr>
            <a:endParaRPr lang="en-GB" kern="0" dirty="0"/>
          </a:p>
          <a:p>
            <a:pPr>
              <a:lnSpc>
                <a:spcPct val="105000"/>
              </a:lnSpc>
            </a:pPr>
            <a:r>
              <a:rPr lang="en-GB" sz="1600" kern="0" dirty="0" smtClean="0"/>
              <a:t>Scatter is lower for the nacelle LiDAR measurement</a:t>
            </a:r>
          </a:p>
        </p:txBody>
      </p:sp>
      <p:graphicFrame>
        <p:nvGraphicFramePr>
          <p:cNvPr id="6" name="Table 5"/>
          <p:cNvGraphicFramePr>
            <a:graphicFrameLocks noGrp="1"/>
          </p:cNvGraphicFramePr>
          <p:nvPr>
            <p:extLst>
              <p:ext uri="{D42A27DB-BD31-4B8C-83A1-F6EECF244321}">
                <p14:modId xmlns:p14="http://schemas.microsoft.com/office/powerpoint/2010/main" val="1539161986"/>
              </p:ext>
            </p:extLst>
          </p:nvPr>
        </p:nvGraphicFramePr>
        <p:xfrm>
          <a:off x="4003998" y="1316066"/>
          <a:ext cx="4318000" cy="571500"/>
        </p:xfrm>
        <a:graphic>
          <a:graphicData uri="http://schemas.openxmlformats.org/drawingml/2006/table">
            <a:tbl>
              <a:tblPr firstRow="1" firstCol="1" bandRow="1">
                <a:tableStyleId>{9D7B26C5-4107-4FEC-AEDC-1716B250A1EF}</a:tableStyleId>
              </a:tblPr>
              <a:tblGrid>
                <a:gridCol w="1473200"/>
                <a:gridCol w="1562100"/>
                <a:gridCol w="1282700"/>
              </a:tblGrid>
              <a:tr h="190500">
                <a:tc>
                  <a:txBody>
                    <a:bodyPr/>
                    <a:lstStyle/>
                    <a:p>
                      <a:pPr algn="ctr">
                        <a:spcAft>
                          <a:spcPts val="0"/>
                        </a:spcAft>
                      </a:pPr>
                      <a:r>
                        <a:rPr lang="en-GB" sz="1100" spc="0" dirty="0">
                          <a:effectLst/>
                        </a:rPr>
                        <a:t>Measurement Device</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a:effectLst/>
                        </a:rPr>
                        <a:t>Measurement Distance</a:t>
                      </a:r>
                      <a:endParaRPr lang="en-GB" sz="1000" spc="-10">
                        <a:effectLst/>
                        <a:latin typeface="Trebuchet MS"/>
                        <a:ea typeface="Times New Roman"/>
                        <a:cs typeface="Times New Roman"/>
                      </a:endParaRPr>
                    </a:p>
                  </a:txBody>
                  <a:tcPr marL="68580" marR="68580" marT="0" marB="0" anchor="b"/>
                </a:tc>
                <a:tc>
                  <a:txBody>
                    <a:bodyPr/>
                    <a:lstStyle/>
                    <a:p>
                      <a:pPr algn="ctr">
                        <a:spcAft>
                          <a:spcPts val="0"/>
                        </a:spcAft>
                      </a:pPr>
                      <a:r>
                        <a:rPr lang="en-GB" sz="1100" spc="0">
                          <a:effectLst/>
                        </a:rPr>
                        <a:t>Hours of Valid Data</a:t>
                      </a:r>
                      <a:endParaRPr lang="en-GB" sz="1000" spc="-10">
                        <a:effectLst/>
                        <a:latin typeface="Trebuchet MS"/>
                        <a:ea typeface="Times New Roman"/>
                        <a:cs typeface="Times New Roman"/>
                      </a:endParaRPr>
                    </a:p>
                  </a:txBody>
                  <a:tcPr marL="68580" marR="68580" marT="0" marB="0" anchor="b"/>
                </a:tc>
              </a:tr>
              <a:tr h="190500">
                <a:tc>
                  <a:txBody>
                    <a:bodyPr/>
                    <a:lstStyle/>
                    <a:p>
                      <a:pPr algn="ctr">
                        <a:spcAft>
                          <a:spcPts val="0"/>
                        </a:spcAft>
                      </a:pPr>
                      <a:r>
                        <a:rPr lang="en-GB" sz="1100" b="1" spc="0" dirty="0">
                          <a:solidFill>
                            <a:srgbClr val="0070C0"/>
                          </a:solidFill>
                          <a:effectLst/>
                        </a:rPr>
                        <a:t>Mast</a:t>
                      </a:r>
                      <a:endParaRPr lang="en-GB" sz="1000" b="1" spc="-10" dirty="0">
                        <a:solidFill>
                          <a:srgbClr val="0070C0"/>
                        </a:solidFill>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3.7D</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950</a:t>
                      </a:r>
                      <a:endParaRPr lang="en-GB" sz="1000" spc="-10" dirty="0">
                        <a:effectLst/>
                        <a:latin typeface="Trebuchet MS"/>
                        <a:ea typeface="Times New Roman"/>
                        <a:cs typeface="Times New Roman"/>
                      </a:endParaRPr>
                    </a:p>
                  </a:txBody>
                  <a:tcPr marL="68580" marR="68580" marT="0" marB="0" anchor="b"/>
                </a:tc>
              </a:tr>
              <a:tr h="190500">
                <a:tc>
                  <a:txBody>
                    <a:bodyPr/>
                    <a:lstStyle/>
                    <a:p>
                      <a:pPr algn="ctr">
                        <a:spcAft>
                          <a:spcPts val="0"/>
                        </a:spcAft>
                      </a:pPr>
                      <a:r>
                        <a:rPr lang="en-GB" sz="1100" b="1" spc="0" dirty="0">
                          <a:solidFill>
                            <a:srgbClr val="FF0000"/>
                          </a:solidFill>
                          <a:effectLst/>
                        </a:rPr>
                        <a:t>Nacelle LiDAR</a:t>
                      </a:r>
                      <a:endParaRPr lang="en-GB" sz="1000" b="1" spc="-10" dirty="0">
                        <a:solidFill>
                          <a:srgbClr val="FF0000"/>
                        </a:solidFill>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a:effectLst/>
                        </a:rPr>
                        <a:t>2.6D</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964</a:t>
                      </a:r>
                      <a:endParaRPr lang="en-GB" sz="1000" spc="-10" dirty="0">
                        <a:effectLst/>
                        <a:latin typeface="Trebuchet MS"/>
                        <a:ea typeface="Times New Roman"/>
                        <a:cs typeface="Times New Roman"/>
                      </a:endParaRPr>
                    </a:p>
                  </a:txBody>
                  <a:tcPr marL="68580" marR="68580" marT="0" marB="0" anchor="b"/>
                </a:tc>
              </a:tr>
            </a:tbl>
          </a:graphicData>
        </a:graphic>
      </p:graphicFrame>
      <p:sp>
        <p:nvSpPr>
          <p:cNvPr id="2" name="Oval 1"/>
          <p:cNvSpPr/>
          <p:nvPr/>
        </p:nvSpPr>
        <p:spPr>
          <a:xfrm>
            <a:off x="7036591" y="3327401"/>
            <a:ext cx="85725" cy="90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p:nvPr/>
        </p:nvPicPr>
        <p:blipFill rotWithShape="1">
          <a:blip r:embed="rId2" cstate="print">
            <a:extLst>
              <a:ext uri="{28A0092B-C50C-407E-A947-70E740481C1C}">
                <a14:useLocalDpi xmlns:a14="http://schemas.microsoft.com/office/drawing/2010/main" val="0"/>
              </a:ext>
            </a:extLst>
          </a:blip>
          <a:srcRect l="9865" t="8520" r="8819" b="6577"/>
          <a:stretch/>
        </p:blipFill>
        <p:spPr bwMode="auto">
          <a:xfrm>
            <a:off x="4053211" y="2343874"/>
            <a:ext cx="4311327" cy="4288155"/>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4256694" y="2128344"/>
            <a:ext cx="1698625" cy="276999"/>
          </a:xfrm>
          <a:prstGeom prst="rect">
            <a:avLst/>
          </a:prstGeom>
          <a:noFill/>
        </p:spPr>
        <p:txBody>
          <a:bodyPr wrap="square" rtlCol="0">
            <a:spAutoFit/>
          </a:bodyPr>
          <a:lstStyle/>
          <a:p>
            <a:r>
              <a:rPr lang="en-GB" sz="1200" dirty="0" smtClean="0">
                <a:latin typeface="+mn-lt"/>
              </a:rPr>
              <a:t>Binned power curves</a:t>
            </a:r>
            <a:endParaRPr lang="en-GB" sz="1200" dirty="0">
              <a:latin typeface="+mn-lt"/>
            </a:endParaRPr>
          </a:p>
        </p:txBody>
      </p:sp>
      <p:sp>
        <p:nvSpPr>
          <p:cNvPr id="11" name="TextBox 10"/>
          <p:cNvSpPr txBox="1"/>
          <p:nvPr/>
        </p:nvSpPr>
        <p:spPr>
          <a:xfrm>
            <a:off x="6580178" y="2121563"/>
            <a:ext cx="1698625" cy="276999"/>
          </a:xfrm>
          <a:prstGeom prst="rect">
            <a:avLst/>
          </a:prstGeom>
          <a:noFill/>
        </p:spPr>
        <p:txBody>
          <a:bodyPr wrap="square" rtlCol="0">
            <a:spAutoFit/>
          </a:bodyPr>
          <a:lstStyle/>
          <a:p>
            <a:pPr algn="ctr"/>
            <a:r>
              <a:rPr lang="en-GB" sz="1200" dirty="0" err="1" smtClean="0">
                <a:latin typeface="+mn-lt"/>
              </a:rPr>
              <a:t>R</a:t>
            </a:r>
            <a:r>
              <a:rPr lang="en-GB" sz="1200" kern="0" dirty="0" err="1"/>
              <a:t>ø</a:t>
            </a:r>
            <a:r>
              <a:rPr lang="en-GB" sz="1200" dirty="0" err="1" smtClean="0">
                <a:latin typeface="+mn-lt"/>
              </a:rPr>
              <a:t>dsand</a:t>
            </a:r>
            <a:r>
              <a:rPr lang="en-GB" sz="1200" dirty="0" smtClean="0">
                <a:latin typeface="+mn-lt"/>
              </a:rPr>
              <a:t> setup</a:t>
            </a:r>
            <a:endParaRPr lang="en-GB" sz="1200" dirty="0">
              <a:latin typeface="+mn-lt"/>
            </a:endParaRPr>
          </a:p>
        </p:txBody>
      </p:sp>
      <p:sp>
        <p:nvSpPr>
          <p:cNvPr id="12" name="TextBox 11"/>
          <p:cNvSpPr txBox="1"/>
          <p:nvPr/>
        </p:nvSpPr>
        <p:spPr>
          <a:xfrm>
            <a:off x="6517113" y="4402310"/>
            <a:ext cx="1698625" cy="276999"/>
          </a:xfrm>
          <a:prstGeom prst="rect">
            <a:avLst/>
          </a:prstGeom>
          <a:noFill/>
        </p:spPr>
        <p:txBody>
          <a:bodyPr wrap="square" rtlCol="0">
            <a:spAutoFit/>
          </a:bodyPr>
          <a:lstStyle/>
          <a:p>
            <a:pPr algn="ctr"/>
            <a:r>
              <a:rPr lang="en-GB" sz="1200" dirty="0" smtClean="0">
                <a:latin typeface="+mn-lt"/>
              </a:rPr>
              <a:t>AEP Comparison</a:t>
            </a:r>
            <a:endParaRPr lang="en-GB" sz="1200" dirty="0">
              <a:latin typeface="+mn-lt"/>
            </a:endParaRPr>
          </a:p>
        </p:txBody>
      </p:sp>
      <p:sp>
        <p:nvSpPr>
          <p:cNvPr id="13" name="TextBox 12"/>
          <p:cNvSpPr txBox="1"/>
          <p:nvPr/>
        </p:nvSpPr>
        <p:spPr>
          <a:xfrm>
            <a:off x="4114360" y="4400781"/>
            <a:ext cx="1951321" cy="276999"/>
          </a:xfrm>
          <a:prstGeom prst="rect">
            <a:avLst/>
          </a:prstGeom>
          <a:noFill/>
        </p:spPr>
        <p:txBody>
          <a:bodyPr wrap="square" rtlCol="0">
            <a:spAutoFit/>
          </a:bodyPr>
          <a:lstStyle/>
          <a:p>
            <a:pPr algn="ctr"/>
            <a:r>
              <a:rPr lang="en-GB" sz="1200" dirty="0" smtClean="0">
                <a:latin typeface="+mn-lt"/>
              </a:rPr>
              <a:t>Power curve scatter plot</a:t>
            </a:r>
            <a:endParaRPr lang="en-GB" sz="1200" dirty="0">
              <a:latin typeface="+mn-lt"/>
            </a:endParaRPr>
          </a:p>
        </p:txBody>
      </p:sp>
    </p:spTree>
    <p:extLst>
      <p:ext uri="{BB962C8B-B14F-4D97-AF65-F5344CB8AC3E}">
        <p14:creationId xmlns:p14="http://schemas.microsoft.com/office/powerpoint/2010/main" val="2659976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982116906"/>
              </p:ext>
            </p:extLst>
          </p:nvPr>
        </p:nvGraphicFramePr>
        <p:xfrm>
          <a:off x="4003998" y="1363364"/>
          <a:ext cx="4418965" cy="571500"/>
        </p:xfrm>
        <a:graphic>
          <a:graphicData uri="http://schemas.openxmlformats.org/drawingml/2006/table">
            <a:tbl>
              <a:tblPr firstRow="1" firstCol="1" bandRow="1">
                <a:tableStyleId>{9D7B26C5-4107-4FEC-AEDC-1716B250A1EF}</a:tableStyleId>
              </a:tblPr>
              <a:tblGrid>
                <a:gridCol w="1473200"/>
                <a:gridCol w="1548291"/>
                <a:gridCol w="1397474"/>
              </a:tblGrid>
              <a:tr h="190500">
                <a:tc>
                  <a:txBody>
                    <a:bodyPr/>
                    <a:lstStyle/>
                    <a:p>
                      <a:pPr algn="ctr">
                        <a:spcAft>
                          <a:spcPts val="0"/>
                        </a:spcAft>
                      </a:pPr>
                      <a:r>
                        <a:rPr lang="en-GB" sz="1100" spc="0" dirty="0" smtClean="0">
                          <a:effectLst/>
                        </a:rPr>
                        <a:t>Turbine</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a:effectLst/>
                        </a:rPr>
                        <a:t>Measurement Distance</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a:effectLst/>
                        </a:rPr>
                        <a:t>Hours of Valid Data</a:t>
                      </a:r>
                      <a:endParaRPr lang="en-GB" sz="1000" spc="-10" dirty="0">
                        <a:effectLst/>
                        <a:latin typeface="Trebuchet MS"/>
                        <a:ea typeface="Times New Roman"/>
                        <a:cs typeface="Times New Roman"/>
                      </a:endParaRPr>
                    </a:p>
                  </a:txBody>
                  <a:tcPr marL="68580" marR="68580" marT="0" marB="0" anchor="b"/>
                </a:tc>
              </a:tr>
              <a:tr h="190500">
                <a:tc>
                  <a:txBody>
                    <a:bodyPr/>
                    <a:lstStyle/>
                    <a:p>
                      <a:pPr algn="ctr">
                        <a:spcAft>
                          <a:spcPts val="0"/>
                        </a:spcAft>
                      </a:pPr>
                      <a:r>
                        <a:rPr lang="en-GB" sz="1100" spc="0" dirty="0" smtClean="0">
                          <a:solidFill>
                            <a:srgbClr val="0070C0"/>
                          </a:solidFill>
                          <a:effectLst/>
                        </a:rPr>
                        <a:t>A3</a:t>
                      </a:r>
                      <a:endParaRPr lang="en-GB" sz="1000" spc="-10" dirty="0">
                        <a:solidFill>
                          <a:srgbClr val="0070C0"/>
                        </a:solidFill>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3.5D</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1416</a:t>
                      </a:r>
                      <a:endParaRPr lang="en-GB" sz="1000" spc="-10" dirty="0">
                        <a:effectLst/>
                        <a:latin typeface="Trebuchet MS"/>
                        <a:ea typeface="Times New Roman"/>
                        <a:cs typeface="Times New Roman"/>
                      </a:endParaRPr>
                    </a:p>
                  </a:txBody>
                  <a:tcPr marL="68580" marR="68580" marT="0" marB="0" anchor="b"/>
                </a:tc>
              </a:tr>
              <a:tr h="190500">
                <a:tc>
                  <a:txBody>
                    <a:bodyPr/>
                    <a:lstStyle/>
                    <a:p>
                      <a:pPr algn="ctr">
                        <a:spcAft>
                          <a:spcPts val="0"/>
                        </a:spcAft>
                      </a:pPr>
                      <a:r>
                        <a:rPr lang="en-GB" sz="1100" spc="0" dirty="0" smtClean="0">
                          <a:solidFill>
                            <a:srgbClr val="FF0000"/>
                          </a:solidFill>
                          <a:effectLst/>
                        </a:rPr>
                        <a:t>K3</a:t>
                      </a:r>
                      <a:endParaRPr lang="en-GB" sz="1000" spc="-10" dirty="0">
                        <a:solidFill>
                          <a:srgbClr val="FF0000"/>
                        </a:solidFill>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3.5D</a:t>
                      </a:r>
                      <a:endParaRPr lang="en-GB" sz="1000" spc="-10" dirty="0">
                        <a:effectLst/>
                        <a:latin typeface="Trebuchet MS"/>
                        <a:ea typeface="Times New Roman"/>
                        <a:cs typeface="Times New Roman"/>
                      </a:endParaRPr>
                    </a:p>
                  </a:txBody>
                  <a:tcPr marL="68580" marR="68580" marT="0" marB="0" anchor="b"/>
                </a:tc>
                <a:tc>
                  <a:txBody>
                    <a:bodyPr/>
                    <a:lstStyle/>
                    <a:p>
                      <a:pPr algn="ctr">
                        <a:spcAft>
                          <a:spcPts val="0"/>
                        </a:spcAft>
                      </a:pPr>
                      <a:r>
                        <a:rPr lang="en-GB" sz="1100" spc="0" dirty="0" smtClean="0">
                          <a:effectLst/>
                        </a:rPr>
                        <a:t>125</a:t>
                      </a:r>
                      <a:endParaRPr lang="en-GB" sz="1000" spc="-10" dirty="0">
                        <a:effectLst/>
                        <a:latin typeface="Trebuchet MS"/>
                        <a:ea typeface="Times New Roman"/>
                        <a:cs typeface="Times New Roman"/>
                      </a:endParaRPr>
                    </a:p>
                  </a:txBody>
                  <a:tcPr marL="68580" marR="68580" marT="0" marB="0" anchor="b"/>
                </a:tc>
              </a:tr>
            </a:tbl>
          </a:graphicData>
        </a:graphic>
      </p:graphicFrame>
      <p:sp>
        <p:nvSpPr>
          <p:cNvPr id="11" name="Title 1"/>
          <p:cNvSpPr txBox="1">
            <a:spLocks/>
          </p:cNvSpPr>
          <p:nvPr/>
        </p:nvSpPr>
        <p:spPr bwMode="auto">
          <a:xfrm>
            <a:off x="392352" y="980728"/>
            <a:ext cx="7636032" cy="323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a:solidFill>
                  <a:schemeClr val="bg1"/>
                </a:solidFill>
                <a:latin typeface="+mj-lt"/>
                <a:ea typeface="+mj-ea"/>
                <a:cs typeface="+mj-cs"/>
              </a:defRPr>
            </a:lvl1pPr>
            <a:lvl2pPr algn="l" rtl="0" eaLnBrk="0" fontAlgn="base" hangingPunct="0">
              <a:spcBef>
                <a:spcPct val="0"/>
              </a:spcBef>
              <a:spcAft>
                <a:spcPct val="0"/>
              </a:spcAft>
              <a:defRPr sz="1400">
                <a:solidFill>
                  <a:schemeClr val="bg1"/>
                </a:solidFill>
                <a:latin typeface="Trebuchet MS" pitchFamily="34" charset="0"/>
              </a:defRPr>
            </a:lvl2pPr>
            <a:lvl3pPr algn="l" rtl="0" eaLnBrk="0" fontAlgn="base" hangingPunct="0">
              <a:spcBef>
                <a:spcPct val="0"/>
              </a:spcBef>
              <a:spcAft>
                <a:spcPct val="0"/>
              </a:spcAft>
              <a:defRPr sz="1400">
                <a:solidFill>
                  <a:schemeClr val="bg1"/>
                </a:solidFill>
                <a:latin typeface="Trebuchet MS" pitchFamily="34" charset="0"/>
              </a:defRPr>
            </a:lvl3pPr>
            <a:lvl4pPr algn="l" rtl="0" eaLnBrk="0" fontAlgn="base" hangingPunct="0">
              <a:spcBef>
                <a:spcPct val="0"/>
              </a:spcBef>
              <a:spcAft>
                <a:spcPct val="0"/>
              </a:spcAft>
              <a:defRPr sz="1400">
                <a:solidFill>
                  <a:schemeClr val="bg1"/>
                </a:solidFill>
                <a:latin typeface="Trebuchet MS" pitchFamily="34" charset="0"/>
              </a:defRPr>
            </a:lvl4pPr>
            <a:lvl5pPr algn="l" rtl="0" eaLnBrk="0" fontAlgn="base" hangingPunct="0">
              <a:spcBef>
                <a:spcPct val="0"/>
              </a:spcBef>
              <a:spcAft>
                <a:spcPct val="0"/>
              </a:spcAft>
              <a:defRPr sz="1400">
                <a:solidFill>
                  <a:schemeClr val="bg1"/>
                </a:solidFill>
                <a:latin typeface="Trebuchet MS" pitchFamily="34" charset="0"/>
              </a:defRPr>
            </a:lvl5pPr>
            <a:lvl6pPr marL="457200" algn="l" rtl="0" fontAlgn="base">
              <a:spcBef>
                <a:spcPct val="0"/>
              </a:spcBef>
              <a:spcAft>
                <a:spcPct val="0"/>
              </a:spcAft>
              <a:defRPr sz="1400">
                <a:solidFill>
                  <a:schemeClr val="bg1"/>
                </a:solidFill>
                <a:latin typeface="Trebuchet MS" pitchFamily="34" charset="0"/>
              </a:defRPr>
            </a:lvl6pPr>
            <a:lvl7pPr marL="914400" algn="l" rtl="0" fontAlgn="base">
              <a:spcBef>
                <a:spcPct val="0"/>
              </a:spcBef>
              <a:spcAft>
                <a:spcPct val="0"/>
              </a:spcAft>
              <a:defRPr sz="1400">
                <a:solidFill>
                  <a:schemeClr val="bg1"/>
                </a:solidFill>
                <a:latin typeface="Trebuchet MS" pitchFamily="34" charset="0"/>
              </a:defRPr>
            </a:lvl7pPr>
            <a:lvl8pPr marL="1371600" algn="l" rtl="0" fontAlgn="base">
              <a:spcBef>
                <a:spcPct val="0"/>
              </a:spcBef>
              <a:spcAft>
                <a:spcPct val="0"/>
              </a:spcAft>
              <a:defRPr sz="1400">
                <a:solidFill>
                  <a:schemeClr val="bg1"/>
                </a:solidFill>
                <a:latin typeface="Trebuchet MS" pitchFamily="34" charset="0"/>
              </a:defRPr>
            </a:lvl8pPr>
            <a:lvl9pPr marL="1828800" algn="l" rtl="0" fontAlgn="base">
              <a:spcBef>
                <a:spcPct val="0"/>
              </a:spcBef>
              <a:spcAft>
                <a:spcPct val="0"/>
              </a:spcAft>
              <a:defRPr sz="1400">
                <a:solidFill>
                  <a:schemeClr val="bg1"/>
                </a:solidFill>
                <a:latin typeface="Trebuchet MS" pitchFamily="34" charset="0"/>
              </a:defRPr>
            </a:lvl9pPr>
          </a:lstStyle>
          <a:p>
            <a:r>
              <a:rPr lang="en-GB" kern="0" dirty="0" err="1" smtClean="0">
                <a:solidFill>
                  <a:schemeClr val="tx1"/>
                </a:solidFill>
              </a:rPr>
              <a:t>Sheringham</a:t>
            </a:r>
            <a:r>
              <a:rPr lang="en-GB" kern="0" dirty="0" smtClean="0">
                <a:solidFill>
                  <a:schemeClr val="tx1"/>
                </a:solidFill>
              </a:rPr>
              <a:t> Shoal </a:t>
            </a:r>
            <a:r>
              <a:rPr lang="en-GB" b="1" kern="0" dirty="0" smtClean="0">
                <a:solidFill>
                  <a:srgbClr val="0070C0"/>
                </a:solidFill>
              </a:rPr>
              <a:t>A3 TP LiDAR</a:t>
            </a:r>
            <a:r>
              <a:rPr lang="en-GB" kern="0" dirty="0" smtClean="0">
                <a:solidFill>
                  <a:schemeClr val="tx1"/>
                </a:solidFill>
              </a:rPr>
              <a:t> vs </a:t>
            </a:r>
            <a:r>
              <a:rPr lang="en-GB" b="1" kern="0" dirty="0" smtClean="0">
                <a:solidFill>
                  <a:srgbClr val="FF0000"/>
                </a:solidFill>
              </a:rPr>
              <a:t>K3 TP LiDAR</a:t>
            </a:r>
            <a:endParaRPr lang="en-GB" b="1" kern="0" dirty="0">
              <a:solidFill>
                <a:srgbClr val="FF0000"/>
              </a:solidFill>
            </a:endParaRPr>
          </a:p>
        </p:txBody>
      </p:sp>
      <p:sp>
        <p:nvSpPr>
          <p:cNvPr id="12" name="Rectangle 3"/>
          <p:cNvSpPr txBox="1">
            <a:spLocks noChangeArrowheads="1"/>
          </p:cNvSpPr>
          <p:nvPr/>
        </p:nvSpPr>
        <p:spPr bwMode="auto">
          <a:xfrm>
            <a:off x="376284" y="1693005"/>
            <a:ext cx="3459116" cy="42732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a:lnSpc>
                <a:spcPct val="105000"/>
              </a:lnSpc>
            </a:pPr>
            <a:endParaRPr lang="en-GB" sz="1600" kern="0" dirty="0" smtClean="0"/>
          </a:p>
          <a:p>
            <a:pPr>
              <a:lnSpc>
                <a:spcPct val="105000"/>
              </a:lnSpc>
            </a:pPr>
            <a:r>
              <a:rPr lang="en-GB" sz="1600" kern="0" dirty="0" smtClean="0"/>
              <a:t>Offshore</a:t>
            </a:r>
          </a:p>
          <a:p>
            <a:pPr marL="0" indent="0">
              <a:lnSpc>
                <a:spcPct val="105000"/>
              </a:lnSpc>
              <a:buNone/>
            </a:pPr>
            <a:endParaRPr lang="en-GB" sz="1600" kern="0" dirty="0"/>
          </a:p>
          <a:p>
            <a:pPr>
              <a:lnSpc>
                <a:spcPct val="105000"/>
              </a:lnSpc>
            </a:pPr>
            <a:r>
              <a:rPr lang="en-GB" sz="1600" kern="0" dirty="0" smtClean="0"/>
              <a:t>Free stream sectors do not overlap</a:t>
            </a:r>
          </a:p>
          <a:p>
            <a:pPr marL="0" indent="0">
              <a:lnSpc>
                <a:spcPct val="105000"/>
              </a:lnSpc>
              <a:buNone/>
            </a:pPr>
            <a:endParaRPr lang="en-GB" sz="1600" kern="0" dirty="0" smtClean="0"/>
          </a:p>
          <a:p>
            <a:pPr>
              <a:lnSpc>
                <a:spcPct val="105000"/>
              </a:lnSpc>
            </a:pPr>
            <a:r>
              <a:rPr lang="en-GB" sz="1600" kern="0" dirty="0" smtClean="0"/>
              <a:t>Mean power curves in close agreement</a:t>
            </a:r>
          </a:p>
          <a:p>
            <a:pPr lvl="1">
              <a:lnSpc>
                <a:spcPct val="105000"/>
              </a:lnSpc>
            </a:pPr>
            <a:r>
              <a:rPr lang="en-GB" sz="1400" kern="0" dirty="0" smtClean="0"/>
              <a:t>AEP agrees to within 0.2%</a:t>
            </a:r>
            <a:endParaRPr lang="en-GB" sz="1400" kern="0" dirty="0"/>
          </a:p>
          <a:p>
            <a:pPr>
              <a:lnSpc>
                <a:spcPct val="105000"/>
              </a:lnSpc>
            </a:pPr>
            <a:endParaRPr lang="en-GB" sz="1600" kern="0" dirty="0" smtClean="0"/>
          </a:p>
          <a:p>
            <a:pPr>
              <a:lnSpc>
                <a:spcPct val="105000"/>
              </a:lnSpc>
            </a:pPr>
            <a:endParaRPr lang="en-GB" sz="1600" kern="0" dirty="0" smtClean="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861" t="9167" r="8889" b="6389"/>
          <a:stretch/>
        </p:blipFill>
        <p:spPr>
          <a:xfrm>
            <a:off x="4103766" y="2357934"/>
            <a:ext cx="4240134" cy="4406840"/>
          </a:xfrm>
          <a:prstGeom prst="rect">
            <a:avLst/>
          </a:prstGeom>
        </p:spPr>
      </p:pic>
      <p:sp>
        <p:nvSpPr>
          <p:cNvPr id="7" name="TextBox 6"/>
          <p:cNvSpPr txBox="1"/>
          <p:nvPr/>
        </p:nvSpPr>
        <p:spPr>
          <a:xfrm>
            <a:off x="4256694" y="2128344"/>
            <a:ext cx="1698625" cy="276999"/>
          </a:xfrm>
          <a:prstGeom prst="rect">
            <a:avLst/>
          </a:prstGeom>
          <a:noFill/>
        </p:spPr>
        <p:txBody>
          <a:bodyPr wrap="square" rtlCol="0">
            <a:spAutoFit/>
          </a:bodyPr>
          <a:lstStyle/>
          <a:p>
            <a:r>
              <a:rPr lang="en-GB" sz="1200" dirty="0" smtClean="0">
                <a:latin typeface="+mn-lt"/>
              </a:rPr>
              <a:t>Binned power curves</a:t>
            </a:r>
            <a:endParaRPr lang="en-GB" sz="1200" dirty="0">
              <a:latin typeface="+mn-lt"/>
            </a:endParaRPr>
          </a:p>
        </p:txBody>
      </p:sp>
      <p:sp>
        <p:nvSpPr>
          <p:cNvPr id="8" name="TextBox 7"/>
          <p:cNvSpPr txBox="1"/>
          <p:nvPr/>
        </p:nvSpPr>
        <p:spPr>
          <a:xfrm>
            <a:off x="6385034" y="2121563"/>
            <a:ext cx="2037929" cy="276999"/>
          </a:xfrm>
          <a:prstGeom prst="rect">
            <a:avLst/>
          </a:prstGeom>
          <a:noFill/>
        </p:spPr>
        <p:txBody>
          <a:bodyPr wrap="square" rtlCol="0">
            <a:spAutoFit/>
          </a:bodyPr>
          <a:lstStyle/>
          <a:p>
            <a:pPr algn="ctr"/>
            <a:r>
              <a:rPr lang="en-GB" sz="1200" kern="0" dirty="0" err="1" smtClean="0"/>
              <a:t>Sheringham</a:t>
            </a:r>
            <a:r>
              <a:rPr lang="en-GB" sz="1200" kern="0" dirty="0" smtClean="0"/>
              <a:t> Shoal </a:t>
            </a:r>
            <a:r>
              <a:rPr lang="en-GB" sz="1200" dirty="0" smtClean="0">
                <a:latin typeface="+mn-lt"/>
              </a:rPr>
              <a:t>setup</a:t>
            </a:r>
            <a:endParaRPr lang="en-GB" sz="1200" dirty="0">
              <a:latin typeface="+mn-lt"/>
            </a:endParaRPr>
          </a:p>
        </p:txBody>
      </p:sp>
      <p:sp>
        <p:nvSpPr>
          <p:cNvPr id="9" name="TextBox 8"/>
          <p:cNvSpPr txBox="1"/>
          <p:nvPr/>
        </p:nvSpPr>
        <p:spPr>
          <a:xfrm>
            <a:off x="6517113" y="4449608"/>
            <a:ext cx="1698625" cy="276999"/>
          </a:xfrm>
          <a:prstGeom prst="rect">
            <a:avLst/>
          </a:prstGeom>
          <a:noFill/>
        </p:spPr>
        <p:txBody>
          <a:bodyPr wrap="square" rtlCol="0">
            <a:spAutoFit/>
          </a:bodyPr>
          <a:lstStyle/>
          <a:p>
            <a:pPr algn="ctr"/>
            <a:r>
              <a:rPr lang="en-GB" sz="1200" dirty="0" smtClean="0">
                <a:latin typeface="+mn-lt"/>
              </a:rPr>
              <a:t>AEP Comparison</a:t>
            </a:r>
            <a:endParaRPr lang="en-GB" sz="1200" dirty="0">
              <a:latin typeface="+mn-lt"/>
            </a:endParaRPr>
          </a:p>
        </p:txBody>
      </p:sp>
      <p:sp>
        <p:nvSpPr>
          <p:cNvPr id="10" name="TextBox 9"/>
          <p:cNvSpPr txBox="1"/>
          <p:nvPr/>
        </p:nvSpPr>
        <p:spPr>
          <a:xfrm>
            <a:off x="4114360" y="4448079"/>
            <a:ext cx="1951321" cy="276999"/>
          </a:xfrm>
          <a:prstGeom prst="rect">
            <a:avLst/>
          </a:prstGeom>
          <a:noFill/>
        </p:spPr>
        <p:txBody>
          <a:bodyPr wrap="square" rtlCol="0">
            <a:spAutoFit/>
          </a:bodyPr>
          <a:lstStyle/>
          <a:p>
            <a:pPr algn="ctr"/>
            <a:r>
              <a:rPr lang="en-GB" sz="1200" dirty="0" smtClean="0">
                <a:latin typeface="+mn-lt"/>
              </a:rPr>
              <a:t>Power curve scatter plot</a:t>
            </a:r>
            <a:endParaRPr lang="en-GB" sz="1200" dirty="0">
              <a:latin typeface="+mn-lt"/>
            </a:endParaRPr>
          </a:p>
        </p:txBody>
      </p:sp>
      <p:sp>
        <p:nvSpPr>
          <p:cNvPr id="4" name="Title 3"/>
          <p:cNvSpPr>
            <a:spLocks noGrp="1"/>
          </p:cNvSpPr>
          <p:nvPr>
            <p:ph type="title"/>
          </p:nvPr>
        </p:nvSpPr>
        <p:spPr>
          <a:xfrm>
            <a:off x="457200" y="274638"/>
            <a:ext cx="6562725" cy="634082"/>
          </a:xfrm>
        </p:spPr>
        <p:txBody>
          <a:bodyPr/>
          <a:lstStyle/>
          <a:p>
            <a:r>
              <a:rPr lang="en-GB" dirty="0"/>
              <a:t>Analysis – </a:t>
            </a:r>
            <a:r>
              <a:rPr lang="en-GB" dirty="0" smtClean="0"/>
              <a:t>LiDAR-LiDAR Comparisons</a:t>
            </a:r>
            <a:endParaRPr lang="en-GB" dirty="0"/>
          </a:p>
        </p:txBody>
      </p:sp>
    </p:spTree>
    <p:extLst>
      <p:ext uri="{BB962C8B-B14F-4D97-AF65-F5344CB8AC3E}">
        <p14:creationId xmlns:p14="http://schemas.microsoft.com/office/powerpoint/2010/main" val="4256049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99113" y="1047477"/>
            <a:ext cx="8157487" cy="1112567"/>
          </a:xfrm>
        </p:spPr>
        <p:txBody>
          <a:bodyPr/>
          <a:lstStyle/>
          <a:p>
            <a:pPr algn="ctr">
              <a:buNone/>
            </a:pPr>
            <a:r>
              <a:rPr lang="en-GB" sz="5000" dirty="0" smtClean="0"/>
              <a:t>Self-consistency</a:t>
            </a:r>
          </a:p>
          <a:p>
            <a:pPr algn="ctr">
              <a:buNone/>
            </a:pPr>
            <a:endParaRPr lang="en-GB" sz="2000" dirty="0" smtClean="0"/>
          </a:p>
          <a:p>
            <a:pPr algn="ctr">
              <a:buNone/>
            </a:pPr>
            <a:r>
              <a:rPr lang="en-GB" sz="2000" dirty="0" smtClean="0"/>
              <a:t>Do LiDAR </a:t>
            </a:r>
            <a:r>
              <a:rPr lang="en-GB" sz="2000" dirty="0"/>
              <a:t>power curves </a:t>
            </a:r>
            <a:r>
              <a:rPr lang="en-GB" sz="2000" dirty="0" smtClean="0"/>
              <a:t>have comparable scatter to masts?</a:t>
            </a:r>
            <a:endParaRPr lang="en-GB" sz="5000" dirty="0" smtClean="0"/>
          </a:p>
        </p:txBody>
      </p:sp>
      <p:pic>
        <p:nvPicPr>
          <p:cNvPr id="8" name="Picture 7"/>
          <p:cNvPicPr/>
          <p:nvPr/>
        </p:nvPicPr>
        <p:blipFill rotWithShape="1">
          <a:blip r:embed="rId2" cstate="print">
            <a:extLst>
              <a:ext uri="{28A0092B-C50C-407E-A947-70E740481C1C}">
                <a14:useLocalDpi xmlns:a14="http://schemas.microsoft.com/office/drawing/2010/main" val="0"/>
              </a:ext>
            </a:extLst>
          </a:blip>
          <a:srcRect l="9865" t="50971" r="49477" b="6577"/>
          <a:stretch/>
        </p:blipFill>
        <p:spPr bwMode="auto">
          <a:xfrm>
            <a:off x="348311" y="2616301"/>
            <a:ext cx="4279210" cy="4256213"/>
          </a:xfrm>
          <a:prstGeom prst="rect">
            <a:avLst/>
          </a:prstGeom>
          <a:ln>
            <a:noFill/>
          </a:ln>
          <a:extLst>
            <a:ext uri="{53640926-AAD7-44D8-BBD7-CCE9431645EC}">
              <a14:shadowObscured xmlns:a14="http://schemas.microsoft.com/office/drawing/2010/main"/>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49" t="29473" r="26037" b="19106"/>
          <a:stretch/>
        </p:blipFill>
        <p:spPr bwMode="auto">
          <a:xfrm>
            <a:off x="4627521" y="3268264"/>
            <a:ext cx="4260413" cy="295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0"/>
          <p:cNvGrpSpPr/>
          <p:nvPr/>
        </p:nvGrpSpPr>
        <p:grpSpPr>
          <a:xfrm>
            <a:off x="5194482" y="3995439"/>
            <a:ext cx="720884" cy="2225111"/>
            <a:chOff x="1043608" y="2780928"/>
            <a:chExt cx="1008112" cy="3111679"/>
          </a:xfrm>
        </p:grpSpPr>
        <p:sp>
          <p:nvSpPr>
            <p:cNvPr id="12" name="Rectangle 11"/>
            <p:cNvSpPr/>
            <p:nvPr/>
          </p:nvSpPr>
          <p:spPr>
            <a:xfrm>
              <a:off x="1403649" y="2996952"/>
              <a:ext cx="63935" cy="2895655"/>
            </a:xfrm>
            <a:prstGeom prst="rect">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cxnSp>
          <p:nvCxnSpPr>
            <p:cNvPr id="13" name="Straight Connector 12"/>
            <p:cNvCxnSpPr/>
            <p:nvPr/>
          </p:nvCxnSpPr>
          <p:spPr>
            <a:xfrm>
              <a:off x="1115616" y="2996952"/>
              <a:ext cx="648072" cy="0"/>
            </a:xfrm>
            <a:prstGeom prst="line">
              <a:avLst/>
            </a:prstGeom>
            <a:noFill/>
            <a:ln w="28575" cap="flat" cmpd="sng" algn="ctr">
              <a:solidFill>
                <a:srgbClr val="4F81BD">
                  <a:shade val="95000"/>
                  <a:satMod val="105000"/>
                </a:srgbClr>
              </a:solidFill>
              <a:prstDash val="solid"/>
            </a:ln>
            <a:effectLst/>
          </p:spPr>
        </p:cxnSp>
        <p:grpSp>
          <p:nvGrpSpPr>
            <p:cNvPr id="4" name="Group 13"/>
            <p:cNvGrpSpPr/>
            <p:nvPr/>
          </p:nvGrpSpPr>
          <p:grpSpPr>
            <a:xfrm>
              <a:off x="1043608" y="2780928"/>
              <a:ext cx="144016" cy="216024"/>
              <a:chOff x="1691680" y="2780928"/>
              <a:chExt cx="144016" cy="216024"/>
            </a:xfrm>
          </p:grpSpPr>
          <p:cxnSp>
            <p:nvCxnSpPr>
              <p:cNvPr id="24" name="Straight Connector 23"/>
              <p:cNvCxnSpPr/>
              <p:nvPr/>
            </p:nvCxnSpPr>
            <p:spPr>
              <a:xfrm flipV="1">
                <a:off x="1763688" y="2852936"/>
                <a:ext cx="0" cy="144016"/>
              </a:xfrm>
              <a:prstGeom prst="line">
                <a:avLst/>
              </a:prstGeom>
              <a:noFill/>
              <a:ln w="28575" cap="flat" cmpd="sng" algn="ctr">
                <a:solidFill>
                  <a:srgbClr val="4F81BD">
                    <a:shade val="95000"/>
                    <a:satMod val="105000"/>
                  </a:srgbClr>
                </a:solidFill>
                <a:prstDash val="solid"/>
              </a:ln>
              <a:effectLst/>
            </p:spPr>
          </p:cxnSp>
          <p:sp>
            <p:nvSpPr>
              <p:cNvPr id="25" name="Oval 24"/>
              <p:cNvSpPr/>
              <p:nvPr/>
            </p:nvSpPr>
            <p:spPr>
              <a:xfrm>
                <a:off x="1763688"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6" name="Oval 25"/>
              <p:cNvSpPr/>
              <p:nvPr/>
            </p:nvSpPr>
            <p:spPr>
              <a:xfrm>
                <a:off x="1691680"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5" name="Group 14"/>
            <p:cNvGrpSpPr/>
            <p:nvPr/>
          </p:nvGrpSpPr>
          <p:grpSpPr>
            <a:xfrm>
              <a:off x="1691680" y="2780928"/>
              <a:ext cx="144016" cy="216024"/>
              <a:chOff x="1691680" y="2780928"/>
              <a:chExt cx="144016" cy="216024"/>
            </a:xfrm>
          </p:grpSpPr>
          <p:cxnSp>
            <p:nvCxnSpPr>
              <p:cNvPr id="21" name="Straight Connector 20"/>
              <p:cNvCxnSpPr/>
              <p:nvPr/>
            </p:nvCxnSpPr>
            <p:spPr>
              <a:xfrm flipV="1">
                <a:off x="1763688" y="2852936"/>
                <a:ext cx="0" cy="144016"/>
              </a:xfrm>
              <a:prstGeom prst="line">
                <a:avLst/>
              </a:prstGeom>
              <a:noFill/>
              <a:ln w="28575" cap="flat" cmpd="sng" algn="ctr">
                <a:solidFill>
                  <a:srgbClr val="4F81BD">
                    <a:shade val="95000"/>
                    <a:satMod val="105000"/>
                  </a:srgbClr>
                </a:solidFill>
                <a:prstDash val="solid"/>
              </a:ln>
              <a:effectLst/>
            </p:spPr>
          </p:cxnSp>
          <p:sp>
            <p:nvSpPr>
              <p:cNvPr id="22" name="Oval 21"/>
              <p:cNvSpPr/>
              <p:nvPr/>
            </p:nvSpPr>
            <p:spPr>
              <a:xfrm>
                <a:off x="1763688"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3" name="Oval 22"/>
              <p:cNvSpPr/>
              <p:nvPr/>
            </p:nvSpPr>
            <p:spPr>
              <a:xfrm>
                <a:off x="1691680"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cxnSp>
          <p:nvCxnSpPr>
            <p:cNvPr id="16" name="Straight Connector 15"/>
            <p:cNvCxnSpPr/>
            <p:nvPr/>
          </p:nvCxnSpPr>
          <p:spPr>
            <a:xfrm>
              <a:off x="1475656" y="4149080"/>
              <a:ext cx="504056" cy="0"/>
            </a:xfrm>
            <a:prstGeom prst="line">
              <a:avLst/>
            </a:prstGeom>
            <a:noFill/>
            <a:ln w="28575" cap="flat" cmpd="sng" algn="ctr">
              <a:solidFill>
                <a:srgbClr val="4F81BD">
                  <a:shade val="95000"/>
                  <a:satMod val="105000"/>
                </a:srgbClr>
              </a:solidFill>
              <a:prstDash val="solid"/>
            </a:ln>
            <a:effectLst/>
          </p:spPr>
        </p:cxnSp>
        <p:grpSp>
          <p:nvGrpSpPr>
            <p:cNvPr id="6" name="Group 16"/>
            <p:cNvGrpSpPr/>
            <p:nvPr/>
          </p:nvGrpSpPr>
          <p:grpSpPr>
            <a:xfrm>
              <a:off x="1907704" y="3933056"/>
              <a:ext cx="144016" cy="216024"/>
              <a:chOff x="1691680" y="2780928"/>
              <a:chExt cx="144016" cy="216024"/>
            </a:xfrm>
          </p:grpSpPr>
          <p:cxnSp>
            <p:nvCxnSpPr>
              <p:cNvPr id="18" name="Straight Connector 17"/>
              <p:cNvCxnSpPr/>
              <p:nvPr/>
            </p:nvCxnSpPr>
            <p:spPr>
              <a:xfrm flipV="1">
                <a:off x="1763688" y="2852936"/>
                <a:ext cx="0" cy="144016"/>
              </a:xfrm>
              <a:prstGeom prst="line">
                <a:avLst/>
              </a:prstGeom>
              <a:noFill/>
              <a:ln w="28575" cap="flat" cmpd="sng" algn="ctr">
                <a:solidFill>
                  <a:srgbClr val="4F81BD">
                    <a:shade val="95000"/>
                    <a:satMod val="105000"/>
                  </a:srgbClr>
                </a:solidFill>
                <a:prstDash val="solid"/>
              </a:ln>
              <a:effectLst/>
            </p:spPr>
          </p:cxnSp>
          <p:sp>
            <p:nvSpPr>
              <p:cNvPr id="19" name="Oval 18"/>
              <p:cNvSpPr/>
              <p:nvPr/>
            </p:nvSpPr>
            <p:spPr>
              <a:xfrm>
                <a:off x="1763688"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0" name="Oval 19"/>
              <p:cNvSpPr/>
              <p:nvPr/>
            </p:nvSpPr>
            <p:spPr>
              <a:xfrm>
                <a:off x="1691680" y="2780928"/>
                <a:ext cx="72008" cy="72008"/>
              </a:xfrm>
              <a:prstGeom prst="ellipse">
                <a:avLst/>
              </a:prstGeom>
              <a:noFill/>
              <a:ln w="285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grpSp>
      </p:grpSp>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423205473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5750" y="429626"/>
            <a:ext cx="5527675" cy="323850"/>
          </a:xfrm>
        </p:spPr>
        <p:txBody>
          <a:bodyPr/>
          <a:lstStyle/>
          <a:p>
            <a:r>
              <a:rPr lang="en-GB" dirty="0"/>
              <a:t>Analysis – </a:t>
            </a:r>
            <a:r>
              <a:rPr lang="en-GB" dirty="0" smtClean="0"/>
              <a:t>Self-Consistency</a:t>
            </a:r>
            <a:endParaRPr lang="en-GB" dirty="0"/>
          </a:p>
        </p:txBody>
      </p:sp>
      <p:sp>
        <p:nvSpPr>
          <p:cNvPr id="12" name="Rectangle 3"/>
          <p:cNvSpPr txBox="1">
            <a:spLocks noChangeArrowheads="1"/>
          </p:cNvSpPr>
          <p:nvPr/>
        </p:nvSpPr>
        <p:spPr bwMode="auto">
          <a:xfrm>
            <a:off x="376281" y="5130931"/>
            <a:ext cx="8295425" cy="17270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r>
              <a:rPr lang="en-GB" sz="1600" dirty="0" smtClean="0"/>
              <a:t>Category </a:t>
            </a:r>
            <a:r>
              <a:rPr lang="en-GB" sz="1600" dirty="0"/>
              <a:t>A Uncertainty </a:t>
            </a:r>
            <a:r>
              <a:rPr lang="en-GB" sz="1600" dirty="0" smtClean="0"/>
              <a:t>quantifies scatter about the mean power curve</a:t>
            </a:r>
          </a:p>
          <a:p>
            <a:endParaRPr lang="en-GB" sz="1600" kern="0" dirty="0" smtClean="0"/>
          </a:p>
          <a:p>
            <a:r>
              <a:rPr lang="en-GB" sz="1600" kern="0" dirty="0" smtClean="0"/>
              <a:t>Category A Uncertainty decreases with data count – in the above plot all uncertainties have been corrected to 700 hours valid data for comparison</a:t>
            </a:r>
          </a:p>
        </p:txBody>
      </p:sp>
      <p:cxnSp>
        <p:nvCxnSpPr>
          <p:cNvPr id="5" name="Straight Arrow Connector 4"/>
          <p:cNvCxnSpPr/>
          <p:nvPr/>
        </p:nvCxnSpPr>
        <p:spPr>
          <a:xfrm flipV="1">
            <a:off x="583166" y="1784549"/>
            <a:ext cx="0" cy="1216427"/>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0800000">
            <a:off x="151684" y="1442051"/>
            <a:ext cx="353943" cy="1457325"/>
          </a:xfrm>
          <a:prstGeom prst="rect">
            <a:avLst/>
          </a:prstGeom>
          <a:noFill/>
        </p:spPr>
        <p:txBody>
          <a:bodyPr vert="eaVert" wrap="square" rtlCol="0">
            <a:spAutoFit/>
          </a:bodyPr>
          <a:lstStyle/>
          <a:p>
            <a:r>
              <a:rPr lang="en-GB" sz="1100" b="1" dirty="0" smtClean="0">
                <a:solidFill>
                  <a:srgbClr val="FF0000"/>
                </a:solidFill>
              </a:rPr>
              <a:t>More scatter</a:t>
            </a:r>
            <a:endParaRPr lang="en-GB" sz="1100" b="1" dirty="0">
              <a:solidFill>
                <a:srgbClr val="FF0000"/>
              </a:solidFill>
            </a:endParaRPr>
          </a:p>
        </p:txBody>
      </p:sp>
      <p:cxnSp>
        <p:nvCxnSpPr>
          <p:cNvPr id="11" name="Straight Arrow Connector 10"/>
          <p:cNvCxnSpPr/>
          <p:nvPr/>
        </p:nvCxnSpPr>
        <p:spPr>
          <a:xfrm rot="10800000" flipV="1">
            <a:off x="573642" y="3375221"/>
            <a:ext cx="0" cy="1216427"/>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0800000">
            <a:off x="134178" y="3000976"/>
            <a:ext cx="353943" cy="1457325"/>
          </a:xfrm>
          <a:prstGeom prst="rect">
            <a:avLst/>
          </a:prstGeom>
          <a:noFill/>
          <a:ln>
            <a:noFill/>
          </a:ln>
        </p:spPr>
        <p:txBody>
          <a:bodyPr vert="eaVert" wrap="square" rtlCol="0">
            <a:spAutoFit/>
          </a:bodyPr>
          <a:lstStyle/>
          <a:p>
            <a:r>
              <a:rPr lang="en-GB" sz="1100" b="1" dirty="0" smtClean="0">
                <a:solidFill>
                  <a:srgbClr val="00B050"/>
                </a:solidFill>
              </a:rPr>
              <a:t>Less scatter</a:t>
            </a:r>
            <a:endParaRPr lang="en-GB" sz="1100" b="1" dirty="0">
              <a:solidFill>
                <a:srgbClr val="00B050"/>
              </a:solidFill>
            </a:endParaRPr>
          </a:p>
        </p:txBody>
      </p:sp>
      <p:graphicFrame>
        <p:nvGraphicFramePr>
          <p:cNvPr id="21" name="Chart 20"/>
          <p:cNvGraphicFramePr>
            <a:graphicFrameLocks/>
          </p:cNvGraphicFramePr>
          <p:nvPr>
            <p:extLst>
              <p:ext uri="{D42A27DB-BD31-4B8C-83A1-F6EECF244321}">
                <p14:modId xmlns:p14="http://schemas.microsoft.com/office/powerpoint/2010/main" val="1938115515"/>
              </p:ext>
            </p:extLst>
          </p:nvPr>
        </p:nvGraphicFramePr>
        <p:xfrm>
          <a:off x="619125" y="1381234"/>
          <a:ext cx="7905750" cy="359468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2522490" y="1166652"/>
            <a:ext cx="165538" cy="162472"/>
          </a:xfrm>
          <a:prstGeom prst="rect">
            <a:avLst/>
          </a:prstGeom>
          <a:solidFill>
            <a:srgbClr val="F3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708704" y="1161392"/>
            <a:ext cx="165538" cy="1624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680134" y="1035264"/>
            <a:ext cx="1072055" cy="369332"/>
          </a:xfrm>
          <a:prstGeom prst="rect">
            <a:avLst/>
          </a:prstGeom>
          <a:noFill/>
        </p:spPr>
        <p:txBody>
          <a:bodyPr wrap="square" rtlCol="0">
            <a:spAutoFit/>
          </a:bodyPr>
          <a:lstStyle/>
          <a:p>
            <a:r>
              <a:rPr lang="en-GB" dirty="0" smtClean="0">
                <a:latin typeface="+mn-lt"/>
              </a:rPr>
              <a:t>Onshore</a:t>
            </a:r>
            <a:endParaRPr lang="en-GB" dirty="0">
              <a:latin typeface="+mn-lt"/>
            </a:endParaRPr>
          </a:p>
        </p:txBody>
      </p:sp>
      <p:sp>
        <p:nvSpPr>
          <p:cNvPr id="23" name="TextBox 22"/>
          <p:cNvSpPr txBox="1"/>
          <p:nvPr/>
        </p:nvSpPr>
        <p:spPr>
          <a:xfrm>
            <a:off x="4842710" y="1055412"/>
            <a:ext cx="1072055" cy="369332"/>
          </a:xfrm>
          <a:prstGeom prst="rect">
            <a:avLst/>
          </a:prstGeom>
          <a:noFill/>
        </p:spPr>
        <p:txBody>
          <a:bodyPr wrap="square" rtlCol="0">
            <a:spAutoFit/>
          </a:bodyPr>
          <a:lstStyle/>
          <a:p>
            <a:r>
              <a:rPr lang="en-GB" dirty="0" smtClean="0">
                <a:latin typeface="+mn-lt"/>
              </a:rPr>
              <a:t>Offshore</a:t>
            </a:r>
            <a:endParaRPr lang="en-GB" dirty="0">
              <a:latin typeface="+mn-lt"/>
            </a:endParaRPr>
          </a:p>
        </p:txBody>
      </p:sp>
    </p:spTree>
    <p:extLst>
      <p:ext uri="{BB962C8B-B14F-4D97-AF65-F5344CB8AC3E}">
        <p14:creationId xmlns:p14="http://schemas.microsoft.com/office/powerpoint/2010/main" val="559040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5750" y="429626"/>
            <a:ext cx="5527675" cy="323850"/>
          </a:xfrm>
        </p:spPr>
        <p:txBody>
          <a:bodyPr/>
          <a:lstStyle/>
          <a:p>
            <a:r>
              <a:rPr lang="en-GB" dirty="0"/>
              <a:t>Analysis – </a:t>
            </a:r>
            <a:r>
              <a:rPr lang="en-GB" dirty="0" smtClean="0"/>
              <a:t>Self-Consistency</a:t>
            </a:r>
            <a:endParaRPr lang="en-GB" dirty="0"/>
          </a:p>
        </p:txBody>
      </p:sp>
      <p:sp>
        <p:nvSpPr>
          <p:cNvPr id="12" name="Rectangle 3"/>
          <p:cNvSpPr txBox="1">
            <a:spLocks noChangeArrowheads="1"/>
          </p:cNvSpPr>
          <p:nvPr/>
        </p:nvSpPr>
        <p:spPr bwMode="auto">
          <a:xfrm>
            <a:off x="376281" y="5202617"/>
            <a:ext cx="7992143" cy="15450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har char="•"/>
              <a:defRPr>
                <a:solidFill>
                  <a:schemeClr val="tx1"/>
                </a:solidFill>
                <a:latin typeface="+mn-lt"/>
                <a:ea typeface="+mn-ea"/>
                <a:cs typeface="+mn-cs"/>
              </a:defRPr>
            </a:lvl1pPr>
            <a:lvl2pPr marL="752475" indent="-285750" algn="l" rtl="0" eaLnBrk="0" fontAlgn="base" hangingPunct="0">
              <a:spcBef>
                <a:spcPct val="20000"/>
              </a:spcBef>
              <a:spcAft>
                <a:spcPct val="0"/>
              </a:spcAft>
              <a:buFont typeface="Arial" charset="0"/>
              <a:buChar char="–"/>
              <a:defRPr sz="1600">
                <a:solidFill>
                  <a:schemeClr val="tx1"/>
                </a:solidFill>
                <a:latin typeface="+mn-lt"/>
              </a:defRPr>
            </a:lvl2pPr>
            <a:lvl3pPr marL="1160463" indent="-228600" algn="l" rtl="0" eaLnBrk="0" fontAlgn="base" hangingPunct="0">
              <a:spcBef>
                <a:spcPct val="20000"/>
              </a:spcBef>
              <a:spcAft>
                <a:spcPct val="0"/>
              </a:spcAft>
              <a:buFont typeface="Arial" charset="0"/>
              <a:buChar char="–"/>
              <a:defRPr sz="1400">
                <a:solidFill>
                  <a:schemeClr val="tx1"/>
                </a:solidFill>
                <a:latin typeface="+mn-lt"/>
              </a:defRPr>
            </a:lvl3pPr>
            <a:lvl4pPr marL="1568450" indent="-228600" algn="l" rtl="0" eaLnBrk="0" fontAlgn="base" hangingPunct="0">
              <a:spcBef>
                <a:spcPct val="20000"/>
              </a:spcBef>
              <a:spcAft>
                <a:spcPct val="0"/>
              </a:spcAft>
              <a:buFont typeface="Arial" charset="0"/>
              <a:buChar char="–"/>
              <a:defRPr sz="1200">
                <a:solidFill>
                  <a:schemeClr val="tx1"/>
                </a:solidFill>
                <a:latin typeface="+mn-lt"/>
              </a:defRPr>
            </a:lvl4pPr>
            <a:lvl5pPr marL="1979613" indent="-231775" algn="l" rtl="0" eaLnBrk="0" fontAlgn="base" hangingPunct="0">
              <a:spcBef>
                <a:spcPct val="20000"/>
              </a:spcBef>
              <a:spcAft>
                <a:spcPct val="0"/>
              </a:spcAft>
              <a:buFont typeface="Arial" charset="0"/>
              <a:buChar char="–"/>
              <a:defRPr sz="1200">
                <a:solidFill>
                  <a:schemeClr val="tx1"/>
                </a:solidFill>
                <a:latin typeface="+mn-lt"/>
              </a:defRPr>
            </a:lvl5pPr>
            <a:lvl6pPr marL="2436813" indent="-231775" algn="l" rtl="0" fontAlgn="base">
              <a:spcBef>
                <a:spcPct val="20000"/>
              </a:spcBef>
              <a:spcAft>
                <a:spcPct val="0"/>
              </a:spcAft>
              <a:buFont typeface="Arial" pitchFamily="34" charset="0"/>
              <a:buChar char="–"/>
              <a:defRPr sz="1200">
                <a:solidFill>
                  <a:schemeClr val="tx1"/>
                </a:solidFill>
                <a:latin typeface="+mn-lt"/>
              </a:defRPr>
            </a:lvl6pPr>
            <a:lvl7pPr marL="2894013" indent="-231775" algn="l" rtl="0" fontAlgn="base">
              <a:spcBef>
                <a:spcPct val="20000"/>
              </a:spcBef>
              <a:spcAft>
                <a:spcPct val="0"/>
              </a:spcAft>
              <a:buFont typeface="Arial" pitchFamily="34" charset="0"/>
              <a:buChar char="–"/>
              <a:defRPr sz="1200">
                <a:solidFill>
                  <a:schemeClr val="tx1"/>
                </a:solidFill>
                <a:latin typeface="+mn-lt"/>
              </a:defRPr>
            </a:lvl7pPr>
            <a:lvl8pPr marL="3351213" indent="-231775" algn="l" rtl="0" fontAlgn="base">
              <a:spcBef>
                <a:spcPct val="20000"/>
              </a:spcBef>
              <a:spcAft>
                <a:spcPct val="0"/>
              </a:spcAft>
              <a:buFont typeface="Arial" pitchFamily="34" charset="0"/>
              <a:buChar char="–"/>
              <a:defRPr sz="1200">
                <a:solidFill>
                  <a:schemeClr val="tx1"/>
                </a:solidFill>
                <a:latin typeface="+mn-lt"/>
              </a:defRPr>
            </a:lvl8pPr>
            <a:lvl9pPr marL="3808413" indent="-231775" algn="l" rtl="0" fontAlgn="base">
              <a:spcBef>
                <a:spcPct val="20000"/>
              </a:spcBef>
              <a:spcAft>
                <a:spcPct val="0"/>
              </a:spcAft>
              <a:buFont typeface="Arial" pitchFamily="34" charset="0"/>
              <a:buChar char="–"/>
              <a:defRPr sz="1200">
                <a:solidFill>
                  <a:schemeClr val="tx1"/>
                </a:solidFill>
                <a:latin typeface="+mn-lt"/>
              </a:defRPr>
            </a:lvl9pPr>
          </a:lstStyle>
          <a:p>
            <a:pPr marL="273050" lvl="1" indent="-273050">
              <a:lnSpc>
                <a:spcPct val="105000"/>
              </a:lnSpc>
              <a:buFontTx/>
              <a:buChar char="•"/>
            </a:pPr>
            <a:r>
              <a:rPr lang="en-GB" sz="1800" kern="0" dirty="0"/>
              <a:t>Highly precise power curve measurement for all nacelle LiDAR datasets</a:t>
            </a:r>
          </a:p>
          <a:p>
            <a:pPr>
              <a:lnSpc>
                <a:spcPct val="105000"/>
              </a:lnSpc>
            </a:pPr>
            <a:endParaRPr lang="en-GB" kern="0" dirty="0"/>
          </a:p>
          <a:p>
            <a:pPr>
              <a:lnSpc>
                <a:spcPct val="105000"/>
              </a:lnSpc>
            </a:pPr>
            <a:r>
              <a:rPr lang="en-GB" kern="0" dirty="0" smtClean="0"/>
              <a:t>For each dataset where a comparison can be made, nacelle </a:t>
            </a:r>
            <a:r>
              <a:rPr lang="en-GB" kern="0" dirty="0"/>
              <a:t>LiDAR power curve precision is superior to that achieved using </a:t>
            </a:r>
            <a:r>
              <a:rPr lang="en-GB" kern="0" dirty="0" smtClean="0"/>
              <a:t>masts</a:t>
            </a:r>
            <a:endParaRPr lang="en-GB" kern="0" dirty="0"/>
          </a:p>
        </p:txBody>
      </p:sp>
      <p:sp>
        <p:nvSpPr>
          <p:cNvPr id="13" name="Rectangle 12"/>
          <p:cNvSpPr/>
          <p:nvPr/>
        </p:nvSpPr>
        <p:spPr>
          <a:xfrm>
            <a:off x="4092466" y="1986452"/>
            <a:ext cx="3065080" cy="29309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Chart 20"/>
          <p:cNvGraphicFramePr>
            <a:graphicFrameLocks/>
          </p:cNvGraphicFramePr>
          <p:nvPr>
            <p:extLst>
              <p:ext uri="{D42A27DB-BD31-4B8C-83A1-F6EECF244321}">
                <p14:modId xmlns:p14="http://schemas.microsoft.com/office/powerpoint/2010/main" val="1953999610"/>
              </p:ext>
            </p:extLst>
          </p:nvPr>
        </p:nvGraphicFramePr>
        <p:xfrm>
          <a:off x="619125" y="1381234"/>
          <a:ext cx="7905750" cy="3594685"/>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p:nvPr/>
        </p:nvSpPr>
        <p:spPr>
          <a:xfrm>
            <a:off x="2522490" y="1166652"/>
            <a:ext cx="165538" cy="162472"/>
          </a:xfrm>
          <a:prstGeom prst="rect">
            <a:avLst/>
          </a:prstGeom>
          <a:solidFill>
            <a:srgbClr val="F37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708704" y="1161392"/>
            <a:ext cx="165538" cy="1624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680134" y="1035264"/>
            <a:ext cx="1072055" cy="369332"/>
          </a:xfrm>
          <a:prstGeom prst="rect">
            <a:avLst/>
          </a:prstGeom>
          <a:noFill/>
        </p:spPr>
        <p:txBody>
          <a:bodyPr wrap="square" rtlCol="0">
            <a:spAutoFit/>
          </a:bodyPr>
          <a:lstStyle/>
          <a:p>
            <a:r>
              <a:rPr lang="en-GB" dirty="0" smtClean="0">
                <a:latin typeface="+mn-lt"/>
              </a:rPr>
              <a:t>Onshore</a:t>
            </a:r>
            <a:endParaRPr lang="en-GB" dirty="0">
              <a:latin typeface="+mn-lt"/>
            </a:endParaRPr>
          </a:p>
        </p:txBody>
      </p:sp>
      <p:sp>
        <p:nvSpPr>
          <p:cNvPr id="25" name="TextBox 24"/>
          <p:cNvSpPr txBox="1"/>
          <p:nvPr/>
        </p:nvSpPr>
        <p:spPr>
          <a:xfrm>
            <a:off x="4842710" y="1055412"/>
            <a:ext cx="1072055" cy="369332"/>
          </a:xfrm>
          <a:prstGeom prst="rect">
            <a:avLst/>
          </a:prstGeom>
          <a:noFill/>
        </p:spPr>
        <p:txBody>
          <a:bodyPr wrap="square" rtlCol="0">
            <a:spAutoFit/>
          </a:bodyPr>
          <a:lstStyle/>
          <a:p>
            <a:r>
              <a:rPr lang="en-GB" dirty="0" smtClean="0">
                <a:latin typeface="+mn-lt"/>
              </a:rPr>
              <a:t>Offshore</a:t>
            </a:r>
            <a:endParaRPr lang="en-GB" dirty="0">
              <a:latin typeface="+mn-lt"/>
            </a:endParaRPr>
          </a:p>
        </p:txBody>
      </p:sp>
      <p:cxnSp>
        <p:nvCxnSpPr>
          <p:cNvPr id="19" name="Straight Arrow Connector 18"/>
          <p:cNvCxnSpPr/>
          <p:nvPr/>
        </p:nvCxnSpPr>
        <p:spPr>
          <a:xfrm flipV="1">
            <a:off x="583166" y="1784549"/>
            <a:ext cx="0" cy="1216427"/>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0800000">
            <a:off x="151684" y="1442051"/>
            <a:ext cx="353943" cy="1457325"/>
          </a:xfrm>
          <a:prstGeom prst="rect">
            <a:avLst/>
          </a:prstGeom>
          <a:noFill/>
        </p:spPr>
        <p:txBody>
          <a:bodyPr vert="eaVert" wrap="square" rtlCol="0">
            <a:spAutoFit/>
          </a:bodyPr>
          <a:lstStyle/>
          <a:p>
            <a:r>
              <a:rPr lang="en-GB" sz="1100" b="1" dirty="0" smtClean="0">
                <a:solidFill>
                  <a:srgbClr val="FF0000"/>
                </a:solidFill>
              </a:rPr>
              <a:t>More scatter</a:t>
            </a:r>
            <a:endParaRPr lang="en-GB" sz="1100" b="1" dirty="0">
              <a:solidFill>
                <a:srgbClr val="FF0000"/>
              </a:solidFill>
            </a:endParaRPr>
          </a:p>
        </p:txBody>
      </p:sp>
      <p:cxnSp>
        <p:nvCxnSpPr>
          <p:cNvPr id="26" name="Straight Arrow Connector 25"/>
          <p:cNvCxnSpPr/>
          <p:nvPr/>
        </p:nvCxnSpPr>
        <p:spPr>
          <a:xfrm rot="10800000" flipV="1">
            <a:off x="573642" y="3375221"/>
            <a:ext cx="0" cy="1216427"/>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0800000">
            <a:off x="134178" y="3000976"/>
            <a:ext cx="353943" cy="1457325"/>
          </a:xfrm>
          <a:prstGeom prst="rect">
            <a:avLst/>
          </a:prstGeom>
          <a:noFill/>
          <a:ln>
            <a:noFill/>
          </a:ln>
        </p:spPr>
        <p:txBody>
          <a:bodyPr vert="eaVert" wrap="square" rtlCol="0">
            <a:spAutoFit/>
          </a:bodyPr>
          <a:lstStyle/>
          <a:p>
            <a:r>
              <a:rPr lang="en-GB" sz="1100" b="1" dirty="0" smtClean="0">
                <a:solidFill>
                  <a:srgbClr val="00B050"/>
                </a:solidFill>
              </a:rPr>
              <a:t>Less scatter</a:t>
            </a:r>
            <a:endParaRPr lang="en-GB" sz="1100" b="1" dirty="0">
              <a:solidFill>
                <a:srgbClr val="00B050"/>
              </a:solidFill>
            </a:endParaRPr>
          </a:p>
        </p:txBody>
      </p:sp>
    </p:spTree>
    <p:extLst>
      <p:ext uri="{BB962C8B-B14F-4D97-AF65-F5344CB8AC3E}">
        <p14:creationId xmlns:p14="http://schemas.microsoft.com/office/powerpoint/2010/main" val="147303053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arbon Trust theme template so1807">
  <a:themeElements>
    <a:clrScheme name="Carbon Trust">
      <a:dk1>
        <a:srgbClr val="003478"/>
      </a:dk1>
      <a:lt1>
        <a:srgbClr val="FFFFFF"/>
      </a:lt1>
      <a:dk2>
        <a:srgbClr val="0096D7"/>
      </a:dk2>
      <a:lt2>
        <a:srgbClr val="8EBAE5"/>
      </a:lt2>
      <a:accent1>
        <a:srgbClr val="003478"/>
      </a:accent1>
      <a:accent2>
        <a:srgbClr val="0096D7"/>
      </a:accent2>
      <a:accent3>
        <a:srgbClr val="7F7F7F"/>
      </a:accent3>
      <a:accent4>
        <a:srgbClr val="8EBAE5"/>
      </a:accent4>
      <a:accent5>
        <a:srgbClr val="032F52"/>
      </a:accent5>
      <a:accent6>
        <a:srgbClr val="80C437"/>
      </a:accent6>
      <a:hlink>
        <a:srgbClr val="032F52"/>
      </a:hlink>
      <a:folHlink>
        <a:srgbClr val="003478"/>
      </a:folHlink>
    </a:clrScheme>
    <a:fontScheme name="Carbon Trus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000" b="0" i="0" u="none" strike="noStrike" cap="none" normalizeH="0" baseline="0" dirty="0" err="1"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36000" tIns="36000" rIns="36000" bIns="360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marL="266700" marR="0" indent="-266700" algn="l" defTabSz="914400" rtl="0" eaLnBrk="1" fontAlgn="base" latinLnBrk="0" hangingPunct="1">
          <a:lnSpc>
            <a:spcPct val="100000"/>
          </a:lnSpc>
          <a:spcBef>
            <a:spcPts val="300"/>
          </a:spcBef>
          <a:spcAft>
            <a:spcPct val="0"/>
          </a:spcAft>
          <a:buClr>
            <a:srgbClr val="80C437"/>
          </a:buClr>
          <a:buSzPct val="125000"/>
          <a:buFont typeface="Calisto MT" pitchFamily="18" charset="0"/>
          <a:buChar char="›"/>
          <a:tabLst/>
          <a:defRPr kumimoji="0" sz="2400" b="0" i="0" u="none" strike="noStrike" kern="0" cap="none" spc="0" normalizeH="0" baseline="0" noProof="0" dirty="0" smtClean="0">
            <a:ln>
              <a:noFill/>
            </a:ln>
            <a:solidFill>
              <a:srgbClr val="002A6C"/>
            </a:solidFill>
            <a:effectLst/>
            <a:uLnTx/>
            <a:uFillTx/>
            <a:latin typeface="+mn-lt"/>
            <a:ea typeface="+mn-ea"/>
            <a:cs typeface="+mn-cs"/>
          </a:defRPr>
        </a:defPPr>
      </a:lstStyle>
    </a:txDef>
  </a:objectDefaults>
  <a:extraClrSchemeLst>
    <a:extraClrScheme>
      <a:clrScheme name="ENGLISH One to One template 1">
        <a:dk1>
          <a:srgbClr val="002A6C"/>
        </a:dk1>
        <a:lt1>
          <a:srgbClr val="FFFFFF"/>
        </a:lt1>
        <a:dk2>
          <a:srgbClr val="002A6C"/>
        </a:dk2>
        <a:lt2>
          <a:srgbClr val="74B9E8"/>
        </a:lt2>
        <a:accent1>
          <a:srgbClr val="003478"/>
        </a:accent1>
        <a:accent2>
          <a:srgbClr val="009ADA"/>
        </a:accent2>
        <a:accent3>
          <a:srgbClr val="FFFFFF"/>
        </a:accent3>
        <a:accent4>
          <a:srgbClr val="00225B"/>
        </a:accent4>
        <a:accent5>
          <a:srgbClr val="AAAEBE"/>
        </a:accent5>
        <a:accent6>
          <a:srgbClr val="008BC5"/>
        </a:accent6>
        <a:hlink>
          <a:srgbClr val="8EBAE5"/>
        </a:hlink>
        <a:folHlink>
          <a:srgbClr val="B5384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rbon Trust Template.potx" id="{ADAFFD2F-8FB6-4153-953E-C95E78D3C2CA}" vid="{3F4B4F82-82C5-4C15-B43D-A2939023B2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0</TotalTime>
  <Words>1196</Words>
  <Application>Microsoft Office PowerPoint</Application>
  <PresentationFormat>On-screen Show (4:3)</PresentationFormat>
  <Paragraphs>208</Paragraphs>
  <Slides>28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Calisto MT</vt:lpstr>
      <vt:lpstr>Times New Roman</vt:lpstr>
      <vt:lpstr>Trebuchet MS</vt:lpstr>
      <vt:lpstr>Verdana</vt:lpstr>
      <vt:lpstr>Carbon Trust theme template so1807</vt:lpstr>
      <vt:lpstr>Power Curve Validation using LiDAR</vt:lpstr>
      <vt:lpstr>Contents</vt:lpstr>
      <vt:lpstr>Project Overview</vt:lpstr>
      <vt:lpstr>PowerPoint Presentation</vt:lpstr>
      <vt:lpstr>Analysis – Compare LiDAR and Mast</vt:lpstr>
      <vt:lpstr>Analysis – LiDAR-LiDAR Comparisons</vt:lpstr>
      <vt:lpstr>PowerPoint Presentation</vt:lpstr>
      <vt:lpstr>Analysis – Self-Consistency</vt:lpstr>
      <vt:lpstr>Analysis – Self-Consistency</vt:lpstr>
      <vt:lpstr>Analysis – Self-Consistency</vt:lpstr>
      <vt:lpstr>PowerPoint Presentation</vt:lpstr>
      <vt:lpstr>Illustrative Uncertainties</vt:lpstr>
      <vt:lpstr>Illustrative Uncertainties</vt:lpstr>
      <vt:lpstr>Uncertainty Discussion</vt:lpstr>
      <vt:lpstr>Uncertainty Discussion</vt:lpstr>
      <vt:lpstr>Uncertainty Discussion</vt:lpstr>
      <vt:lpstr>Uncertainty Discussion</vt:lpstr>
      <vt:lpstr>Uncertainty Discussion</vt:lpstr>
      <vt:lpstr>PowerPoint Presentation</vt:lpstr>
      <vt:lpstr>Conclusions</vt:lpstr>
      <vt:lpstr>Future Work</vt:lpstr>
      <vt:lpstr>PowerPoint Presentation</vt:lpstr>
      <vt:lpstr>Analysis – Correction Methods</vt:lpstr>
      <vt:lpstr>Analysis – Correction Methods</vt:lpstr>
      <vt:lpstr>Analysis – Correction Methods</vt:lpstr>
      <vt:lpstr>Analysis – Sensitivity</vt:lpstr>
      <vt:lpstr>Analysis – Sensitivity</vt:lpstr>
      <vt:lpstr>Analysis – Compare LiDAR and Mast</vt:lpstr>
    </vt:vector>
  </TitlesOfParts>
  <Company>Carbon Trust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Curve Validation using LiDAR</dc:title>
  <dc:creator>Michael Stephenson</dc:creator>
  <cp:lastModifiedBy>Media</cp:lastModifiedBy>
  <cp:revision>14</cp:revision>
  <cp:lastPrinted>2012-07-19T13:27:52Z</cp:lastPrinted>
  <dcterms:created xsi:type="dcterms:W3CDTF">2016-08-17T13:21:19Z</dcterms:created>
  <dcterms:modified xsi:type="dcterms:W3CDTF">2016-09-27T11:44:08Z</dcterms:modified>
</cp:coreProperties>
</file>