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charts/chart13.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diagrams/layout5.xml" ContentType="application/vnd.openxmlformats-officedocument.drawingml.diagramLayout+xml"/>
  <Override PartName="/ppt/charts/chart11.xml" ContentType="application/vnd.openxmlformats-officedocument.drawingml.chart+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12.xml" ContentType="application/vnd.openxmlformats-officedocument.presentationml.notesSlide+xml"/>
  <Override PartName="/ppt/charts/chart7.xml" ContentType="application/vnd.openxmlformats-officedocument.drawingml.char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chart10.xml" ContentType="application/vnd.openxmlformats-officedocument.drawingml.chart+xml"/>
  <Override PartName="/ppt/diagrams/data5.xml" ContentType="application/vnd.openxmlformats-officedocument.drawingml.diagramData+xml"/>
  <Override PartName="/ppt/notesSlides/notesSlide6.xml" ContentType="application/vnd.openxmlformats-officedocument.presentationml.notesSlide+xml"/>
  <Override PartName="/ppt/charts/chart4.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charts/chart2.xml" ContentType="application/vnd.openxmlformats-officedocument.drawingml.chart+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86" r:id="rId2"/>
    <p:sldId id="326" r:id="rId3"/>
    <p:sldId id="328" r:id="rId4"/>
    <p:sldId id="270" r:id="rId5"/>
    <p:sldId id="340" r:id="rId6"/>
    <p:sldId id="344" r:id="rId7"/>
    <p:sldId id="347" r:id="rId8"/>
    <p:sldId id="349" r:id="rId9"/>
    <p:sldId id="342" r:id="rId10"/>
    <p:sldId id="348" r:id="rId11"/>
    <p:sldId id="343" r:id="rId12"/>
    <p:sldId id="303" r:id="rId13"/>
    <p:sldId id="299" r:id="rId14"/>
    <p:sldId id="319" r:id="rId15"/>
    <p:sldId id="345" r:id="rId16"/>
    <p:sldId id="339" r:id="rId17"/>
    <p:sldId id="333" r:id="rId18"/>
    <p:sldId id="334" r:id="rId19"/>
    <p:sldId id="335" r:id="rId20"/>
    <p:sldId id="336" r:id="rId21"/>
    <p:sldId id="337" r:id="rId22"/>
    <p:sldId id="338" r:id="rId23"/>
    <p:sldId id="330" r:id="rId24"/>
    <p:sldId id="331" r:id="rId25"/>
    <p:sldId id="329" r:id="rId26"/>
    <p:sldId id="332" r:id="rId27"/>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defTabSz="457200" rtl="0" fontAlgn="base">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fer Ramsay" initials="JR" lastIdx="25" clrIdx="0"/>
  <p:cmAuthor id="1" name="wes" initials="w" lastIdx="29" clrIdx="1"/>
  <p:cmAuthor id="2" name="de" initials="de" lastIdx="34" clrIdx="2"/>
  <p:cmAuthor id="3" name="teu1" initials="t" lastIdx="23" clrIdx="3"/>
  <p:cmAuthor id="4" name="wes" initials="wes" lastIdx="8" clrIdx="4"/>
  <p:cmAuthor id="5" name="Uta Schneider" initials="U.S."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7375E"/>
    <a:srgbClr val="5B9BD5"/>
    <a:srgbClr val="BFD5EF"/>
    <a:srgbClr val="6C9EDA"/>
    <a:srgbClr val="70AD47"/>
    <a:srgbClr val="259F76"/>
    <a:srgbClr val="ED7D31"/>
    <a:srgbClr val="9DBEE7"/>
    <a:srgbClr val="6197D9"/>
    <a:srgbClr val="3176C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Stijl, thema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AF606853-7671-496A-8E4F-DF71F8EC918B}" styleName="Stijl, donker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Keine Formatvorlage, kein Gitternetz">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31" autoAdjust="0"/>
    <p:restoredTop sz="84690" autoAdjust="0"/>
  </p:normalViewPr>
  <p:slideViewPr>
    <p:cSldViewPr snapToObjects="1">
      <p:cViewPr>
        <p:scale>
          <a:sx n="60" d="100"/>
          <a:sy n="60" d="100"/>
        </p:scale>
        <p:origin x="-1162" y="55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101" d="100"/>
          <a:sy n="101" d="100"/>
        </p:scale>
        <p:origin x="-3492"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bach5\vol2\team\E\P\31_686_5%20WISE%20Power\Arbeitspakete\WP2_status_quo_monitoring\Task2_2\FBs\5.%20Exported%20DATA\Analysis\General\WISE_2_2_general_results_v21.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bach5\vol2\team\E\P\31_686_5%20WISE%20Power\Arbeitspakete\WP2_status_quo_monitoring\Task2_2\FBs\5.%20Exported%20DATA\Analysis\General\WISE_2_2_general_results_v22.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bach5\vol2\team\E\P\31_686_5%20WISE%20Power\Arbeitspakete\WP2_status_quo_monitoring\Task2_2\FBs\5.%20Exported%20DATA\Analysis\General\WISE_2_2_general_results_v21.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bach5\vol2\team\E\P\31_686_5%20WISE%20Power\Arbeitspakete\WP2_status_quo_monitoring\Task2_2\FBs\5.%20Exported%20DATA\Analysis\General\WISE_2_2_general_results_v12.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bach5\vol2\team\E\P\31_686_5%20WISE%20Power\Arbeitspakete\WP2_status_quo_monitoring\Task2_2\FBs\5.%20Exported%20DATA\Analysis\General\WISE_2_2_general_results_v2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bach5\vol2\team\E\P\31_686_5%20WISE%20Power\Berichte\Ver&#246;ffentlichungen\ZfE\Grafiken%20aktualis.%2015.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bach5.isi26.isi.fhg.de\vol2\team\E\P\31_686_5%20WISE%20Power\Berichte\Ver&#246;ffentlichungen\ZfE\Grafiken%20aktualis.%2015.5..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bach5.isi26.isi.fhg.de\vol2\team\E\P\31_686_5%20WISE%20Power\Berichte\Ver&#246;ffentlichungen\ZfE\Grafiken%20aktualis.%2015.5..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bach5\vol2\team\E\P\31_686_5%20WISE%20Power\Berichte\Ver&#246;ffentlichungen\ZfE\Grafiken%20aktualis.%2015.5..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bach5\vol2\team\E\P\31_686_5%20WISE%20Power\Berichte\Ver&#246;ffentlichungen\ZfE\Grafiken%20aktualis.%2015.5..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bach5.isi26.isi.fhg.de\vol2\team\E\P\31_686_5%20WISE%20Power\Arbeitspakete\WP2_status_quo_monitoring\Task2_2\FBs\5.%20Exported%20DATA\Analysis\General\WISE_2_2_general_results_v18.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bach5\vol2\team\E\P\31_686_5%20WISE%20Power\Arbeitspakete\WP2_status_quo_monitoring\Task2_2\FBs\5.%20Exported%20DATA\Analysis\General\WISE_2_2_general_results_v22.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bach5\vol2\team\E\P\31_686_5%20WISE%20Power\Arbeitspakete\WP2_status_quo_monitoring\Task2_2\FBs\5.%20Exported%20DATA\Analysis\General\WISE_2_2_general_results_v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de-DE"/>
  <c:chart>
    <c:plotArea>
      <c:layout>
        <c:manualLayout>
          <c:layoutTarget val="inner"/>
          <c:xMode val="edge"/>
          <c:yMode val="edge"/>
          <c:x val="3.835120099351641E-2"/>
          <c:y val="2.34453659217519E-2"/>
          <c:w val="0.92435237262008962"/>
          <c:h val="0.67128760201805193"/>
        </c:manualLayout>
      </c:layout>
      <c:pieChart>
        <c:varyColors val="1"/>
        <c:ser>
          <c:idx val="0"/>
          <c:order val="0"/>
          <c:spPr>
            <a:ln>
              <a:solidFill>
                <a:schemeClr val="tx1"/>
              </a:solidFill>
            </a:ln>
          </c:spPr>
          <c:dPt>
            <c:idx val="0"/>
            <c:spPr>
              <a:solidFill>
                <a:srgbClr val="5B9BD5">
                  <a:alpha val="60000"/>
                </a:srgbClr>
              </a:solidFill>
              <a:ln>
                <a:solidFill>
                  <a:schemeClr val="tx1"/>
                </a:solidFill>
              </a:ln>
            </c:spPr>
          </c:dPt>
          <c:dPt>
            <c:idx val="1"/>
            <c:spPr>
              <a:solidFill>
                <a:srgbClr val="ED7D31"/>
              </a:solidFill>
              <a:ln>
                <a:solidFill>
                  <a:schemeClr val="tx1"/>
                </a:solidFill>
              </a:ln>
            </c:spPr>
          </c:dPt>
          <c:dPt>
            <c:idx val="2"/>
            <c:spPr>
              <a:solidFill>
                <a:srgbClr val="70AD47"/>
              </a:solidFill>
              <a:ln>
                <a:solidFill>
                  <a:schemeClr val="tx1"/>
                </a:solidFill>
              </a:ln>
            </c:spPr>
          </c:dPt>
          <c:dPt>
            <c:idx val="5"/>
            <c:spPr>
              <a:solidFill>
                <a:srgbClr val="FFC000"/>
              </a:solidFill>
              <a:ln>
                <a:solidFill>
                  <a:schemeClr val="tx1"/>
                </a:solidFill>
              </a:ln>
            </c:spPr>
          </c:dPt>
          <c:dLbls>
            <c:dLbl>
              <c:idx val="0"/>
              <c:layout>
                <c:manualLayout>
                  <c:x val="-0.17151992362197049"/>
                  <c:y val="5.1285706695653847E-2"/>
                </c:manualLayout>
              </c:layout>
              <c:showVal val="1"/>
            </c:dLbl>
            <c:dLbl>
              <c:idx val="1"/>
              <c:layout>
                <c:manualLayout>
                  <c:x val="-0.1202508019830861"/>
                  <c:y val="-0.11018115530947649"/>
                </c:manualLayout>
              </c:layout>
              <c:showVal val="1"/>
            </c:dLbl>
            <c:dLbl>
              <c:idx val="2"/>
              <c:layout>
                <c:manualLayout>
                  <c:x val="5.9649210515352262E-2"/>
                  <c:y val="-0.10736042720884673"/>
                </c:manualLayout>
              </c:layout>
              <c:showVal val="1"/>
            </c:dLbl>
            <c:dLbl>
              <c:idx val="3"/>
              <c:layout>
                <c:manualLayout>
                  <c:x val="0.15643252926717494"/>
                  <c:y val="-7.0983533398382814E-2"/>
                </c:manualLayout>
              </c:layout>
              <c:showVal val="1"/>
            </c:dLbl>
            <c:dLbl>
              <c:idx val="4"/>
              <c:layout>
                <c:manualLayout>
                  <c:x val="0.12705286839145108"/>
                  <c:y val="-2.6386197402558275E-2"/>
                </c:manualLayout>
              </c:layout>
              <c:showVal val="1"/>
            </c:dLbl>
            <c:dLbl>
              <c:idx val="5"/>
              <c:layout>
                <c:manualLayout>
                  <c:x val="0.16536224638586924"/>
                  <c:y val="0.11848903613273097"/>
                </c:manualLayout>
              </c:layout>
              <c:showVal val="1"/>
            </c:dLbl>
            <c:txPr>
              <a:bodyPr/>
              <a:lstStyle/>
              <a:p>
                <a:pPr>
                  <a:defRPr sz="1400"/>
                </a:pPr>
                <a:endParaRPr lang="de-DE"/>
              </a:p>
            </c:txPr>
            <c:showVal val="1"/>
            <c:showLeaderLines val="1"/>
          </c:dLbls>
          <c:cat>
            <c:strRef>
              <c:f>'P.3 - 1.1'!$B$49:$B$54</c:f>
              <c:strCache>
                <c:ptCount val="6"/>
                <c:pt idx="0">
                  <c:v>Project developers</c:v>
                </c:pt>
                <c:pt idx="1">
                  <c:v>Administrative bodies</c:v>
                </c:pt>
                <c:pt idx="2">
                  <c:v>Cooperatives</c:v>
                </c:pt>
                <c:pt idx="3">
                  <c:v>Environmental Organizations</c:v>
                </c:pt>
                <c:pt idx="4">
                  <c:v>Financial institutions</c:v>
                </c:pt>
                <c:pt idx="5">
                  <c:v>Other</c:v>
                </c:pt>
              </c:strCache>
            </c:strRef>
          </c:cat>
          <c:val>
            <c:numRef>
              <c:f>'P.3 - 1.1'!$C$49:$C$54</c:f>
              <c:numCache>
                <c:formatCode>0%</c:formatCode>
                <c:ptCount val="6"/>
                <c:pt idx="0">
                  <c:v>0.30434782608695682</c:v>
                </c:pt>
                <c:pt idx="1">
                  <c:v>0.17391304347826209</c:v>
                </c:pt>
                <c:pt idx="2">
                  <c:v>9.6618357487922704E-2</c:v>
                </c:pt>
                <c:pt idx="3">
                  <c:v>0.10144927536231886</c:v>
                </c:pt>
                <c:pt idx="4">
                  <c:v>8.2125603864734303E-2</c:v>
                </c:pt>
                <c:pt idx="5">
                  <c:v>0.24154589371980739</c:v>
                </c:pt>
              </c:numCache>
            </c:numRef>
          </c:val>
        </c:ser>
        <c:firstSliceAng val="0"/>
      </c:pieChart>
    </c:plotArea>
    <c:legend>
      <c:legendPos val="r"/>
      <c:layout>
        <c:manualLayout>
          <c:xMode val="edge"/>
          <c:yMode val="edge"/>
          <c:x val="2.7939424238636823E-2"/>
          <c:y val="0.72863585135432041"/>
          <c:w val="0.9228742240553266"/>
          <c:h val="0.26895277859719985"/>
        </c:manualLayout>
      </c:layout>
      <c:txPr>
        <a:bodyPr/>
        <a:lstStyle/>
        <a:p>
          <a:pPr>
            <a:defRPr sz="1400"/>
          </a:pPr>
          <a:endParaRPr lang="de-DE"/>
        </a:p>
      </c:txPr>
    </c:legend>
    <c:plotVisOnly val="1"/>
  </c:chart>
  <c:txPr>
    <a:bodyPr/>
    <a:lstStyle/>
    <a:p>
      <a:pPr>
        <a:defRPr sz="1600"/>
      </a:pPr>
      <a:endParaRPr lang="de-DE"/>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de-DE"/>
  <c:chart>
    <c:autoTitleDeleted val="1"/>
    <c:plotArea>
      <c:layout/>
      <c:barChart>
        <c:barDir val="bar"/>
        <c:grouping val="stacked"/>
        <c:ser>
          <c:idx val="0"/>
          <c:order val="0"/>
          <c:tx>
            <c:strRef>
              <c:f>'P.15 - 3.12 (2)'!$K$9</c:f>
              <c:strCache>
                <c:ptCount val="1"/>
                <c:pt idx="0">
                  <c:v>Yes</c:v>
                </c:pt>
              </c:strCache>
            </c:strRef>
          </c:tx>
          <c:spPr>
            <a:solidFill>
              <a:srgbClr val="6C9EDA">
                <a:alpha val="61176"/>
              </a:srgbClr>
            </a:solidFill>
            <a:ln>
              <a:solidFill>
                <a:srgbClr val="4A7EBB"/>
              </a:solidFill>
            </a:ln>
          </c:spPr>
          <c:dLbls>
            <c:dLbl>
              <c:idx val="0"/>
              <c:layout>
                <c:manualLayout>
                  <c:x val="0.15781922525107644"/>
                  <c:y val="-4.2851786393822298E-7"/>
                </c:manualLayout>
              </c:layout>
              <c:showVal val="1"/>
            </c:dLbl>
            <c:dLbl>
              <c:idx val="1"/>
              <c:layout>
                <c:manualLayout>
                  <c:x val="0.14825404715371834"/>
                  <c:y val="0"/>
                </c:manualLayout>
              </c:layout>
              <c:showVal val="1"/>
            </c:dLbl>
            <c:dLbl>
              <c:idx val="2"/>
              <c:layout>
                <c:manualLayout>
                  <c:x val="0.15303682448589237"/>
                  <c:y val="0"/>
                </c:manualLayout>
              </c:layout>
              <c:showVal val="1"/>
            </c:dLbl>
            <c:dLbl>
              <c:idx val="3"/>
              <c:layout>
                <c:manualLayout>
                  <c:x val="0.20564323290291744"/>
                  <c:y val="0"/>
                </c:manualLayout>
              </c:layout>
              <c:showVal val="1"/>
            </c:dLbl>
            <c:showVal val="1"/>
          </c:dLbls>
          <c:cat>
            <c:strRef>
              <c:f>'P.15 - 3.12 (2)'!$L$8:$O$8</c:f>
              <c:strCache>
                <c:ptCount val="4"/>
                <c:pt idx="0">
                  <c:v>Other or addtional reasons</c:v>
                </c:pt>
                <c:pt idx="1">
                  <c:v>No need to use them</c:v>
                </c:pt>
                <c:pt idx="2">
                  <c:v>Not helpful for actual project development</c:v>
                </c:pt>
                <c:pt idx="3">
                  <c:v>Lack of resources</c:v>
                </c:pt>
              </c:strCache>
            </c:strRef>
          </c:cat>
          <c:val>
            <c:numRef>
              <c:f>'P.15 - 3.12 (2)'!$L$11:$O$11</c:f>
              <c:numCache>
                <c:formatCode>0%</c:formatCode>
                <c:ptCount val="4"/>
                <c:pt idx="0">
                  <c:v>0.14876033057851273</c:v>
                </c:pt>
                <c:pt idx="1">
                  <c:v>0.1239669421487605</c:v>
                </c:pt>
                <c:pt idx="2">
                  <c:v>0.14876033057851273</c:v>
                </c:pt>
                <c:pt idx="3">
                  <c:v>0.21487603305785141</c:v>
                </c:pt>
              </c:numCache>
            </c:numRef>
          </c:val>
        </c:ser>
        <c:ser>
          <c:idx val="1"/>
          <c:order val="1"/>
          <c:tx>
            <c:strRef>
              <c:f>'P.15 - 3.12 (2)'!$K$12</c:f>
              <c:strCache>
                <c:ptCount val="1"/>
              </c:strCache>
            </c:strRef>
          </c:tx>
          <c:spPr>
            <a:solidFill>
              <a:srgbClr val="A6A6A6">
                <a:alpha val="48000"/>
              </a:srgbClr>
            </a:solidFill>
          </c:spPr>
          <c:val>
            <c:numRef>
              <c:f>'P.15 - 3.12 (2)'!$L$12:$O$12</c:f>
              <c:numCache>
                <c:formatCode>0%</c:formatCode>
                <c:ptCount val="4"/>
                <c:pt idx="0">
                  <c:v>0.15123966942148792</c:v>
                </c:pt>
                <c:pt idx="1">
                  <c:v>0.17603305785124002</c:v>
                </c:pt>
                <c:pt idx="2">
                  <c:v>0.15123966942148792</c:v>
                </c:pt>
                <c:pt idx="3">
                  <c:v>8.5123966942148743E-2</c:v>
                </c:pt>
              </c:numCache>
            </c:numRef>
          </c:val>
        </c:ser>
        <c:overlap val="100"/>
        <c:axId val="62256640"/>
        <c:axId val="62258176"/>
      </c:barChart>
      <c:catAx>
        <c:axId val="62256640"/>
        <c:scaling>
          <c:orientation val="minMax"/>
        </c:scaling>
        <c:axPos val="l"/>
        <c:tickLblPos val="nextTo"/>
        <c:crossAx val="62258176"/>
        <c:crosses val="autoZero"/>
        <c:auto val="1"/>
        <c:lblAlgn val="ctr"/>
        <c:lblOffset val="100"/>
      </c:catAx>
      <c:valAx>
        <c:axId val="62258176"/>
        <c:scaling>
          <c:orientation val="minMax"/>
          <c:max val="0.30000000000000032"/>
        </c:scaling>
        <c:axPos val="b"/>
        <c:majorGridlines/>
        <c:numFmt formatCode="0%" sourceLinked="1"/>
        <c:tickLblPos val="nextTo"/>
        <c:crossAx val="62256640"/>
        <c:crosses val="autoZero"/>
        <c:crossBetween val="between"/>
        <c:majorUnit val="0.1"/>
      </c:valAx>
    </c:plotArea>
    <c:plotVisOnly val="1"/>
  </c:chart>
  <c:txPr>
    <a:bodyPr/>
    <a:lstStyle/>
    <a:p>
      <a:pPr>
        <a:defRPr sz="1600"/>
      </a:pPr>
      <a:endParaRPr lang="de-DE"/>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de-DE"/>
  <c:chart>
    <c:plotArea>
      <c:layout>
        <c:manualLayout>
          <c:layoutTarget val="inner"/>
          <c:xMode val="edge"/>
          <c:yMode val="edge"/>
          <c:x val="7.0528458053926921E-2"/>
          <c:y val="4.5204750987854217E-2"/>
          <c:w val="0.63631740079194332"/>
          <c:h val="0.85635133910561179"/>
        </c:manualLayout>
      </c:layout>
      <c:barChart>
        <c:barDir val="col"/>
        <c:grouping val="percentStacked"/>
        <c:ser>
          <c:idx val="1"/>
          <c:order val="0"/>
          <c:tx>
            <c:strRef>
              <c:f>'P.10 - 3.4 (2)'!$R$21</c:f>
              <c:strCache>
                <c:ptCount val="1"/>
                <c:pt idx="0">
                  <c:v>I don't know</c:v>
                </c:pt>
              </c:strCache>
            </c:strRef>
          </c:tx>
          <c:spPr>
            <a:solidFill>
              <a:srgbClr val="FFC000"/>
            </a:solidFill>
          </c:spPr>
          <c:dLbls>
            <c:showVal val="1"/>
          </c:dLbls>
          <c:cat>
            <c:strRef>
              <c:f>'P.10 - 3.4 (2)'!$S$18:$U$18</c:f>
              <c:strCache>
                <c:ptCount val="3"/>
                <c:pt idx="0">
                  <c:v>Mature</c:v>
                </c:pt>
                <c:pt idx="1">
                  <c:v>Growth</c:v>
                </c:pt>
                <c:pt idx="2">
                  <c:v>Emerging</c:v>
                </c:pt>
              </c:strCache>
            </c:strRef>
          </c:cat>
          <c:val>
            <c:numRef>
              <c:f>'P.10 - 3.4 (2)'!$W$21:$Y$21</c:f>
              <c:numCache>
                <c:formatCode>0%</c:formatCode>
                <c:ptCount val="3"/>
                <c:pt idx="0">
                  <c:v>0.22222222222222221</c:v>
                </c:pt>
                <c:pt idx="1">
                  <c:v>0.48148148148148256</c:v>
                </c:pt>
                <c:pt idx="2">
                  <c:v>0.29629629629629628</c:v>
                </c:pt>
              </c:numCache>
            </c:numRef>
          </c:val>
        </c:ser>
        <c:ser>
          <c:idx val="0"/>
          <c:order val="1"/>
          <c:tx>
            <c:strRef>
              <c:f>'P.10 - 3.4 (2)'!$R$20</c:f>
              <c:strCache>
                <c:ptCount val="1"/>
                <c:pt idx="0">
                  <c:v>Did not experience delays or stops</c:v>
                </c:pt>
              </c:strCache>
            </c:strRef>
          </c:tx>
          <c:spPr>
            <a:solidFill>
              <a:srgbClr val="ED7D31"/>
            </a:solidFill>
          </c:spPr>
          <c:dLbls>
            <c:showVal val="1"/>
          </c:dLbls>
          <c:cat>
            <c:strRef>
              <c:f>'P.10 - 3.4 (2)'!$S$18:$U$18</c:f>
              <c:strCache>
                <c:ptCount val="3"/>
                <c:pt idx="0">
                  <c:v>Mature</c:v>
                </c:pt>
                <c:pt idx="1">
                  <c:v>Growth</c:v>
                </c:pt>
                <c:pt idx="2">
                  <c:v>Emerging</c:v>
                </c:pt>
              </c:strCache>
            </c:strRef>
          </c:cat>
          <c:val>
            <c:numRef>
              <c:f>'P.10 - 3.4 (2)'!$W$20:$Y$20</c:f>
              <c:numCache>
                <c:formatCode>0%</c:formatCode>
                <c:ptCount val="3"/>
                <c:pt idx="0">
                  <c:v>0.4642857142857143</c:v>
                </c:pt>
                <c:pt idx="1">
                  <c:v>7.1428571428571425E-2</c:v>
                </c:pt>
                <c:pt idx="2">
                  <c:v>0.4642857142857143</c:v>
                </c:pt>
              </c:numCache>
            </c:numRef>
          </c:val>
        </c:ser>
        <c:ser>
          <c:idx val="2"/>
          <c:order val="2"/>
          <c:tx>
            <c:strRef>
              <c:f>'P.10 - 3.4 (2)'!$R$19</c:f>
              <c:strCache>
                <c:ptCount val="1"/>
                <c:pt idx="0">
                  <c:v>Experienced delays and stops of wind farms</c:v>
                </c:pt>
              </c:strCache>
            </c:strRef>
          </c:tx>
          <c:spPr>
            <a:solidFill>
              <a:srgbClr val="5B9BD5"/>
            </a:solidFill>
            <a:ln>
              <a:solidFill>
                <a:schemeClr val="accent1"/>
              </a:solidFill>
            </a:ln>
          </c:spPr>
          <c:dLbls>
            <c:showVal val="1"/>
          </c:dLbls>
          <c:cat>
            <c:strRef>
              <c:f>'P.10 - 3.4 (2)'!$S$18:$U$18</c:f>
              <c:strCache>
                <c:ptCount val="3"/>
                <c:pt idx="0">
                  <c:v>Mature</c:v>
                </c:pt>
                <c:pt idx="1">
                  <c:v>Growth</c:v>
                </c:pt>
                <c:pt idx="2">
                  <c:v>Emerging</c:v>
                </c:pt>
              </c:strCache>
            </c:strRef>
          </c:cat>
          <c:val>
            <c:numRef>
              <c:f>'P.10 - 3.4 (2)'!$W$19:$Y$19</c:f>
              <c:numCache>
                <c:formatCode>0%</c:formatCode>
                <c:ptCount val="3"/>
                <c:pt idx="0">
                  <c:v>0.22727272727272727</c:v>
                </c:pt>
                <c:pt idx="1">
                  <c:v>0.53030303030303061</c:v>
                </c:pt>
                <c:pt idx="2">
                  <c:v>0.24242424242424307</c:v>
                </c:pt>
              </c:numCache>
            </c:numRef>
          </c:val>
        </c:ser>
        <c:overlap val="100"/>
        <c:axId val="73135232"/>
        <c:axId val="73136768"/>
      </c:barChart>
      <c:catAx>
        <c:axId val="73135232"/>
        <c:scaling>
          <c:orientation val="minMax"/>
        </c:scaling>
        <c:axPos val="b"/>
        <c:tickLblPos val="nextTo"/>
        <c:crossAx val="73136768"/>
        <c:crosses val="autoZero"/>
        <c:auto val="1"/>
        <c:lblAlgn val="ctr"/>
        <c:lblOffset val="100"/>
      </c:catAx>
      <c:valAx>
        <c:axId val="73136768"/>
        <c:scaling>
          <c:orientation val="minMax"/>
        </c:scaling>
        <c:axPos val="l"/>
        <c:majorGridlines/>
        <c:numFmt formatCode="0%" sourceLinked="1"/>
        <c:tickLblPos val="nextTo"/>
        <c:crossAx val="73135232"/>
        <c:crosses val="autoZero"/>
        <c:crossBetween val="between"/>
      </c:valAx>
    </c:plotArea>
    <c:legend>
      <c:legendPos val="r"/>
      <c:layout>
        <c:manualLayout>
          <c:xMode val="edge"/>
          <c:yMode val="edge"/>
          <c:x val="0.75509783504139205"/>
          <c:y val="9.5244207109325491E-2"/>
          <c:w val="0.23491899746988351"/>
          <c:h val="0.7890334233820816"/>
        </c:manualLayout>
      </c:layout>
    </c:legend>
    <c:plotVisOnly val="1"/>
  </c:chart>
  <c:txPr>
    <a:bodyPr/>
    <a:lstStyle/>
    <a:p>
      <a:pPr>
        <a:defRPr sz="1600"/>
      </a:pPr>
      <a:endParaRPr lang="de-DE"/>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de-DE"/>
  <c:chart>
    <c:autoTitleDeleted val="1"/>
    <c:plotArea>
      <c:layout>
        <c:manualLayout>
          <c:layoutTarget val="inner"/>
          <c:xMode val="edge"/>
          <c:yMode val="edge"/>
          <c:x val="0.43145088523569508"/>
          <c:y val="8.4542719831253998E-2"/>
          <c:w val="0.54058859688068106"/>
          <c:h val="0.84220544349764492"/>
        </c:manualLayout>
      </c:layout>
      <c:barChart>
        <c:barDir val="bar"/>
        <c:grouping val="percentStacked"/>
        <c:ser>
          <c:idx val="1"/>
          <c:order val="0"/>
          <c:tx>
            <c:strRef>
              <c:f>'P.7 - 2.3a'!$C$3</c:f>
              <c:strCache>
                <c:ptCount val="1"/>
                <c:pt idx="0">
                  <c:v>Yes</c:v>
                </c:pt>
              </c:strCache>
            </c:strRef>
          </c:tx>
          <c:spPr>
            <a:solidFill>
              <a:srgbClr val="70AD47"/>
            </a:solidFill>
            <a:ln w="3175">
              <a:solidFill>
                <a:srgbClr val="5B9BD5"/>
              </a:solidFill>
            </a:ln>
          </c:spPr>
          <c:dPt>
            <c:idx val="0"/>
            <c:spPr>
              <a:solidFill>
                <a:schemeClr val="accent2"/>
              </a:solidFill>
              <a:ln w="3175">
                <a:solidFill>
                  <a:srgbClr val="5B9BD5"/>
                </a:solidFill>
              </a:ln>
            </c:spPr>
          </c:dPt>
          <c:dPt>
            <c:idx val="1"/>
            <c:spPr>
              <a:solidFill>
                <a:schemeClr val="accent2"/>
              </a:solidFill>
              <a:ln w="3175">
                <a:solidFill>
                  <a:srgbClr val="5B9BD5"/>
                </a:solidFill>
              </a:ln>
            </c:spPr>
          </c:dPt>
          <c:dPt>
            <c:idx val="2"/>
            <c:spPr>
              <a:solidFill>
                <a:srgbClr val="C00000"/>
              </a:solidFill>
              <a:ln w="3175">
                <a:solidFill>
                  <a:srgbClr val="5B9BD5"/>
                </a:solidFill>
              </a:ln>
            </c:spPr>
          </c:dPt>
          <c:dPt>
            <c:idx val="4"/>
            <c:spPr>
              <a:solidFill>
                <a:srgbClr val="C00000"/>
              </a:solidFill>
              <a:ln w="3175">
                <a:solidFill>
                  <a:srgbClr val="5B9BD5"/>
                </a:solidFill>
              </a:ln>
            </c:spPr>
          </c:dPt>
          <c:dPt>
            <c:idx val="5"/>
            <c:spPr>
              <a:solidFill>
                <a:srgbClr val="C00000"/>
              </a:solidFill>
              <a:ln w="3175">
                <a:solidFill>
                  <a:srgbClr val="5B9BD5"/>
                </a:solidFill>
              </a:ln>
            </c:spPr>
          </c:dPt>
          <c:dPt>
            <c:idx val="6"/>
            <c:spPr>
              <a:solidFill>
                <a:srgbClr val="C00000"/>
              </a:solidFill>
              <a:ln w="3175">
                <a:solidFill>
                  <a:srgbClr val="5B9BD5"/>
                </a:solidFill>
              </a:ln>
            </c:spPr>
          </c:dPt>
          <c:dPt>
            <c:idx val="8"/>
            <c:spPr>
              <a:solidFill>
                <a:srgbClr val="C00000"/>
              </a:solidFill>
              <a:ln w="3175">
                <a:solidFill>
                  <a:srgbClr val="5B9BD5"/>
                </a:solidFill>
              </a:ln>
            </c:spPr>
          </c:dPt>
          <c:dPt>
            <c:idx val="9"/>
            <c:spPr>
              <a:solidFill>
                <a:srgbClr val="C00000"/>
              </a:solidFill>
              <a:ln w="3175">
                <a:solidFill>
                  <a:srgbClr val="5B9BD5"/>
                </a:solidFill>
              </a:ln>
            </c:spPr>
          </c:dPt>
          <c:dPt>
            <c:idx val="11"/>
            <c:spPr>
              <a:solidFill>
                <a:srgbClr val="C00000"/>
              </a:solidFill>
              <a:ln w="3175">
                <a:solidFill>
                  <a:srgbClr val="5B9BD5"/>
                </a:solidFill>
              </a:ln>
            </c:spPr>
          </c:dPt>
          <c:dPt>
            <c:idx val="13"/>
            <c:spPr>
              <a:solidFill>
                <a:srgbClr val="C00000"/>
              </a:solidFill>
              <a:ln w="3175">
                <a:solidFill>
                  <a:srgbClr val="5B9BD5"/>
                </a:solidFill>
              </a:ln>
            </c:spPr>
          </c:dPt>
          <c:dPt>
            <c:idx val="15"/>
            <c:spPr>
              <a:solidFill>
                <a:srgbClr val="C00000"/>
              </a:solidFill>
              <a:ln w="3175">
                <a:solidFill>
                  <a:srgbClr val="5B9BD5"/>
                </a:solidFill>
              </a:ln>
            </c:spPr>
          </c:dPt>
          <c:dPt>
            <c:idx val="17"/>
            <c:spPr>
              <a:solidFill>
                <a:schemeClr val="accent2"/>
              </a:solidFill>
              <a:ln w="3175">
                <a:solidFill>
                  <a:srgbClr val="5B9BD5"/>
                </a:solidFill>
              </a:ln>
            </c:spPr>
          </c:dPt>
          <c:cat>
            <c:strRef>
              <c:f>'P.7 - 2.3a'!$B$4:$B$21</c:f>
              <c:strCache>
                <c:ptCount val="18"/>
                <c:pt idx="0">
                  <c:v>I don't know</c:v>
                </c:pt>
                <c:pt idx="1">
                  <c:v>Other</c:v>
                </c:pt>
                <c:pt idx="2">
                  <c:v>Negative public votes</c:v>
                </c:pt>
                <c:pt idx="3">
                  <c:v>Positive public votes</c:v>
                </c:pt>
                <c:pt idx="4">
                  <c:v>Lawsuits</c:v>
                </c:pt>
                <c:pt idx="5">
                  <c:v>Official filing of complaints</c:v>
                </c:pt>
                <c:pt idx="6">
                  <c:v>Negative local media coverage</c:v>
                </c:pt>
                <c:pt idx="7">
                  <c:v>Positive local media coverage</c:v>
                </c:pt>
                <c:pt idx="8">
                  <c:v>Protests (written, events etc.)</c:v>
                </c:pt>
                <c:pt idx="9">
                  <c:v>Interference of organised resistance from outside</c:v>
                </c:pt>
                <c:pt idx="10">
                  <c:v>Interference of organised support from outside</c:v>
                </c:pt>
                <c:pt idx="11">
                  <c:v>Formation of local opponent groups</c:v>
                </c:pt>
                <c:pt idx="12">
                  <c:v>Formation of local support groups</c:v>
                </c:pt>
                <c:pt idx="13">
                  <c:v>Negative reactions from political stakeholders on a local level</c:v>
                </c:pt>
                <c:pt idx="14">
                  <c:v>Positive reactions from political stakeholders on a local level</c:v>
                </c:pt>
                <c:pt idx="15">
                  <c:v>Negative reactions by local citizens</c:v>
                </c:pt>
                <c:pt idx="16">
                  <c:v>Positive reactions by local citizens</c:v>
                </c:pt>
                <c:pt idx="17">
                  <c:v>No public reaction</c:v>
                </c:pt>
              </c:strCache>
            </c:strRef>
          </c:cat>
          <c:val>
            <c:numRef>
              <c:f>'P.7 - 2.3a'!$C$4:$C$21</c:f>
              <c:numCache>
                <c:formatCode>###0</c:formatCode>
                <c:ptCount val="18"/>
                <c:pt idx="0">
                  <c:v>6</c:v>
                </c:pt>
                <c:pt idx="1">
                  <c:v>13</c:v>
                </c:pt>
                <c:pt idx="2">
                  <c:v>48</c:v>
                </c:pt>
                <c:pt idx="3">
                  <c:v>38</c:v>
                </c:pt>
                <c:pt idx="4">
                  <c:v>66</c:v>
                </c:pt>
                <c:pt idx="5">
                  <c:v>85</c:v>
                </c:pt>
                <c:pt idx="6">
                  <c:v>114</c:v>
                </c:pt>
                <c:pt idx="7">
                  <c:v>114</c:v>
                </c:pt>
                <c:pt idx="8">
                  <c:v>107</c:v>
                </c:pt>
                <c:pt idx="9">
                  <c:v>68</c:v>
                </c:pt>
                <c:pt idx="10">
                  <c:v>25</c:v>
                </c:pt>
                <c:pt idx="11">
                  <c:v>117</c:v>
                </c:pt>
                <c:pt idx="12">
                  <c:v>45</c:v>
                </c:pt>
                <c:pt idx="13">
                  <c:v>109</c:v>
                </c:pt>
                <c:pt idx="14">
                  <c:v>135</c:v>
                </c:pt>
                <c:pt idx="15">
                  <c:v>147</c:v>
                </c:pt>
                <c:pt idx="16">
                  <c:v>121</c:v>
                </c:pt>
                <c:pt idx="17">
                  <c:v>35</c:v>
                </c:pt>
              </c:numCache>
            </c:numRef>
          </c:val>
        </c:ser>
        <c:ser>
          <c:idx val="0"/>
          <c:order val="1"/>
          <c:tx>
            <c:strRef>
              <c:f>'P.7 - 2.3a'!$D$3</c:f>
              <c:strCache>
                <c:ptCount val="1"/>
                <c:pt idx="0">
                  <c:v>No</c:v>
                </c:pt>
              </c:strCache>
            </c:strRef>
          </c:tx>
          <c:spPr>
            <a:solidFill>
              <a:prstClr val="white">
                <a:lumMod val="65000"/>
                <a:alpha val="48000"/>
              </a:prstClr>
            </a:solidFill>
          </c:spPr>
          <c:cat>
            <c:strRef>
              <c:f>'P.7 - 2.3a'!$B$4:$B$21</c:f>
              <c:strCache>
                <c:ptCount val="18"/>
                <c:pt idx="0">
                  <c:v>I don't know</c:v>
                </c:pt>
                <c:pt idx="1">
                  <c:v>Other</c:v>
                </c:pt>
                <c:pt idx="2">
                  <c:v>Negative public votes</c:v>
                </c:pt>
                <c:pt idx="3">
                  <c:v>Positive public votes</c:v>
                </c:pt>
                <c:pt idx="4">
                  <c:v>Lawsuits</c:v>
                </c:pt>
                <c:pt idx="5">
                  <c:v>Official filing of complaints</c:v>
                </c:pt>
                <c:pt idx="6">
                  <c:v>Negative local media coverage</c:v>
                </c:pt>
                <c:pt idx="7">
                  <c:v>Positive local media coverage</c:v>
                </c:pt>
                <c:pt idx="8">
                  <c:v>Protests (written, events etc.)</c:v>
                </c:pt>
                <c:pt idx="9">
                  <c:v>Interference of organised resistance from outside</c:v>
                </c:pt>
                <c:pt idx="10">
                  <c:v>Interference of organised support from outside</c:v>
                </c:pt>
                <c:pt idx="11">
                  <c:v>Formation of local opponent groups</c:v>
                </c:pt>
                <c:pt idx="12">
                  <c:v>Formation of local support groups</c:v>
                </c:pt>
                <c:pt idx="13">
                  <c:v>Negative reactions from political stakeholders on a local level</c:v>
                </c:pt>
                <c:pt idx="14">
                  <c:v>Positive reactions from political stakeholders on a local level</c:v>
                </c:pt>
                <c:pt idx="15">
                  <c:v>Negative reactions by local citizens</c:v>
                </c:pt>
                <c:pt idx="16">
                  <c:v>Positive reactions by local citizens</c:v>
                </c:pt>
                <c:pt idx="17">
                  <c:v>No public reaction</c:v>
                </c:pt>
              </c:strCache>
            </c:strRef>
          </c:cat>
          <c:val>
            <c:numRef>
              <c:f>'P.7 - 2.3a'!$D$4:$D$21</c:f>
              <c:numCache>
                <c:formatCode>###0</c:formatCode>
                <c:ptCount val="18"/>
                <c:pt idx="0">
                  <c:v>201</c:v>
                </c:pt>
                <c:pt idx="1">
                  <c:v>194</c:v>
                </c:pt>
                <c:pt idx="2">
                  <c:v>159</c:v>
                </c:pt>
                <c:pt idx="3">
                  <c:v>169</c:v>
                </c:pt>
                <c:pt idx="4">
                  <c:v>141</c:v>
                </c:pt>
                <c:pt idx="5">
                  <c:v>122</c:v>
                </c:pt>
                <c:pt idx="6">
                  <c:v>93</c:v>
                </c:pt>
                <c:pt idx="7">
                  <c:v>93</c:v>
                </c:pt>
                <c:pt idx="8">
                  <c:v>100</c:v>
                </c:pt>
                <c:pt idx="9">
                  <c:v>139</c:v>
                </c:pt>
                <c:pt idx="10">
                  <c:v>182</c:v>
                </c:pt>
                <c:pt idx="11">
                  <c:v>90</c:v>
                </c:pt>
                <c:pt idx="12">
                  <c:v>162</c:v>
                </c:pt>
                <c:pt idx="13">
                  <c:v>98</c:v>
                </c:pt>
                <c:pt idx="14">
                  <c:v>72</c:v>
                </c:pt>
                <c:pt idx="15">
                  <c:v>60</c:v>
                </c:pt>
                <c:pt idx="16">
                  <c:v>86</c:v>
                </c:pt>
                <c:pt idx="17">
                  <c:v>172</c:v>
                </c:pt>
              </c:numCache>
            </c:numRef>
          </c:val>
        </c:ser>
        <c:overlap val="100"/>
        <c:axId val="73208192"/>
        <c:axId val="73209728"/>
      </c:barChart>
      <c:catAx>
        <c:axId val="73208192"/>
        <c:scaling>
          <c:orientation val="minMax"/>
        </c:scaling>
        <c:axPos val="l"/>
        <c:numFmt formatCode="General" sourceLinked="0"/>
        <c:tickLblPos val="nextTo"/>
        <c:txPr>
          <a:bodyPr/>
          <a:lstStyle/>
          <a:p>
            <a:pPr>
              <a:defRPr sz="1400">
                <a:solidFill>
                  <a:srgbClr val="17375E"/>
                </a:solidFill>
              </a:defRPr>
            </a:pPr>
            <a:endParaRPr lang="de-DE"/>
          </a:p>
        </c:txPr>
        <c:crossAx val="73209728"/>
        <c:crosses val="autoZero"/>
        <c:auto val="1"/>
        <c:lblAlgn val="ctr"/>
        <c:lblOffset val="100"/>
      </c:catAx>
      <c:valAx>
        <c:axId val="73209728"/>
        <c:scaling>
          <c:orientation val="minMax"/>
        </c:scaling>
        <c:axPos val="b"/>
        <c:majorGridlines/>
        <c:numFmt formatCode="0%" sourceLinked="1"/>
        <c:tickLblPos val="nextTo"/>
        <c:txPr>
          <a:bodyPr/>
          <a:lstStyle/>
          <a:p>
            <a:pPr>
              <a:defRPr>
                <a:solidFill>
                  <a:srgbClr val="17375E"/>
                </a:solidFill>
              </a:defRPr>
            </a:pPr>
            <a:endParaRPr lang="de-DE"/>
          </a:p>
        </c:txPr>
        <c:crossAx val="73208192"/>
        <c:crosses val="autoZero"/>
        <c:crossBetween val="between"/>
      </c:valAx>
    </c:plotArea>
    <c:legend>
      <c:legendPos val="r"/>
      <c:layout>
        <c:manualLayout>
          <c:xMode val="edge"/>
          <c:yMode val="edge"/>
          <c:x val="0.40023492090996032"/>
          <c:y val="1.4020062560673058E-2"/>
          <c:w val="0.58529833062811965"/>
          <c:h val="6.558277350088916E-2"/>
        </c:manualLayout>
      </c:layout>
    </c:legend>
    <c:plotVisOnly val="1"/>
    <c:dispBlanksAs val="gap"/>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de-DE"/>
  <c:chart>
    <c:autoTitleDeleted val="1"/>
    <c:plotArea>
      <c:layout>
        <c:manualLayout>
          <c:layoutTarget val="inner"/>
          <c:xMode val="edge"/>
          <c:yMode val="edge"/>
          <c:x val="0.10593285214348212"/>
          <c:y val="9.1935010708428272E-2"/>
          <c:w val="0.82429379142698267"/>
          <c:h val="0.67200761986551893"/>
        </c:manualLayout>
      </c:layout>
      <c:barChart>
        <c:barDir val="col"/>
        <c:grouping val="percentStacked"/>
        <c:ser>
          <c:idx val="0"/>
          <c:order val="0"/>
          <c:tx>
            <c:strRef>
              <c:f>'P.14 - 3.10'!$I$25</c:f>
              <c:strCache>
                <c:ptCount val="1"/>
                <c:pt idx="0">
                  <c:v>I don't know</c:v>
                </c:pt>
              </c:strCache>
            </c:strRef>
          </c:tx>
          <c:spPr>
            <a:solidFill>
              <a:srgbClr val="5B9BD5"/>
            </a:solidFill>
            <a:ln w="3175">
              <a:solidFill>
                <a:srgbClr val="5B9BD5"/>
              </a:solidFill>
            </a:ln>
          </c:spPr>
          <c:dLbls>
            <c:spPr>
              <a:noFill/>
              <a:ln>
                <a:noFill/>
              </a:ln>
              <a:effectLst/>
            </c:spPr>
            <c:showVal val="1"/>
            <c:extLst>
              <c:ext xmlns:c15="http://schemas.microsoft.com/office/drawing/2012/chart" uri="{CE6537A1-D6FC-4f65-9D91-7224C49458BB}">
                <c15:layout/>
                <c15:showLeaderLines val="0"/>
              </c:ext>
            </c:extLst>
          </c:dLbls>
          <c:cat>
            <c:strRef>
              <c:f>'P.14 - 3.10'!$J$21:$O$21</c:f>
              <c:strCache>
                <c:ptCount val="6"/>
                <c:pt idx="0">
                  <c:v>IEA                 (N=115)</c:v>
                </c:pt>
                <c:pt idx="1">
                  <c:v>CANWEA (N=113)</c:v>
                </c:pt>
                <c:pt idx="2">
                  <c:v>GPWind (N=115)</c:v>
                </c:pt>
                <c:pt idx="3">
                  <c:v>CSE07 (N=114)</c:v>
                </c:pt>
                <c:pt idx="4">
                  <c:v>CSE09 (N=113)</c:v>
                </c:pt>
                <c:pt idx="5">
                  <c:v>ESTEEM (N=115)</c:v>
                </c:pt>
              </c:strCache>
            </c:strRef>
          </c:cat>
          <c:val>
            <c:numRef>
              <c:f>'P.14 - 3.10'!$J$25:$O$25</c:f>
              <c:numCache>
                <c:formatCode>0%</c:formatCode>
                <c:ptCount val="6"/>
                <c:pt idx="0">
                  <c:v>0.61739130434782663</c:v>
                </c:pt>
                <c:pt idx="1">
                  <c:v>0.7610619469026545</c:v>
                </c:pt>
                <c:pt idx="2">
                  <c:v>0.74782608695652175</c:v>
                </c:pt>
                <c:pt idx="3">
                  <c:v>0.80701754385964575</c:v>
                </c:pt>
                <c:pt idx="4">
                  <c:v>0.75221238938053059</c:v>
                </c:pt>
                <c:pt idx="5">
                  <c:v>0.88695652173912709</c:v>
                </c:pt>
              </c:numCache>
            </c:numRef>
          </c:val>
        </c:ser>
        <c:ser>
          <c:idx val="1"/>
          <c:order val="1"/>
          <c:tx>
            <c:strRef>
              <c:f>'P.14 - 3.10'!$I$24</c:f>
              <c:strCache>
                <c:ptCount val="1"/>
                <c:pt idx="0">
                  <c:v>Heard about it</c:v>
                </c:pt>
              </c:strCache>
            </c:strRef>
          </c:tx>
          <c:spPr>
            <a:solidFill>
              <a:srgbClr val="70AD47"/>
            </a:solidFill>
            <a:ln w="3175">
              <a:solidFill>
                <a:srgbClr val="5B9BD5"/>
              </a:solidFill>
            </a:ln>
          </c:spPr>
          <c:dLbls>
            <c:dLbl>
              <c:idx val="5"/>
              <c:layout>
                <c:manualLayout>
                  <c:x val="0"/>
                  <c:y val="8.875058395438444E-3"/>
                </c:manualLayout>
              </c:layout>
              <c:showVal val="1"/>
              <c:extLst>
                <c:ext xmlns:c15="http://schemas.microsoft.com/office/drawing/2012/chart" uri="{CE6537A1-D6FC-4f65-9D91-7224C49458BB}">
                  <c15:layout/>
                </c:ext>
              </c:extLst>
            </c:dLbl>
            <c:spPr>
              <a:noFill/>
              <a:ln>
                <a:noFill/>
              </a:ln>
              <a:effectLst/>
            </c:spPr>
            <c:showVal val="1"/>
            <c:extLst>
              <c:ext xmlns:c15="http://schemas.microsoft.com/office/drawing/2012/chart" uri="{CE6537A1-D6FC-4f65-9D91-7224C49458BB}">
                <c15:layout/>
                <c15:showLeaderLines val="0"/>
              </c:ext>
            </c:extLst>
          </c:dLbls>
          <c:cat>
            <c:strRef>
              <c:f>'P.14 - 3.10'!$J$21:$O$21</c:f>
              <c:strCache>
                <c:ptCount val="6"/>
                <c:pt idx="0">
                  <c:v>IEA                 (N=115)</c:v>
                </c:pt>
                <c:pt idx="1">
                  <c:v>CANWEA (N=113)</c:v>
                </c:pt>
                <c:pt idx="2">
                  <c:v>GPWind (N=115)</c:v>
                </c:pt>
                <c:pt idx="3">
                  <c:v>CSE07 (N=114)</c:v>
                </c:pt>
                <c:pt idx="4">
                  <c:v>CSE09 (N=113)</c:v>
                </c:pt>
                <c:pt idx="5">
                  <c:v>ESTEEM (N=115)</c:v>
                </c:pt>
              </c:strCache>
            </c:strRef>
          </c:cat>
          <c:val>
            <c:numRef>
              <c:f>'P.14 - 3.10'!$J$24:$O$24</c:f>
              <c:numCache>
                <c:formatCode>0%</c:formatCode>
                <c:ptCount val="6"/>
                <c:pt idx="0">
                  <c:v>0.26086956521739313</c:v>
                </c:pt>
                <c:pt idx="1">
                  <c:v>0.16814159292035397</c:v>
                </c:pt>
                <c:pt idx="2">
                  <c:v>0.19130434782608696</c:v>
                </c:pt>
                <c:pt idx="3">
                  <c:v>0.12280701754385964</c:v>
                </c:pt>
                <c:pt idx="4">
                  <c:v>0.21238938053097497</c:v>
                </c:pt>
                <c:pt idx="5">
                  <c:v>0.10434782608695652</c:v>
                </c:pt>
              </c:numCache>
            </c:numRef>
          </c:val>
        </c:ser>
        <c:ser>
          <c:idx val="2"/>
          <c:order val="2"/>
          <c:tx>
            <c:strRef>
              <c:f>'P.14 - 3.10'!$I$23</c:f>
              <c:strCache>
                <c:ptCount val="1"/>
                <c:pt idx="0">
                  <c:v>Applied once or twice</c:v>
                </c:pt>
              </c:strCache>
            </c:strRef>
          </c:tx>
          <c:spPr>
            <a:solidFill>
              <a:srgbClr val="AFABAB"/>
            </a:solidFill>
            <a:ln w="3175">
              <a:solidFill>
                <a:srgbClr val="5B9BD5"/>
              </a:solidFill>
            </a:ln>
          </c:spPr>
          <c:dLbls>
            <c:dLbl>
              <c:idx val="0"/>
              <c:layout>
                <c:manualLayout>
                  <c:x val="4.4097222222222714E-3"/>
                  <c:y val="0"/>
                </c:manualLayout>
              </c:layout>
              <c:showVal val="1"/>
              <c:extLst>
                <c:ext xmlns:c15="http://schemas.microsoft.com/office/drawing/2012/chart" uri="{CE6537A1-D6FC-4f65-9D91-7224C49458BB}">
                  <c15:layout/>
                </c:ext>
              </c:extLst>
            </c:dLbl>
            <c:spPr>
              <a:noFill/>
              <a:ln>
                <a:noFill/>
              </a:ln>
              <a:effectLst/>
            </c:spPr>
            <c:showVal val="1"/>
            <c:extLst>
              <c:ext xmlns:c15="http://schemas.microsoft.com/office/drawing/2012/chart" uri="{CE6537A1-D6FC-4f65-9D91-7224C49458BB}">
                <c15:layout/>
                <c15:showLeaderLines val="0"/>
              </c:ext>
            </c:extLst>
          </c:dLbls>
          <c:cat>
            <c:strRef>
              <c:f>'P.14 - 3.10'!$J$21:$O$21</c:f>
              <c:strCache>
                <c:ptCount val="6"/>
                <c:pt idx="0">
                  <c:v>IEA                 (N=115)</c:v>
                </c:pt>
                <c:pt idx="1">
                  <c:v>CANWEA (N=113)</c:v>
                </c:pt>
                <c:pt idx="2">
                  <c:v>GPWind (N=115)</c:v>
                </c:pt>
                <c:pt idx="3">
                  <c:v>CSE07 (N=114)</c:v>
                </c:pt>
                <c:pt idx="4">
                  <c:v>CSE09 (N=113)</c:v>
                </c:pt>
                <c:pt idx="5">
                  <c:v>ESTEEM (N=115)</c:v>
                </c:pt>
              </c:strCache>
            </c:strRef>
          </c:cat>
          <c:val>
            <c:numRef>
              <c:f>'P.14 - 3.10'!$J$23:$O$23</c:f>
              <c:numCache>
                <c:formatCode>0%</c:formatCode>
                <c:ptCount val="6"/>
                <c:pt idx="0">
                  <c:v>8.6956521739130543E-2</c:v>
                </c:pt>
                <c:pt idx="1">
                  <c:v>5.3097345132743404E-2</c:v>
                </c:pt>
                <c:pt idx="2">
                  <c:v>4.3478260869565223E-2</c:v>
                </c:pt>
                <c:pt idx="3">
                  <c:v>6.1403508771929766E-2</c:v>
                </c:pt>
                <c:pt idx="4">
                  <c:v>2.6548672566371858E-2</c:v>
                </c:pt>
                <c:pt idx="5">
                  <c:v>8.6956521739130748E-3</c:v>
                </c:pt>
              </c:numCache>
            </c:numRef>
          </c:val>
        </c:ser>
        <c:ser>
          <c:idx val="3"/>
          <c:order val="3"/>
          <c:tx>
            <c:strRef>
              <c:f>'P.14 - 3.10'!$I$22</c:f>
              <c:strCache>
                <c:ptCount val="1"/>
                <c:pt idx="0">
                  <c:v>Applied regularly</c:v>
                </c:pt>
              </c:strCache>
            </c:strRef>
          </c:tx>
          <c:spPr>
            <a:solidFill>
              <a:srgbClr val="FFC000">
                <a:alpha val="80000"/>
              </a:srgbClr>
            </a:solidFill>
            <a:ln w="3175">
              <a:solidFill>
                <a:srgbClr val="5B9BD5"/>
              </a:solidFill>
            </a:ln>
          </c:spPr>
          <c:dLbls>
            <c:dLbl>
              <c:idx val="0"/>
              <c:layout>
                <c:manualLayout>
                  <c:x val="0"/>
                  <c:y val="-4.0000000000000022E-2"/>
                </c:manualLayout>
              </c:layout>
              <c:showVal val="1"/>
              <c:extLst>
                <c:ext xmlns:c15="http://schemas.microsoft.com/office/drawing/2012/chart" uri="{CE6537A1-D6FC-4f65-9D91-7224C49458BB}">
                  <c15:layout/>
                </c:ext>
              </c:extLst>
            </c:dLbl>
            <c:dLbl>
              <c:idx val="1"/>
              <c:layout>
                <c:manualLayout>
                  <c:x val="0"/>
                  <c:y val="-3.5555555555555576E-2"/>
                </c:manualLayout>
              </c:layout>
              <c:showVal val="1"/>
              <c:extLst>
                <c:ext xmlns:c15="http://schemas.microsoft.com/office/drawing/2012/chart" uri="{CE6537A1-D6FC-4f65-9D91-7224C49458BB}">
                  <c15:layout/>
                </c:ext>
              </c:extLst>
            </c:dLbl>
            <c:dLbl>
              <c:idx val="2"/>
              <c:layout>
                <c:manualLayout>
                  <c:x val="0"/>
                  <c:y val="-4.0000000000000022E-2"/>
                </c:manualLayout>
              </c:layout>
              <c:showVal val="1"/>
              <c:extLst>
                <c:ext xmlns:c15="http://schemas.microsoft.com/office/drawing/2012/chart" uri="{CE6537A1-D6FC-4f65-9D91-7224C49458BB}">
                  <c15:layout/>
                </c:ext>
              </c:extLst>
            </c:dLbl>
            <c:dLbl>
              <c:idx val="3"/>
              <c:layout>
                <c:manualLayout>
                  <c:x val="0"/>
                  <c:y val="-3.5555555555555556E-2"/>
                </c:manualLayout>
              </c:layout>
              <c:showVal val="1"/>
              <c:extLst>
                <c:ext xmlns:c15="http://schemas.microsoft.com/office/drawing/2012/chart" uri="{CE6537A1-D6FC-4f65-9D91-7224C49458BB}">
                  <c15:layout/>
                </c:ext>
              </c:extLst>
            </c:dLbl>
            <c:dLbl>
              <c:idx val="4"/>
              <c:layout>
                <c:manualLayout>
                  <c:x val="0"/>
                  <c:y val="-3.9999999999999994E-2"/>
                </c:manualLayout>
              </c:layout>
              <c:showVal val="1"/>
              <c:extLst>
                <c:ext xmlns:c15="http://schemas.microsoft.com/office/drawing/2012/chart" uri="{CE6537A1-D6FC-4f65-9D91-7224C49458BB}">
                  <c15:layout/>
                </c:ext>
              </c:extLst>
            </c:dLbl>
            <c:dLbl>
              <c:idx val="5"/>
              <c:layout>
                <c:manualLayout>
                  <c:x val="0"/>
                  <c:y val="-4.4444444444444502E-2"/>
                </c:manualLayout>
              </c:layout>
              <c:showVal val="1"/>
              <c:extLst>
                <c:ext xmlns:c15="http://schemas.microsoft.com/office/drawing/2012/chart" uri="{CE6537A1-D6FC-4f65-9D91-7224C49458BB}">
                  <c15:layout/>
                </c:ext>
              </c:extLst>
            </c:dLbl>
            <c:spPr>
              <a:noFill/>
              <a:ln>
                <a:noFill/>
              </a:ln>
              <a:effectLst/>
            </c:spPr>
            <c:showVal val="1"/>
            <c:extLst>
              <c:ext xmlns:c15="http://schemas.microsoft.com/office/drawing/2012/chart" uri="{CE6537A1-D6FC-4f65-9D91-7224C49458BB}">
                <c15:showLeaderLines val="0"/>
              </c:ext>
            </c:extLst>
          </c:dLbls>
          <c:cat>
            <c:strRef>
              <c:f>'P.14 - 3.10'!$J$21:$O$21</c:f>
              <c:strCache>
                <c:ptCount val="6"/>
                <c:pt idx="0">
                  <c:v>IEA                 (N=115)</c:v>
                </c:pt>
                <c:pt idx="1">
                  <c:v>CANWEA (N=113)</c:v>
                </c:pt>
                <c:pt idx="2">
                  <c:v>GPWind (N=115)</c:v>
                </c:pt>
                <c:pt idx="3">
                  <c:v>CSE07 (N=114)</c:v>
                </c:pt>
                <c:pt idx="4">
                  <c:v>CSE09 (N=113)</c:v>
                </c:pt>
                <c:pt idx="5">
                  <c:v>ESTEEM (N=115)</c:v>
                </c:pt>
              </c:strCache>
            </c:strRef>
          </c:cat>
          <c:val>
            <c:numRef>
              <c:f>'P.14 - 3.10'!$J$22:$O$22</c:f>
              <c:numCache>
                <c:formatCode>0%</c:formatCode>
                <c:ptCount val="6"/>
                <c:pt idx="0">
                  <c:v>3.4782608695652174E-2</c:v>
                </c:pt>
                <c:pt idx="1">
                  <c:v>1.7699115044247787E-2</c:v>
                </c:pt>
                <c:pt idx="2">
                  <c:v>1.7391304347826087E-2</c:v>
                </c:pt>
                <c:pt idx="3">
                  <c:v>8.771929824561403E-3</c:v>
                </c:pt>
                <c:pt idx="4">
                  <c:v>8.8495575221239891E-3</c:v>
                </c:pt>
                <c:pt idx="5">
                  <c:v>0</c:v>
                </c:pt>
              </c:numCache>
            </c:numRef>
          </c:val>
        </c:ser>
        <c:overlap val="100"/>
        <c:axId val="72896512"/>
        <c:axId val="72898048"/>
      </c:barChart>
      <c:catAx>
        <c:axId val="72896512"/>
        <c:scaling>
          <c:orientation val="minMax"/>
        </c:scaling>
        <c:axPos val="b"/>
        <c:numFmt formatCode="General" sourceLinked="0"/>
        <c:tickLblPos val="nextTo"/>
        <c:crossAx val="72898048"/>
        <c:crosses val="autoZero"/>
        <c:auto val="1"/>
        <c:lblAlgn val="ctr"/>
        <c:lblOffset val="100"/>
      </c:catAx>
      <c:valAx>
        <c:axId val="72898048"/>
        <c:scaling>
          <c:orientation val="minMax"/>
        </c:scaling>
        <c:axPos val="l"/>
        <c:majorGridlines/>
        <c:numFmt formatCode="0%" sourceLinked="1"/>
        <c:tickLblPos val="nextTo"/>
        <c:crossAx val="72896512"/>
        <c:crosses val="autoZero"/>
        <c:crossBetween val="between"/>
        <c:majorUnit val="0.2"/>
      </c:valAx>
    </c:plotArea>
    <c:legend>
      <c:legendPos val="b"/>
    </c:legend>
    <c:plotVisOnly val="1"/>
    <c:dispBlanksAs val="gap"/>
  </c:chart>
  <c:txPr>
    <a:bodyPr/>
    <a:lstStyle/>
    <a:p>
      <a:pPr>
        <a:defRPr sz="1600"/>
      </a:pPr>
      <a:endParaRPr lang="de-DE"/>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de-DE"/>
  <c:chart>
    <c:plotArea>
      <c:layout/>
      <c:pieChart>
        <c:varyColors val="1"/>
        <c:ser>
          <c:idx val="0"/>
          <c:order val="0"/>
          <c:spPr>
            <a:ln>
              <a:solidFill>
                <a:schemeClr val="tx1"/>
              </a:solidFill>
            </a:ln>
          </c:spPr>
          <c:dPt>
            <c:idx val="0"/>
            <c:explosion val="20"/>
            <c:spPr>
              <a:solidFill>
                <a:schemeClr val="accent2"/>
              </a:solidFill>
              <a:ln>
                <a:solidFill>
                  <a:schemeClr val="tx1"/>
                </a:solidFill>
              </a:ln>
            </c:spPr>
          </c:dPt>
          <c:dPt>
            <c:idx val="1"/>
            <c:spPr>
              <a:solidFill>
                <a:schemeClr val="accent1">
                  <a:lumMod val="60000"/>
                  <a:lumOff val="40000"/>
                </a:schemeClr>
              </a:solidFill>
              <a:ln>
                <a:solidFill>
                  <a:schemeClr val="tx1"/>
                </a:solidFill>
              </a:ln>
            </c:spPr>
          </c:dPt>
          <c:dPt>
            <c:idx val="2"/>
            <c:spPr>
              <a:solidFill>
                <a:schemeClr val="accent6">
                  <a:lumMod val="40000"/>
                  <a:lumOff val="60000"/>
                </a:schemeClr>
              </a:solidFill>
              <a:ln>
                <a:solidFill>
                  <a:schemeClr val="tx1"/>
                </a:solidFill>
              </a:ln>
            </c:spPr>
          </c:dPt>
          <c:dLbls>
            <c:dLbl>
              <c:idx val="1"/>
              <c:layout>
                <c:manualLayout>
                  <c:x val="1.8212719954193123E-2"/>
                  <c:y val="-2.8979651815285438E-2"/>
                </c:manualLayout>
              </c:layout>
              <c:showCatName val="1"/>
              <c:showPercent val="1"/>
            </c:dLbl>
            <c:dLbl>
              <c:idx val="2"/>
              <c:layout>
                <c:manualLayout>
                  <c:x val="1.0133756505687402E-2"/>
                  <c:y val="2.0508050620974091E-2"/>
                </c:manualLayout>
              </c:layout>
              <c:showCatName val="1"/>
              <c:showPercent val="1"/>
            </c:dLbl>
            <c:txPr>
              <a:bodyPr/>
              <a:lstStyle/>
              <a:p>
                <a:pPr>
                  <a:defRPr sz="1400"/>
                </a:pPr>
                <a:endParaRPr lang="de-DE"/>
              </a:p>
            </c:txPr>
            <c:showCatName val="1"/>
            <c:showPercent val="1"/>
            <c:showLeaderLines val="1"/>
          </c:dLbls>
          <c:cat>
            <c:strRef>
              <c:f>'3.4'!$D$6:$D$8</c:f>
              <c:strCache>
                <c:ptCount val="3"/>
                <c:pt idx="0">
                  <c:v>Experienced delays and stops of wind farms</c:v>
                </c:pt>
                <c:pt idx="1">
                  <c:v>Did not experience delays or stops</c:v>
                </c:pt>
                <c:pt idx="2">
                  <c:v>I don't know</c:v>
                </c:pt>
              </c:strCache>
            </c:strRef>
          </c:cat>
          <c:val>
            <c:numRef>
              <c:f>'3.4'!$F$6:$F$8</c:f>
              <c:numCache>
                <c:formatCode>###0.0</c:formatCode>
                <c:ptCount val="3"/>
                <c:pt idx="0">
                  <c:v>56.000000000000007</c:v>
                </c:pt>
                <c:pt idx="1">
                  <c:v>29.333333333333311</c:v>
                </c:pt>
                <c:pt idx="2">
                  <c:v>14.666666666666673</c:v>
                </c:pt>
              </c:numCache>
            </c:numRef>
          </c:val>
        </c:ser>
        <c:firstSliceAng val="0"/>
      </c:pieChart>
    </c:plotArea>
    <c:plotVisOnly val="1"/>
  </c:chart>
  <c:txPr>
    <a:bodyPr/>
    <a:lstStyle/>
    <a:p>
      <a:pPr>
        <a:defRPr sz="1200"/>
      </a:pPr>
      <a:endParaRPr lang="de-DE"/>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de-DE"/>
  <c:chart>
    <c:plotArea>
      <c:layout/>
      <c:barChart>
        <c:barDir val="bar"/>
        <c:grouping val="stacked"/>
        <c:ser>
          <c:idx val="0"/>
          <c:order val="0"/>
          <c:tx>
            <c:strRef>
              <c:f>'fRage 3.8_KORR.'!$V$96</c:f>
              <c:strCache>
                <c:ptCount val="1"/>
                <c:pt idx="0">
                  <c:v>Informational measures</c:v>
                </c:pt>
              </c:strCache>
            </c:strRef>
          </c:tx>
          <c:spPr>
            <a:solidFill>
              <a:schemeClr val="bg2">
                <a:lumMod val="60000"/>
                <a:lumOff val="40000"/>
              </a:schemeClr>
            </a:solidFill>
          </c:spPr>
          <c:cat>
            <c:strRef>
              <c:f>'fRage 3.8_KORR.'!$U$97:$U$101</c:f>
              <c:strCache>
                <c:ptCount val="5"/>
                <c:pt idx="0">
                  <c:v>Operation</c:v>
                </c:pt>
                <c:pt idx="1">
                  <c:v>Construction process</c:v>
                </c:pt>
                <c:pt idx="2">
                  <c:v>Permitting process</c:v>
                </c:pt>
                <c:pt idx="3">
                  <c:v>Spatial and technical planning process</c:v>
                </c:pt>
                <c:pt idx="4">
                  <c:v>Project preparation</c:v>
                </c:pt>
              </c:strCache>
            </c:strRef>
          </c:cat>
          <c:val>
            <c:numRef>
              <c:f>'fRage 3.8_KORR.'!$V$97:$V$101</c:f>
              <c:numCache>
                <c:formatCode>General</c:formatCode>
                <c:ptCount val="5"/>
                <c:pt idx="0">
                  <c:v>43</c:v>
                </c:pt>
                <c:pt idx="1">
                  <c:v>55</c:v>
                </c:pt>
                <c:pt idx="2">
                  <c:v>46</c:v>
                </c:pt>
                <c:pt idx="3">
                  <c:v>49</c:v>
                </c:pt>
                <c:pt idx="4">
                  <c:v>35</c:v>
                </c:pt>
              </c:numCache>
            </c:numRef>
          </c:val>
        </c:ser>
        <c:ser>
          <c:idx val="1"/>
          <c:order val="1"/>
          <c:tx>
            <c:strRef>
              <c:f>'fRage 3.8_KORR.'!$W$96</c:f>
              <c:strCache>
                <c:ptCount val="1"/>
                <c:pt idx="0">
                  <c:v>Consultation and dialogue with the public</c:v>
                </c:pt>
              </c:strCache>
            </c:strRef>
          </c:tx>
          <c:spPr>
            <a:solidFill>
              <a:schemeClr val="bg2">
                <a:lumMod val="75000"/>
              </a:schemeClr>
            </a:solidFill>
          </c:spPr>
          <c:cat>
            <c:strRef>
              <c:f>'fRage 3.8_KORR.'!$U$97:$U$101</c:f>
              <c:strCache>
                <c:ptCount val="5"/>
                <c:pt idx="0">
                  <c:v>Operation</c:v>
                </c:pt>
                <c:pt idx="1">
                  <c:v>Construction process</c:v>
                </c:pt>
                <c:pt idx="2">
                  <c:v>Permitting process</c:v>
                </c:pt>
                <c:pt idx="3">
                  <c:v>Spatial and technical planning process</c:v>
                </c:pt>
                <c:pt idx="4">
                  <c:v>Project preparation</c:v>
                </c:pt>
              </c:strCache>
            </c:strRef>
          </c:cat>
          <c:val>
            <c:numRef>
              <c:f>'fRage 3.8_KORR.'!$W$97:$W$101</c:f>
              <c:numCache>
                <c:formatCode>General</c:formatCode>
                <c:ptCount val="5"/>
                <c:pt idx="0">
                  <c:v>27</c:v>
                </c:pt>
                <c:pt idx="1">
                  <c:v>35</c:v>
                </c:pt>
                <c:pt idx="2">
                  <c:v>51</c:v>
                </c:pt>
                <c:pt idx="3">
                  <c:v>45</c:v>
                </c:pt>
                <c:pt idx="4">
                  <c:v>34</c:v>
                </c:pt>
              </c:numCache>
            </c:numRef>
          </c:val>
        </c:ser>
        <c:ser>
          <c:idx val="2"/>
          <c:order val="2"/>
          <c:tx>
            <c:strRef>
              <c:f>'fRage 3.8_KORR.'!$X$96</c:f>
              <c:strCache>
                <c:ptCount val="1"/>
                <c:pt idx="0">
                  <c:v>Empowerment of the public</c:v>
                </c:pt>
              </c:strCache>
            </c:strRef>
          </c:tx>
          <c:spPr>
            <a:solidFill>
              <a:srgbClr val="17375E"/>
            </a:solidFill>
          </c:spPr>
          <c:cat>
            <c:strRef>
              <c:f>'fRage 3.8_KORR.'!$U$97:$U$101</c:f>
              <c:strCache>
                <c:ptCount val="5"/>
                <c:pt idx="0">
                  <c:v>Operation</c:v>
                </c:pt>
                <c:pt idx="1">
                  <c:v>Construction process</c:v>
                </c:pt>
                <c:pt idx="2">
                  <c:v>Permitting process</c:v>
                </c:pt>
                <c:pt idx="3">
                  <c:v>Spatial and technical planning process</c:v>
                </c:pt>
                <c:pt idx="4">
                  <c:v>Project preparation</c:v>
                </c:pt>
              </c:strCache>
            </c:strRef>
          </c:cat>
          <c:val>
            <c:numRef>
              <c:f>'fRage 3.8_KORR.'!$X$97:$X$101</c:f>
              <c:numCache>
                <c:formatCode>General</c:formatCode>
                <c:ptCount val="5"/>
                <c:pt idx="0">
                  <c:v>6</c:v>
                </c:pt>
                <c:pt idx="1">
                  <c:v>8</c:v>
                </c:pt>
                <c:pt idx="2">
                  <c:v>16</c:v>
                </c:pt>
                <c:pt idx="3">
                  <c:v>15</c:v>
                </c:pt>
                <c:pt idx="4">
                  <c:v>9</c:v>
                </c:pt>
              </c:numCache>
            </c:numRef>
          </c:val>
        </c:ser>
        <c:ser>
          <c:idx val="3"/>
          <c:order val="3"/>
          <c:tx>
            <c:strRef>
              <c:f>'fRage 3.8_KORR.'!$Y$96</c:f>
              <c:strCache>
                <c:ptCount val="1"/>
                <c:pt idx="0">
                  <c:v>No measures</c:v>
                </c:pt>
              </c:strCache>
            </c:strRef>
          </c:tx>
          <c:spPr>
            <a:solidFill>
              <a:srgbClr val="FF0000"/>
            </a:solidFill>
          </c:spPr>
          <c:cat>
            <c:strRef>
              <c:f>'fRage 3.8_KORR.'!$U$97:$U$101</c:f>
              <c:strCache>
                <c:ptCount val="5"/>
                <c:pt idx="0">
                  <c:v>Operation</c:v>
                </c:pt>
                <c:pt idx="1">
                  <c:v>Construction process</c:v>
                </c:pt>
                <c:pt idx="2">
                  <c:v>Permitting process</c:v>
                </c:pt>
                <c:pt idx="3">
                  <c:v>Spatial and technical planning process</c:v>
                </c:pt>
                <c:pt idx="4">
                  <c:v>Project preparation</c:v>
                </c:pt>
              </c:strCache>
            </c:strRef>
          </c:cat>
          <c:val>
            <c:numRef>
              <c:f>'fRage 3.8_KORR.'!$Y$97:$Y$101</c:f>
              <c:numCache>
                <c:formatCode>General</c:formatCode>
                <c:ptCount val="5"/>
                <c:pt idx="0">
                  <c:v>7</c:v>
                </c:pt>
                <c:pt idx="1">
                  <c:v>3</c:v>
                </c:pt>
                <c:pt idx="2">
                  <c:v>6</c:v>
                </c:pt>
                <c:pt idx="3">
                  <c:v>8</c:v>
                </c:pt>
                <c:pt idx="4">
                  <c:v>24</c:v>
                </c:pt>
              </c:numCache>
            </c:numRef>
          </c:val>
        </c:ser>
        <c:ser>
          <c:idx val="4"/>
          <c:order val="4"/>
          <c:tx>
            <c:strRef>
              <c:f>'fRage 3.8_KORR.'!$Z$96</c:f>
              <c:strCache>
                <c:ptCount val="1"/>
                <c:pt idx="0">
                  <c:v>Not relevant</c:v>
                </c:pt>
              </c:strCache>
            </c:strRef>
          </c:tx>
          <c:spPr>
            <a:solidFill>
              <a:schemeClr val="tx1">
                <a:lumMod val="50000"/>
                <a:lumOff val="50000"/>
              </a:schemeClr>
            </a:solidFill>
          </c:spPr>
          <c:cat>
            <c:strRef>
              <c:f>'fRage 3.8_KORR.'!$U$97:$U$101</c:f>
              <c:strCache>
                <c:ptCount val="5"/>
                <c:pt idx="0">
                  <c:v>Operation</c:v>
                </c:pt>
                <c:pt idx="1">
                  <c:v>Construction process</c:v>
                </c:pt>
                <c:pt idx="2">
                  <c:v>Permitting process</c:v>
                </c:pt>
                <c:pt idx="3">
                  <c:v>Spatial and technical planning process</c:v>
                </c:pt>
                <c:pt idx="4">
                  <c:v>Project preparation</c:v>
                </c:pt>
              </c:strCache>
            </c:strRef>
          </c:cat>
          <c:val>
            <c:numRef>
              <c:f>'fRage 3.8_KORR.'!$Z$97:$Z$101</c:f>
              <c:numCache>
                <c:formatCode>General</c:formatCode>
                <c:ptCount val="5"/>
                <c:pt idx="0">
                  <c:v>17</c:v>
                </c:pt>
                <c:pt idx="1">
                  <c:v>13</c:v>
                </c:pt>
                <c:pt idx="2">
                  <c:v>10</c:v>
                </c:pt>
                <c:pt idx="3">
                  <c:v>10</c:v>
                </c:pt>
                <c:pt idx="4">
                  <c:v>10</c:v>
                </c:pt>
              </c:numCache>
            </c:numRef>
          </c:val>
        </c:ser>
        <c:overlap val="100"/>
        <c:axId val="61168640"/>
        <c:axId val="61170432"/>
      </c:barChart>
      <c:catAx>
        <c:axId val="61168640"/>
        <c:scaling>
          <c:orientation val="minMax"/>
        </c:scaling>
        <c:axPos val="l"/>
        <c:tickLblPos val="nextTo"/>
        <c:crossAx val="61170432"/>
        <c:crosses val="autoZero"/>
        <c:auto val="1"/>
        <c:lblAlgn val="ctr"/>
        <c:lblOffset val="100"/>
      </c:catAx>
      <c:valAx>
        <c:axId val="61170432"/>
        <c:scaling>
          <c:orientation val="minMax"/>
        </c:scaling>
        <c:axPos val="b"/>
        <c:majorGridlines/>
        <c:title>
          <c:tx>
            <c:rich>
              <a:bodyPr/>
              <a:lstStyle/>
              <a:p>
                <a:pPr>
                  <a:defRPr/>
                </a:pPr>
                <a:r>
                  <a:rPr lang="de-DE" dirty="0" err="1" smtClean="0"/>
                  <a:t>Number</a:t>
                </a:r>
                <a:r>
                  <a:rPr lang="de-DE" dirty="0" smtClean="0"/>
                  <a:t> </a:t>
                </a:r>
                <a:r>
                  <a:rPr lang="de-DE" dirty="0" err="1" smtClean="0"/>
                  <a:t>of</a:t>
                </a:r>
                <a:r>
                  <a:rPr lang="de-DE" dirty="0" smtClean="0"/>
                  <a:t> </a:t>
                </a:r>
                <a:r>
                  <a:rPr lang="de-DE" dirty="0" err="1" smtClean="0"/>
                  <a:t>answers</a:t>
                </a:r>
                <a:endParaRPr lang="de-DE" dirty="0"/>
              </a:p>
            </c:rich>
          </c:tx>
          <c:layout/>
        </c:title>
        <c:numFmt formatCode="General" sourceLinked="1"/>
        <c:tickLblPos val="nextTo"/>
        <c:crossAx val="61168640"/>
        <c:crosses val="autoZero"/>
        <c:crossBetween val="between"/>
      </c:valAx>
    </c:plotArea>
    <c:legend>
      <c:legendPos val="r"/>
      <c:layout>
        <c:manualLayout>
          <c:xMode val="edge"/>
          <c:yMode val="edge"/>
          <c:x val="0.66467237071124652"/>
          <c:y val="0.15262673805474605"/>
          <c:w val="0.29974435101752828"/>
          <c:h val="0.75240571560424918"/>
        </c:manualLayout>
      </c:layout>
    </c:legend>
    <c:plotVisOnly val="1"/>
  </c:chart>
  <c:txPr>
    <a:bodyPr/>
    <a:lstStyle/>
    <a:p>
      <a:pPr>
        <a:defRPr sz="1400"/>
      </a:pPr>
      <a:endParaRPr lang="de-DE"/>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de-DE"/>
  <c:chart>
    <c:plotArea>
      <c:layout/>
      <c:barChart>
        <c:barDir val="col"/>
        <c:grouping val="clustered"/>
        <c:ser>
          <c:idx val="0"/>
          <c:order val="0"/>
          <c:dLbls>
            <c:numFmt formatCode="#,##0.0" sourceLinked="0"/>
            <c:showVal val="1"/>
          </c:dLbls>
          <c:cat>
            <c:strRef>
              <c:f>'fRage 3.8_KORR.'!$H$8:$H$12</c:f>
              <c:strCache>
                <c:ptCount val="5"/>
                <c:pt idx="0">
                  <c:v>Project preparation</c:v>
                </c:pt>
                <c:pt idx="1">
                  <c:v>Spatial and technical planning process</c:v>
                </c:pt>
                <c:pt idx="2">
                  <c:v>Permitting process</c:v>
                </c:pt>
                <c:pt idx="3">
                  <c:v>Construction process</c:v>
                </c:pt>
                <c:pt idx="4">
                  <c:v>Operation</c:v>
                </c:pt>
              </c:strCache>
            </c:strRef>
          </c:cat>
          <c:val>
            <c:numRef>
              <c:f>'fRage 3.8_KORR.'!$I$8:$I$12</c:f>
              <c:numCache>
                <c:formatCode>###0.0000</c:formatCode>
                <c:ptCount val="5"/>
                <c:pt idx="0">
                  <c:v>1.04</c:v>
                </c:pt>
                <c:pt idx="1">
                  <c:v>1.4533333333333334</c:v>
                </c:pt>
                <c:pt idx="2">
                  <c:v>1.5066666666666666</c:v>
                </c:pt>
                <c:pt idx="3">
                  <c:v>1.3066666666666666</c:v>
                </c:pt>
                <c:pt idx="4">
                  <c:v>1.0133333333333334</c:v>
                </c:pt>
              </c:numCache>
            </c:numRef>
          </c:val>
        </c:ser>
        <c:axId val="55374976"/>
        <c:axId val="55376512"/>
      </c:barChart>
      <c:catAx>
        <c:axId val="55374976"/>
        <c:scaling>
          <c:orientation val="minMax"/>
        </c:scaling>
        <c:axPos val="b"/>
        <c:tickLblPos val="nextTo"/>
        <c:crossAx val="55376512"/>
        <c:crosses val="autoZero"/>
        <c:auto val="1"/>
        <c:lblAlgn val="ctr"/>
        <c:lblOffset val="100"/>
      </c:catAx>
      <c:valAx>
        <c:axId val="55376512"/>
        <c:scaling>
          <c:orientation val="minMax"/>
          <c:max val="1.6"/>
          <c:min val="0"/>
        </c:scaling>
        <c:axPos val="l"/>
        <c:majorGridlines/>
        <c:numFmt formatCode="General" sourceLinked="0"/>
        <c:tickLblPos val="nextTo"/>
        <c:crossAx val="55374976"/>
        <c:crosses val="autoZero"/>
        <c:crossBetween val="between"/>
        <c:majorUnit val="0.5"/>
        <c:minorUnit val="4.0000000000000015E-2"/>
      </c:valAx>
    </c:plotArea>
    <c:plotVisOnly val="1"/>
  </c:chart>
  <c:txPr>
    <a:bodyPr/>
    <a:lstStyle/>
    <a:p>
      <a:pPr>
        <a:defRPr sz="1400"/>
      </a:pPr>
      <a:endParaRPr lang="de-DE"/>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de-DE"/>
  <c:chart>
    <c:plotArea>
      <c:layout/>
      <c:barChart>
        <c:barDir val="bar"/>
        <c:grouping val="clustered"/>
        <c:ser>
          <c:idx val="0"/>
          <c:order val="0"/>
          <c:dLbls>
            <c:numFmt formatCode="0%" sourceLinked="0"/>
            <c:showVal val="1"/>
          </c:dLbls>
          <c:cat>
            <c:strRef>
              <c:f>'Frage 2.3'!$X$15:$X$23</c:f>
              <c:strCache>
                <c:ptCount val="9"/>
                <c:pt idx="0">
                  <c:v>Negative public votes</c:v>
                </c:pt>
                <c:pt idx="1">
                  <c:v>Lawsuits</c:v>
                </c:pt>
                <c:pt idx="2">
                  <c:v>Interference of organised resistance from outside</c:v>
                </c:pt>
                <c:pt idx="3">
                  <c:v>Official filing of complaints</c:v>
                </c:pt>
                <c:pt idx="4">
                  <c:v>Protests (written, events etc.)</c:v>
                </c:pt>
                <c:pt idx="5">
                  <c:v>Negative local media coverage</c:v>
                </c:pt>
                <c:pt idx="6">
                  <c:v>Negative reactions from political stakeholders on a local level</c:v>
                </c:pt>
                <c:pt idx="7">
                  <c:v>Formation of local opponent groups</c:v>
                </c:pt>
                <c:pt idx="8">
                  <c:v>Negative reactions by local citizens (e.g. by public statements)</c:v>
                </c:pt>
              </c:strCache>
            </c:strRef>
          </c:cat>
          <c:val>
            <c:numRef>
              <c:f>'Frage 2.3'!$Y$15:$Y$23</c:f>
              <c:numCache>
                <c:formatCode>###0.0%</c:formatCode>
                <c:ptCount val="9"/>
                <c:pt idx="0">
                  <c:v>0.30000000000000016</c:v>
                </c:pt>
                <c:pt idx="1">
                  <c:v>0.38571428571428618</c:v>
                </c:pt>
                <c:pt idx="2">
                  <c:v>0.45714285714285741</c:v>
                </c:pt>
                <c:pt idx="3">
                  <c:v>0.52857142857142869</c:v>
                </c:pt>
                <c:pt idx="4">
                  <c:v>0.5857142857142853</c:v>
                </c:pt>
                <c:pt idx="5">
                  <c:v>0.628571428571429</c:v>
                </c:pt>
                <c:pt idx="6">
                  <c:v>0.628571428571429</c:v>
                </c:pt>
                <c:pt idx="7">
                  <c:v>0.6857142857142855</c:v>
                </c:pt>
                <c:pt idx="8">
                  <c:v>0.78571428571428559</c:v>
                </c:pt>
              </c:numCache>
            </c:numRef>
          </c:val>
        </c:ser>
        <c:axId val="61863808"/>
        <c:axId val="61865344"/>
      </c:barChart>
      <c:catAx>
        <c:axId val="61863808"/>
        <c:scaling>
          <c:orientation val="minMax"/>
        </c:scaling>
        <c:axPos val="l"/>
        <c:tickLblPos val="nextTo"/>
        <c:crossAx val="61865344"/>
        <c:crosses val="autoZero"/>
        <c:auto val="1"/>
        <c:lblAlgn val="ctr"/>
        <c:lblOffset val="100"/>
      </c:catAx>
      <c:valAx>
        <c:axId val="61865344"/>
        <c:scaling>
          <c:orientation val="minMax"/>
        </c:scaling>
        <c:axPos val="b"/>
        <c:majorGridlines/>
        <c:numFmt formatCode="0%" sourceLinked="0"/>
        <c:tickLblPos val="nextTo"/>
        <c:crossAx val="61863808"/>
        <c:crosses val="autoZero"/>
        <c:crossBetween val="between"/>
      </c:valAx>
    </c:plotArea>
    <c:plotVisOnly val="1"/>
  </c:chart>
  <c:txPr>
    <a:bodyPr/>
    <a:lstStyle/>
    <a:p>
      <a:pPr>
        <a:defRPr sz="1200"/>
      </a:pPr>
      <a:endParaRPr lang="de-DE"/>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de-DE"/>
  <c:chart>
    <c:plotArea>
      <c:layout/>
      <c:barChart>
        <c:barDir val="bar"/>
        <c:grouping val="clustered"/>
        <c:ser>
          <c:idx val="0"/>
          <c:order val="0"/>
          <c:dLbls>
            <c:numFmt formatCode="0%" sourceLinked="0"/>
            <c:showVal val="1"/>
          </c:dLbls>
          <c:cat>
            <c:strRef>
              <c:f>'Frage 2.3'!$AA$18:$AA$23</c:f>
              <c:strCache>
                <c:ptCount val="6"/>
                <c:pt idx="0">
                  <c:v>Interference of organised support from outside</c:v>
                </c:pt>
                <c:pt idx="1">
                  <c:v>Positive public votes</c:v>
                </c:pt>
                <c:pt idx="2">
                  <c:v>Formation of local support groups</c:v>
                </c:pt>
                <c:pt idx="3">
                  <c:v>Positive local media coverage</c:v>
                </c:pt>
                <c:pt idx="4">
                  <c:v>Positive reactions by local citizens (e.g. by public statements)</c:v>
                </c:pt>
                <c:pt idx="5">
                  <c:v>Positive reactions by political or other societal stakeholders on local level</c:v>
                </c:pt>
              </c:strCache>
            </c:strRef>
          </c:cat>
          <c:val>
            <c:numRef>
              <c:f>'Frage 2.3'!$AB$18:$AB$23</c:f>
              <c:numCache>
                <c:formatCode>###0.0%</c:formatCode>
                <c:ptCount val="6"/>
                <c:pt idx="0">
                  <c:v>0.15714285714285725</c:v>
                </c:pt>
                <c:pt idx="1">
                  <c:v>0.31428571428571445</c:v>
                </c:pt>
                <c:pt idx="2">
                  <c:v>0.35714285714285743</c:v>
                </c:pt>
                <c:pt idx="3">
                  <c:v>0.75714285714285745</c:v>
                </c:pt>
                <c:pt idx="4">
                  <c:v>0.78571428571428559</c:v>
                </c:pt>
                <c:pt idx="5">
                  <c:v>0.84285714285714297</c:v>
                </c:pt>
              </c:numCache>
            </c:numRef>
          </c:val>
        </c:ser>
        <c:axId val="61889152"/>
        <c:axId val="61890944"/>
      </c:barChart>
      <c:catAx>
        <c:axId val="61889152"/>
        <c:scaling>
          <c:orientation val="minMax"/>
        </c:scaling>
        <c:axPos val="l"/>
        <c:tickLblPos val="nextTo"/>
        <c:crossAx val="61890944"/>
        <c:crosses val="autoZero"/>
        <c:auto val="1"/>
        <c:lblAlgn val="ctr"/>
        <c:lblOffset val="100"/>
      </c:catAx>
      <c:valAx>
        <c:axId val="61890944"/>
        <c:scaling>
          <c:orientation val="minMax"/>
          <c:min val="0"/>
        </c:scaling>
        <c:axPos val="b"/>
        <c:majorGridlines/>
        <c:numFmt formatCode="0%" sourceLinked="0"/>
        <c:tickLblPos val="nextTo"/>
        <c:crossAx val="61889152"/>
        <c:crosses val="autoZero"/>
        <c:crossBetween val="between"/>
      </c:valAx>
    </c:plotArea>
    <c:plotVisOnly val="1"/>
  </c:chart>
  <c:txPr>
    <a:bodyPr/>
    <a:lstStyle/>
    <a:p>
      <a:pPr>
        <a:defRPr sz="1200"/>
      </a:pPr>
      <a:endParaRPr lang="de-DE"/>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de-DE"/>
  <c:chart>
    <c:plotArea>
      <c:layout>
        <c:manualLayout>
          <c:layoutTarget val="inner"/>
          <c:xMode val="edge"/>
          <c:yMode val="edge"/>
          <c:x val="8.9968599489403264E-2"/>
          <c:y val="0.11805555555555559"/>
          <c:w val="0.48062488073859688"/>
          <c:h val="0.76851851851852115"/>
        </c:manualLayout>
      </c:layout>
      <c:pieChart>
        <c:varyColors val="1"/>
        <c:ser>
          <c:idx val="0"/>
          <c:order val="0"/>
          <c:spPr>
            <a:solidFill>
              <a:schemeClr val="accent1"/>
            </a:solidFill>
            <a:ln w="3175">
              <a:solidFill>
                <a:schemeClr val="tx1"/>
              </a:solidFill>
            </a:ln>
          </c:spPr>
          <c:explosion val="34"/>
          <c:dPt>
            <c:idx val="0"/>
            <c:spPr>
              <a:solidFill>
                <a:srgbClr val="5B9BD5"/>
              </a:solidFill>
              <a:ln w="3175">
                <a:solidFill>
                  <a:schemeClr val="tx1"/>
                </a:solidFill>
              </a:ln>
            </c:spPr>
          </c:dPt>
          <c:dPt>
            <c:idx val="1"/>
            <c:spPr>
              <a:solidFill>
                <a:srgbClr val="70AD47"/>
              </a:solidFill>
              <a:ln w="3175">
                <a:solidFill>
                  <a:schemeClr val="tx1"/>
                </a:solidFill>
              </a:ln>
            </c:spPr>
          </c:dPt>
          <c:dPt>
            <c:idx val="2"/>
            <c:spPr>
              <a:solidFill>
                <a:srgbClr val="FFC000"/>
              </a:solidFill>
              <a:ln w="3175">
                <a:solidFill>
                  <a:schemeClr val="tx1"/>
                </a:solidFill>
              </a:ln>
            </c:spPr>
          </c:dPt>
          <c:dPt>
            <c:idx val="3"/>
            <c:spPr>
              <a:solidFill>
                <a:srgbClr val="AFABAB"/>
              </a:solidFill>
              <a:ln w="3175">
                <a:solidFill>
                  <a:schemeClr val="tx1"/>
                </a:solidFill>
              </a:ln>
            </c:spPr>
          </c:dPt>
          <c:dLbls>
            <c:dLbl>
              <c:idx val="0"/>
              <c:layout>
                <c:manualLayout>
                  <c:x val="0"/>
                  <c:y val="0.14133062276234551"/>
                </c:manualLayout>
              </c:layout>
              <c:tx>
                <c:rich>
                  <a:bodyPr/>
                  <a:lstStyle/>
                  <a:p>
                    <a:r>
                      <a:rPr lang="en-US" dirty="0" smtClean="0"/>
                      <a:t>Yes, 66</a:t>
                    </a:r>
                    <a:r>
                      <a:rPr lang="en-US" dirty="0"/>
                      <a:t>%</a:t>
                    </a:r>
                  </a:p>
                </c:rich>
              </c:tx>
              <c:showVal val="1"/>
              <c:extLst>
                <c:ext xmlns:c15="http://schemas.microsoft.com/office/drawing/2012/chart" uri="{CE6537A1-D6FC-4f65-9D91-7224C49458BB}">
                  <c15:layout/>
                </c:ext>
              </c:extLst>
            </c:dLbl>
            <c:dLbl>
              <c:idx val="1"/>
              <c:layout>
                <c:manualLayout>
                  <c:x val="1.3861111111111272E-2"/>
                  <c:y val="1.4657025956849918E-2"/>
                </c:manualLayout>
              </c:layout>
              <c:tx>
                <c:rich>
                  <a:bodyPr/>
                  <a:lstStyle/>
                  <a:p>
                    <a:r>
                      <a:rPr lang="en-US" dirty="0" smtClean="0"/>
                      <a:t>Some-times, 27</a:t>
                    </a:r>
                    <a:r>
                      <a:rPr lang="en-US" dirty="0"/>
                      <a:t>%</a:t>
                    </a:r>
                  </a:p>
                </c:rich>
              </c:tx>
              <c:showVal val="1"/>
              <c:extLst>
                <c:ext xmlns:c15="http://schemas.microsoft.com/office/drawing/2012/chart" uri="{CE6537A1-D6FC-4f65-9D91-7224C49458BB}">
                  <c15:layout/>
                </c:ext>
              </c:extLst>
            </c:dLbl>
            <c:dLbl>
              <c:idx val="2"/>
              <c:layout/>
              <c:tx>
                <c:rich>
                  <a:bodyPr/>
                  <a:lstStyle/>
                  <a:p>
                    <a:r>
                      <a:rPr lang="en-US" smtClean="0"/>
                      <a:t>No, 3</a:t>
                    </a:r>
                    <a:r>
                      <a:rPr lang="en-US"/>
                      <a:t>%</a:t>
                    </a:r>
                  </a:p>
                </c:rich>
              </c:tx>
              <c:showVal val="1"/>
            </c:dLbl>
            <c:dLbl>
              <c:idx val="3"/>
              <c:layout/>
              <c:tx>
                <c:rich>
                  <a:bodyPr/>
                  <a:lstStyle/>
                  <a:p>
                    <a:r>
                      <a:rPr lang="en-US" dirty="0" smtClean="0"/>
                      <a:t>Don’t know, 3</a:t>
                    </a:r>
                    <a:r>
                      <a:rPr lang="en-US" dirty="0"/>
                      <a:t>%</a:t>
                    </a:r>
                  </a:p>
                </c:rich>
              </c:tx>
              <c:showVal val="1"/>
            </c:dLbl>
            <c:spPr>
              <a:noFill/>
              <a:ln>
                <a:noFill/>
              </a:ln>
              <a:effectLst/>
            </c:spPr>
            <c:showVal val="1"/>
            <c:extLst>
              <c:ext xmlns:c15="http://schemas.microsoft.com/office/drawing/2012/chart" uri="{CE6537A1-D6FC-4f65-9D91-7224C49458BB}">
                <c15:layout/>
              </c:ext>
            </c:extLst>
          </c:dLbls>
          <c:cat>
            <c:strRef>
              <c:f>'P.6 - 2.1-2 (5)'!$B$27:$B$30</c:f>
              <c:strCache>
                <c:ptCount val="4"/>
                <c:pt idx="0">
                  <c:v>Yes, always or in most cases</c:v>
                </c:pt>
                <c:pt idx="1">
                  <c:v>Sometimes</c:v>
                </c:pt>
                <c:pt idx="2">
                  <c:v>No</c:v>
                </c:pt>
                <c:pt idx="3">
                  <c:v>I don't know</c:v>
                </c:pt>
              </c:strCache>
            </c:strRef>
          </c:cat>
          <c:val>
            <c:numRef>
              <c:f>'P.6 - 2.1-2 (5)'!$G$27:$G$30</c:f>
              <c:numCache>
                <c:formatCode>0%</c:formatCode>
                <c:ptCount val="4"/>
                <c:pt idx="0">
                  <c:v>0.66386554621849836</c:v>
                </c:pt>
                <c:pt idx="1">
                  <c:v>0.26890756302521324</c:v>
                </c:pt>
                <c:pt idx="2">
                  <c:v>3.3613445378151259E-2</c:v>
                </c:pt>
                <c:pt idx="3">
                  <c:v>3.3613445378151259E-2</c:v>
                </c:pt>
              </c:numCache>
            </c:numRef>
          </c:val>
        </c:ser>
        <c:firstSliceAng val="129"/>
      </c:pieChart>
    </c:plotArea>
    <c:plotVisOnly val="1"/>
    <c:dispBlanksAs val="zero"/>
  </c:chart>
  <c:txPr>
    <a:bodyPr/>
    <a:lstStyle/>
    <a:p>
      <a:pPr>
        <a:defRPr sz="1600"/>
      </a:pPr>
      <a:endParaRPr lang="de-DE"/>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de-DE"/>
  <c:chart>
    <c:autoTitleDeleted val="1"/>
    <c:plotArea>
      <c:layout>
        <c:manualLayout>
          <c:layoutTarget val="inner"/>
          <c:xMode val="edge"/>
          <c:yMode val="edge"/>
          <c:x val="0.47388107521042777"/>
          <c:y val="9.1584617532720444E-2"/>
          <c:w val="0.45817648655987092"/>
          <c:h val="0.79143955260624499"/>
        </c:manualLayout>
      </c:layout>
      <c:barChart>
        <c:barDir val="bar"/>
        <c:grouping val="stacked"/>
        <c:ser>
          <c:idx val="0"/>
          <c:order val="0"/>
          <c:tx>
            <c:strRef>
              <c:f>'P.11 - 3.6'!$G$4</c:f>
              <c:strCache>
                <c:ptCount val="1"/>
                <c:pt idx="0">
                  <c:v>Results</c:v>
                </c:pt>
              </c:strCache>
            </c:strRef>
          </c:tx>
          <c:spPr>
            <a:solidFill>
              <a:srgbClr val="6C9EDA">
                <a:alpha val="60000"/>
              </a:srgbClr>
            </a:solidFill>
            <a:ln>
              <a:solidFill>
                <a:srgbClr val="323232"/>
              </a:solidFill>
            </a:ln>
          </c:spPr>
          <c:dLbls>
            <c:dLbl>
              <c:idx val="0"/>
              <c:layout>
                <c:manualLayout>
                  <c:x val="0.19131769755030642"/>
                  <c:y val="0"/>
                </c:manualLayout>
              </c:layout>
              <c:showVal val="1"/>
            </c:dLbl>
            <c:dLbl>
              <c:idx val="1"/>
              <c:layout>
                <c:manualLayout>
                  <c:x val="0.15211432024995189"/>
                  <c:y val="0"/>
                </c:manualLayout>
              </c:layout>
              <c:showVal val="1"/>
            </c:dLbl>
            <c:dLbl>
              <c:idx val="2"/>
              <c:layout>
                <c:manualLayout>
                  <c:x val="0.14562988918008371"/>
                  <c:y val="-5.7865703271052496E-3"/>
                </c:manualLayout>
              </c:layout>
              <c:showVal val="1"/>
            </c:dLbl>
            <c:dLbl>
              <c:idx val="3"/>
              <c:layout>
                <c:manualLayout>
                  <c:x val="0.22272806580483392"/>
                  <c:y val="0"/>
                </c:manualLayout>
              </c:layout>
              <c:showVal val="1"/>
            </c:dLbl>
            <c:showVal val="1"/>
          </c:dLbls>
          <c:cat>
            <c:strRef>
              <c:f>'P.11 - 3.6'!$B$5:$B$8</c:f>
              <c:strCache>
                <c:ptCount val="4"/>
                <c:pt idx="0">
                  <c:v>I don't know / not relevant</c:v>
                </c:pt>
                <c:pt idx="1">
                  <c:v>No, hardly or never</c:v>
                </c:pt>
                <c:pt idx="2">
                  <c:v>Specific resources only allocated under certain conditions</c:v>
                </c:pt>
                <c:pt idx="3">
                  <c:v>Allocating resources always part of standard project planning procedure</c:v>
                </c:pt>
              </c:strCache>
            </c:strRef>
          </c:cat>
          <c:val>
            <c:numRef>
              <c:f>'P.11 - 3.6'!$G$5:$G$8</c:f>
              <c:numCache>
                <c:formatCode>0%</c:formatCode>
                <c:ptCount val="4"/>
                <c:pt idx="0">
                  <c:v>0.27731092436974902</c:v>
                </c:pt>
                <c:pt idx="1">
                  <c:v>0.15126050420168066</c:v>
                </c:pt>
                <c:pt idx="2">
                  <c:v>0.17647058823529421</c:v>
                </c:pt>
                <c:pt idx="3">
                  <c:v>0.39495798319327846</c:v>
                </c:pt>
              </c:numCache>
            </c:numRef>
          </c:val>
        </c:ser>
        <c:ser>
          <c:idx val="1"/>
          <c:order val="1"/>
          <c:tx>
            <c:strRef>
              <c:f>'P.11 - 3.6'!$H$4</c:f>
              <c:strCache>
                <c:ptCount val="1"/>
                <c:pt idx="0">
                  <c:v>Off</c:v>
                </c:pt>
              </c:strCache>
            </c:strRef>
          </c:tx>
          <c:spPr>
            <a:solidFill>
              <a:srgbClr val="A6A6A6">
                <a:alpha val="47843"/>
              </a:srgbClr>
            </a:solidFill>
          </c:spPr>
          <c:cat>
            <c:strRef>
              <c:f>'P.11 - 3.6'!$B$5:$B$8</c:f>
              <c:strCache>
                <c:ptCount val="4"/>
                <c:pt idx="0">
                  <c:v>I don't know / not relevant</c:v>
                </c:pt>
                <c:pt idx="1">
                  <c:v>No, hardly or never</c:v>
                </c:pt>
                <c:pt idx="2">
                  <c:v>Specific resources only allocated under certain conditions</c:v>
                </c:pt>
                <c:pt idx="3">
                  <c:v>Allocating resources always part of standard project planning procedure</c:v>
                </c:pt>
              </c:strCache>
            </c:strRef>
          </c:cat>
          <c:val>
            <c:numRef>
              <c:f>'P.11 - 3.6'!$H$5:$H$8</c:f>
              <c:numCache>
                <c:formatCode>0%</c:formatCode>
                <c:ptCount val="4"/>
                <c:pt idx="0">
                  <c:v>0.22</c:v>
                </c:pt>
                <c:pt idx="1">
                  <c:v>0.35000000000000031</c:v>
                </c:pt>
                <c:pt idx="2">
                  <c:v>0.32000000000000056</c:v>
                </c:pt>
                <c:pt idx="3">
                  <c:v>0.11</c:v>
                </c:pt>
              </c:numCache>
            </c:numRef>
          </c:val>
        </c:ser>
        <c:overlap val="100"/>
        <c:axId val="72985984"/>
        <c:axId val="62837888"/>
      </c:barChart>
      <c:catAx>
        <c:axId val="72985984"/>
        <c:scaling>
          <c:orientation val="minMax"/>
        </c:scaling>
        <c:axPos val="l"/>
        <c:tickLblPos val="nextTo"/>
        <c:crossAx val="62837888"/>
        <c:crosses val="autoZero"/>
        <c:auto val="1"/>
        <c:lblAlgn val="ctr"/>
        <c:lblOffset val="100"/>
      </c:catAx>
      <c:valAx>
        <c:axId val="62837888"/>
        <c:scaling>
          <c:orientation val="minMax"/>
          <c:max val="0.5"/>
          <c:min val="0"/>
        </c:scaling>
        <c:delete val="1"/>
        <c:axPos val="b"/>
        <c:majorGridlines/>
        <c:numFmt formatCode="0%" sourceLinked="1"/>
        <c:tickLblPos val="none"/>
        <c:crossAx val="72985984"/>
        <c:crosses val="autoZero"/>
        <c:crossBetween val="between"/>
        <c:majorUnit val="0.1"/>
      </c:valAx>
    </c:plotArea>
    <c:plotVisOnly val="1"/>
  </c:chart>
  <c:spPr>
    <a:solidFill>
      <a:schemeClr val="bg1"/>
    </a:solidFill>
  </c:spPr>
  <c:txPr>
    <a:bodyPr/>
    <a:lstStyle/>
    <a:p>
      <a:pPr>
        <a:defRPr sz="1600"/>
      </a:pPr>
      <a:endParaRPr lang="de-DE"/>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de-DE"/>
  <c:chart>
    <c:autoTitleDeleted val="1"/>
    <c:plotArea>
      <c:layout/>
      <c:barChart>
        <c:barDir val="bar"/>
        <c:grouping val="stacked"/>
        <c:ser>
          <c:idx val="0"/>
          <c:order val="0"/>
          <c:tx>
            <c:strRef>
              <c:f>'P.10 - 3.5'!$C$9</c:f>
              <c:strCache>
                <c:ptCount val="1"/>
                <c:pt idx="0">
                  <c:v>Häufigkeit</c:v>
                </c:pt>
              </c:strCache>
            </c:strRef>
          </c:tx>
          <c:spPr>
            <a:solidFill>
              <a:srgbClr val="6C9EDA">
                <a:alpha val="61000"/>
              </a:srgbClr>
            </a:solidFill>
            <a:ln>
              <a:solidFill>
                <a:srgbClr val="323232"/>
              </a:solidFill>
            </a:ln>
          </c:spPr>
          <c:dLbls>
            <c:dLbl>
              <c:idx val="0"/>
              <c:layout>
                <c:manualLayout>
                  <c:x val="0.16361610662719989"/>
                  <c:y val="0"/>
                </c:manualLayout>
              </c:layout>
              <c:showVal val="1"/>
            </c:dLbl>
            <c:dLbl>
              <c:idx val="1"/>
              <c:layout>
                <c:manualLayout>
                  <c:x val="0.27160273700115128"/>
                  <c:y val="0"/>
                </c:manualLayout>
              </c:layout>
              <c:showVal val="1"/>
            </c:dLbl>
            <c:dLbl>
              <c:idx val="2"/>
              <c:layout>
                <c:manualLayout>
                  <c:x val="0.10798663037395194"/>
                  <c:y val="0"/>
                </c:manualLayout>
              </c:layout>
              <c:showVal val="1"/>
            </c:dLbl>
            <c:dLbl>
              <c:idx val="3"/>
              <c:layout>
                <c:manualLayout>
                  <c:x val="0.29450899192896063"/>
                  <c:y val="0"/>
                </c:manualLayout>
              </c:layout>
              <c:showVal val="1"/>
            </c:dLbl>
            <c:showVal val="1"/>
          </c:dLbls>
          <c:cat>
            <c:strRef>
              <c:f>'P.10 - 3.5'!$H$10:$H$13</c:f>
              <c:strCache>
                <c:ptCount val="4"/>
                <c:pt idx="0">
                  <c:v>I don't know / This is not relevant</c:v>
                </c:pt>
                <c:pt idx="1">
                  <c:v>No</c:v>
                </c:pt>
                <c:pt idx="2">
                  <c:v>Yes, not regularly used</c:v>
                </c:pt>
                <c:pt idx="3">
                  <c:v>Yes, used regularly</c:v>
                </c:pt>
              </c:strCache>
            </c:strRef>
          </c:cat>
          <c:val>
            <c:numRef>
              <c:f>'P.10 - 3.5'!$G$10:$G$13</c:f>
              <c:numCache>
                <c:formatCode>0%</c:formatCode>
                <c:ptCount val="4"/>
                <c:pt idx="0">
                  <c:v>0.16528925619834747</c:v>
                </c:pt>
                <c:pt idx="1">
                  <c:v>0.3884297520661158</c:v>
                </c:pt>
                <c:pt idx="2">
                  <c:v>0.10743801652892561</c:v>
                </c:pt>
                <c:pt idx="3">
                  <c:v>0.33884297520661349</c:v>
                </c:pt>
              </c:numCache>
            </c:numRef>
          </c:val>
        </c:ser>
        <c:ser>
          <c:idx val="1"/>
          <c:order val="1"/>
          <c:spPr>
            <a:solidFill>
              <a:srgbClr val="A6A6A6">
                <a:alpha val="48000"/>
              </a:srgbClr>
            </a:solidFill>
          </c:spPr>
          <c:cat>
            <c:strRef>
              <c:f>'P.10 - 3.5'!$H$10:$H$13</c:f>
              <c:strCache>
                <c:ptCount val="4"/>
                <c:pt idx="0">
                  <c:v>I don't know / This is not relevant</c:v>
                </c:pt>
                <c:pt idx="1">
                  <c:v>No</c:v>
                </c:pt>
                <c:pt idx="2">
                  <c:v>Yes, not regularly used</c:v>
                </c:pt>
                <c:pt idx="3">
                  <c:v>Yes, used regularly</c:v>
                </c:pt>
              </c:strCache>
            </c:strRef>
          </c:cat>
          <c:val>
            <c:numRef>
              <c:f>'P.10 - 3.5'!$I$10:$I$13</c:f>
              <c:numCache>
                <c:formatCode>0%</c:formatCode>
                <c:ptCount val="4"/>
                <c:pt idx="0">
                  <c:v>0.33471074380165422</c:v>
                </c:pt>
                <c:pt idx="1">
                  <c:v>0.11157024793388463</c:v>
                </c:pt>
                <c:pt idx="2">
                  <c:v>0.39256198347107524</c:v>
                </c:pt>
                <c:pt idx="3">
                  <c:v>0.16115702479338817</c:v>
                </c:pt>
              </c:numCache>
            </c:numRef>
          </c:val>
        </c:ser>
        <c:overlap val="100"/>
        <c:axId val="71657344"/>
        <c:axId val="71658880"/>
      </c:barChart>
      <c:catAx>
        <c:axId val="71657344"/>
        <c:scaling>
          <c:orientation val="minMax"/>
        </c:scaling>
        <c:axPos val="l"/>
        <c:tickLblPos val="nextTo"/>
        <c:crossAx val="71658880"/>
        <c:crosses val="autoZero"/>
        <c:auto val="1"/>
        <c:lblAlgn val="ctr"/>
        <c:lblOffset val="100"/>
      </c:catAx>
      <c:valAx>
        <c:axId val="71658880"/>
        <c:scaling>
          <c:orientation val="minMax"/>
          <c:max val="0.5"/>
        </c:scaling>
        <c:delete val="1"/>
        <c:axPos val="b"/>
        <c:majorGridlines/>
        <c:numFmt formatCode="0%" sourceLinked="1"/>
        <c:tickLblPos val="none"/>
        <c:crossAx val="71657344"/>
        <c:crosses val="autoZero"/>
        <c:crossBetween val="between"/>
      </c:valAx>
    </c:plotArea>
    <c:plotVisOnly val="1"/>
  </c:chart>
  <c:txPr>
    <a:bodyPr/>
    <a:lstStyle/>
    <a:p>
      <a:pPr>
        <a:defRPr sz="1600"/>
      </a:pPr>
      <a:endParaRPr lang="de-DE"/>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574B8A-0EE8-4F1F-8929-8251104280E5}" type="doc">
      <dgm:prSet loTypeId="urn:microsoft.com/office/officeart/2005/8/layout/arrow3" loCatId="relationship" qsTypeId="urn:microsoft.com/office/officeart/2005/8/quickstyle/simple1" qsCatId="simple" csTypeId="urn:microsoft.com/office/officeart/2005/8/colors/accent0_3" csCatId="mainScheme" phldr="1"/>
      <dgm:spPr/>
      <dgm:t>
        <a:bodyPr/>
        <a:lstStyle/>
        <a:p>
          <a:endParaRPr lang="de-DE"/>
        </a:p>
      </dgm:t>
    </dgm:pt>
    <dgm:pt modelId="{7885D8F1-83C5-4E9D-AE37-FD73A5BA80E9}">
      <dgm:prSet phldrT="[Text]" custT="1"/>
      <dgm:spPr/>
      <dgm:t>
        <a:bodyPr/>
        <a:lstStyle/>
        <a:p>
          <a:r>
            <a:rPr lang="en-GB" sz="2000" b="0" dirty="0" smtClean="0"/>
            <a:t>In general: European citizens support wind energy </a:t>
          </a:r>
          <a:r>
            <a:rPr lang="en-GB" sz="1400" b="0" dirty="0" smtClean="0"/>
            <a:t>(</a:t>
          </a:r>
          <a:r>
            <a:rPr lang="en-GB" sz="1400" b="0" dirty="0" err="1" smtClean="0"/>
            <a:t>Eurobarometer</a:t>
          </a:r>
          <a:r>
            <a:rPr lang="en-GB" sz="1400" b="0" dirty="0" smtClean="0"/>
            <a:t> 2007 &amp; 2011). </a:t>
          </a:r>
          <a:endParaRPr lang="de-DE" sz="1400" b="0" dirty="0"/>
        </a:p>
      </dgm:t>
    </dgm:pt>
    <dgm:pt modelId="{F93E2377-4B19-488C-8079-BFBFAB5E9252}" type="parTrans" cxnId="{DC11745A-EA1A-4F23-B5A7-46CD8F312052}">
      <dgm:prSet/>
      <dgm:spPr/>
      <dgm:t>
        <a:bodyPr/>
        <a:lstStyle/>
        <a:p>
          <a:endParaRPr lang="de-DE"/>
        </a:p>
      </dgm:t>
    </dgm:pt>
    <dgm:pt modelId="{AEE00A75-BCC7-4756-B411-42046A125AB3}" type="sibTrans" cxnId="{DC11745A-EA1A-4F23-B5A7-46CD8F312052}">
      <dgm:prSet/>
      <dgm:spPr/>
      <dgm:t>
        <a:bodyPr/>
        <a:lstStyle/>
        <a:p>
          <a:endParaRPr lang="de-DE"/>
        </a:p>
      </dgm:t>
    </dgm:pt>
    <dgm:pt modelId="{D567468F-D44D-4892-A8C8-FDE2D47B60B8}">
      <dgm:prSet phldrT="[Text]" custT="1"/>
      <dgm:spPr>
        <a:solidFill>
          <a:schemeClr val="bg1">
            <a:lumMod val="95000"/>
          </a:schemeClr>
        </a:solidFill>
      </dgm:spPr>
      <dgm:t>
        <a:bodyPr/>
        <a:lstStyle/>
        <a:p>
          <a:r>
            <a:rPr lang="en-GB" sz="2000" b="0" dirty="0" smtClean="0"/>
            <a:t>On local level: criticism and opposition by public</a:t>
          </a:r>
          <a:endParaRPr lang="en-GB" sz="1600" b="0" dirty="0" smtClean="0"/>
        </a:p>
        <a:p>
          <a:r>
            <a:rPr lang="en-GB" sz="2000" b="0" dirty="0" smtClean="0">
              <a:sym typeface="Wingdings" pitchFamily="2" charset="2"/>
            </a:rPr>
            <a:t> </a:t>
          </a:r>
          <a:r>
            <a:rPr lang="en-GB" sz="2000" b="0" dirty="0" smtClean="0"/>
            <a:t>around 20 % of wind energy projects delayed resp. seriously threatened due to appeals </a:t>
          </a:r>
          <a:r>
            <a:rPr lang="en-GB" sz="1600" b="0" dirty="0" smtClean="0"/>
            <a:t>(</a:t>
          </a:r>
          <a:r>
            <a:rPr lang="en-GB" sz="1600" b="0" dirty="0" err="1" smtClean="0"/>
            <a:t>Windbarriers</a:t>
          </a:r>
          <a:r>
            <a:rPr lang="en-GB" sz="1600" b="0" dirty="0" smtClean="0"/>
            <a:t> 2010).  </a:t>
          </a:r>
          <a:endParaRPr lang="de-DE" sz="1600" b="0" dirty="0"/>
        </a:p>
      </dgm:t>
    </dgm:pt>
    <dgm:pt modelId="{2E676622-532F-44D1-9982-6AA7B815AB63}" type="parTrans" cxnId="{F79890FB-F617-4930-BD93-05D172348F53}">
      <dgm:prSet/>
      <dgm:spPr/>
      <dgm:t>
        <a:bodyPr/>
        <a:lstStyle/>
        <a:p>
          <a:endParaRPr lang="de-DE"/>
        </a:p>
      </dgm:t>
    </dgm:pt>
    <dgm:pt modelId="{CCA20F83-3866-42BE-880B-CB5BA90ECAEA}" type="sibTrans" cxnId="{F79890FB-F617-4930-BD93-05D172348F53}">
      <dgm:prSet/>
      <dgm:spPr/>
      <dgm:t>
        <a:bodyPr/>
        <a:lstStyle/>
        <a:p>
          <a:endParaRPr lang="de-DE"/>
        </a:p>
      </dgm:t>
    </dgm:pt>
    <dgm:pt modelId="{4E056A68-34B7-47EB-8BE6-DA9BA91B81AB}" type="pres">
      <dgm:prSet presAssocID="{10574B8A-0EE8-4F1F-8929-8251104280E5}" presName="compositeShape" presStyleCnt="0">
        <dgm:presLayoutVars>
          <dgm:chMax val="2"/>
          <dgm:dir/>
          <dgm:resizeHandles val="exact"/>
        </dgm:presLayoutVars>
      </dgm:prSet>
      <dgm:spPr/>
      <dgm:t>
        <a:bodyPr/>
        <a:lstStyle/>
        <a:p>
          <a:endParaRPr lang="de-DE"/>
        </a:p>
      </dgm:t>
    </dgm:pt>
    <dgm:pt modelId="{DE9C8A06-BEDC-46E1-A99B-65EAF3C742DB}" type="pres">
      <dgm:prSet presAssocID="{10574B8A-0EE8-4F1F-8929-8251104280E5}" presName="divider" presStyleLbl="fgShp" presStyleIdx="0" presStyleCnt="1" custLinFactNeighborY="-10602"/>
      <dgm:spPr/>
    </dgm:pt>
    <dgm:pt modelId="{DF44F6E2-343B-43B3-AC24-D5C84AE2395B}" type="pres">
      <dgm:prSet presAssocID="{7885D8F1-83C5-4E9D-AE37-FD73A5BA80E9}" presName="downArrow" presStyleLbl="node1" presStyleIdx="0" presStyleCnt="2"/>
      <dgm:spPr/>
    </dgm:pt>
    <dgm:pt modelId="{EEE763AE-D473-42A2-89EA-8056B6847276}" type="pres">
      <dgm:prSet presAssocID="{7885D8F1-83C5-4E9D-AE37-FD73A5BA80E9}" presName="downArrowText" presStyleLbl="revTx" presStyleIdx="0" presStyleCnt="2">
        <dgm:presLayoutVars>
          <dgm:bulletEnabled val="1"/>
        </dgm:presLayoutVars>
      </dgm:prSet>
      <dgm:spPr/>
      <dgm:t>
        <a:bodyPr/>
        <a:lstStyle/>
        <a:p>
          <a:endParaRPr lang="de-DE"/>
        </a:p>
      </dgm:t>
    </dgm:pt>
    <dgm:pt modelId="{7B81C6DE-DFB8-4DD0-9B69-8F8362C4D43F}" type="pres">
      <dgm:prSet presAssocID="{D567468F-D44D-4892-A8C8-FDE2D47B60B8}" presName="upArrow" presStyleLbl="node1" presStyleIdx="1" presStyleCnt="2"/>
      <dgm:spPr/>
    </dgm:pt>
    <dgm:pt modelId="{8614AEBC-824E-4B58-B17C-BB8CAF74101F}" type="pres">
      <dgm:prSet presAssocID="{D567468F-D44D-4892-A8C8-FDE2D47B60B8}" presName="upArrowText" presStyleLbl="revTx" presStyleIdx="1" presStyleCnt="2" custScaleX="162143" custScaleY="100000" custLinFactNeighborY="-2627">
        <dgm:presLayoutVars>
          <dgm:bulletEnabled val="1"/>
        </dgm:presLayoutVars>
      </dgm:prSet>
      <dgm:spPr/>
      <dgm:t>
        <a:bodyPr/>
        <a:lstStyle/>
        <a:p>
          <a:endParaRPr lang="de-DE"/>
        </a:p>
      </dgm:t>
    </dgm:pt>
  </dgm:ptLst>
  <dgm:cxnLst>
    <dgm:cxn modelId="{C9A9E617-DD28-4AE5-B00A-81A4EF270A5A}" type="presOf" srcId="{D567468F-D44D-4892-A8C8-FDE2D47B60B8}" destId="{8614AEBC-824E-4B58-B17C-BB8CAF74101F}" srcOrd="0" destOrd="0" presId="urn:microsoft.com/office/officeart/2005/8/layout/arrow3"/>
    <dgm:cxn modelId="{F79890FB-F617-4930-BD93-05D172348F53}" srcId="{10574B8A-0EE8-4F1F-8929-8251104280E5}" destId="{D567468F-D44D-4892-A8C8-FDE2D47B60B8}" srcOrd="1" destOrd="0" parTransId="{2E676622-532F-44D1-9982-6AA7B815AB63}" sibTransId="{CCA20F83-3866-42BE-880B-CB5BA90ECAEA}"/>
    <dgm:cxn modelId="{2E501C7A-AE9E-402F-9C77-2716FF967BB5}" type="presOf" srcId="{7885D8F1-83C5-4E9D-AE37-FD73A5BA80E9}" destId="{EEE763AE-D473-42A2-89EA-8056B6847276}" srcOrd="0" destOrd="0" presId="urn:microsoft.com/office/officeart/2005/8/layout/arrow3"/>
    <dgm:cxn modelId="{DF049523-0BC3-4060-BC83-71CB9609B9E9}" type="presOf" srcId="{10574B8A-0EE8-4F1F-8929-8251104280E5}" destId="{4E056A68-34B7-47EB-8BE6-DA9BA91B81AB}" srcOrd="0" destOrd="0" presId="urn:microsoft.com/office/officeart/2005/8/layout/arrow3"/>
    <dgm:cxn modelId="{DC11745A-EA1A-4F23-B5A7-46CD8F312052}" srcId="{10574B8A-0EE8-4F1F-8929-8251104280E5}" destId="{7885D8F1-83C5-4E9D-AE37-FD73A5BA80E9}" srcOrd="0" destOrd="0" parTransId="{F93E2377-4B19-488C-8079-BFBFAB5E9252}" sibTransId="{AEE00A75-BCC7-4756-B411-42046A125AB3}"/>
    <dgm:cxn modelId="{5BBC0223-4076-491E-B4C4-9FA9844380E3}" type="presParOf" srcId="{4E056A68-34B7-47EB-8BE6-DA9BA91B81AB}" destId="{DE9C8A06-BEDC-46E1-A99B-65EAF3C742DB}" srcOrd="0" destOrd="0" presId="urn:microsoft.com/office/officeart/2005/8/layout/arrow3"/>
    <dgm:cxn modelId="{C7BF3D0B-5739-4B16-A3DC-A59D7F7453FA}" type="presParOf" srcId="{4E056A68-34B7-47EB-8BE6-DA9BA91B81AB}" destId="{DF44F6E2-343B-43B3-AC24-D5C84AE2395B}" srcOrd="1" destOrd="0" presId="urn:microsoft.com/office/officeart/2005/8/layout/arrow3"/>
    <dgm:cxn modelId="{173664ED-6A00-4A13-BA78-9B928839E9B0}" type="presParOf" srcId="{4E056A68-34B7-47EB-8BE6-DA9BA91B81AB}" destId="{EEE763AE-D473-42A2-89EA-8056B6847276}" srcOrd="2" destOrd="0" presId="urn:microsoft.com/office/officeart/2005/8/layout/arrow3"/>
    <dgm:cxn modelId="{A569F52C-071B-462A-B639-2A49DA5D6FF4}" type="presParOf" srcId="{4E056A68-34B7-47EB-8BE6-DA9BA91B81AB}" destId="{7B81C6DE-DFB8-4DD0-9B69-8F8362C4D43F}" srcOrd="3" destOrd="0" presId="urn:microsoft.com/office/officeart/2005/8/layout/arrow3"/>
    <dgm:cxn modelId="{AAEB9A98-168F-4879-9992-F1B91B65D2EA}" type="presParOf" srcId="{4E056A68-34B7-47EB-8BE6-DA9BA91B81AB}" destId="{8614AEBC-824E-4B58-B17C-BB8CAF74101F}" srcOrd="4" destOrd="0" presId="urn:microsoft.com/office/officeart/2005/8/layout/arrow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366D5E-FF4B-4AC9-A1BE-D629CD8EB377}"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de-DE"/>
        </a:p>
      </dgm:t>
    </dgm:pt>
    <dgm:pt modelId="{38512434-22C8-4C5A-91E1-6C29CD5D5089}">
      <dgm:prSet phldrT="[Text]"/>
      <dgm:spPr/>
      <dgm:t>
        <a:bodyPr/>
        <a:lstStyle/>
        <a:p>
          <a:r>
            <a:rPr lang="en-US" dirty="0" smtClean="0"/>
            <a:t>Main positive public reactions experienced in past 3 years</a:t>
          </a:r>
          <a:endParaRPr lang="de-DE" dirty="0"/>
        </a:p>
      </dgm:t>
    </dgm:pt>
    <dgm:pt modelId="{17339439-7228-465D-B19D-0A2D42432D9B}" type="parTrans" cxnId="{8BBB6348-BC97-4A19-AB38-51DF2FB2975A}">
      <dgm:prSet/>
      <dgm:spPr/>
      <dgm:t>
        <a:bodyPr/>
        <a:lstStyle/>
        <a:p>
          <a:endParaRPr lang="de-DE"/>
        </a:p>
      </dgm:t>
    </dgm:pt>
    <dgm:pt modelId="{431C12F3-51F9-4F06-A3C1-DC8F1A9F002B}" type="sibTrans" cxnId="{8BBB6348-BC97-4A19-AB38-51DF2FB2975A}">
      <dgm:prSet/>
      <dgm:spPr/>
      <dgm:t>
        <a:bodyPr/>
        <a:lstStyle/>
        <a:p>
          <a:endParaRPr lang="de-DE"/>
        </a:p>
      </dgm:t>
    </dgm:pt>
    <dgm:pt modelId="{05D1CB60-59F0-46C8-BB78-F9DFED1BD24B}">
      <dgm:prSet phldrT="[Text]"/>
      <dgm:spPr/>
      <dgm:t>
        <a:bodyPr/>
        <a:lstStyle/>
        <a:p>
          <a:r>
            <a:rPr lang="de-DE" dirty="0" smtClean="0"/>
            <a:t>Positive </a:t>
          </a:r>
          <a:r>
            <a:rPr lang="de-DE" dirty="0" err="1" smtClean="0"/>
            <a:t>reactions</a:t>
          </a:r>
          <a:r>
            <a:rPr lang="de-DE" dirty="0" smtClean="0"/>
            <a:t> </a:t>
          </a:r>
          <a:r>
            <a:rPr lang="de-DE" dirty="0" err="1" smtClean="0"/>
            <a:t>by</a:t>
          </a:r>
          <a:r>
            <a:rPr lang="de-DE" dirty="0" smtClean="0"/>
            <a:t> </a:t>
          </a:r>
          <a:r>
            <a:rPr lang="de-DE" dirty="0" err="1" smtClean="0"/>
            <a:t>political</a:t>
          </a:r>
          <a:r>
            <a:rPr lang="de-DE" dirty="0" smtClean="0"/>
            <a:t> </a:t>
          </a:r>
          <a:r>
            <a:rPr lang="de-DE" dirty="0" err="1" smtClean="0"/>
            <a:t>or</a:t>
          </a:r>
          <a:r>
            <a:rPr lang="de-DE" dirty="0" smtClean="0"/>
            <a:t> </a:t>
          </a:r>
          <a:r>
            <a:rPr lang="de-DE" dirty="0" err="1" smtClean="0"/>
            <a:t>other</a:t>
          </a:r>
          <a:r>
            <a:rPr lang="de-DE" dirty="0" smtClean="0"/>
            <a:t> </a:t>
          </a:r>
          <a:r>
            <a:rPr lang="de-DE" dirty="0" err="1" smtClean="0"/>
            <a:t>societal</a:t>
          </a:r>
          <a:r>
            <a:rPr lang="de-DE" dirty="0" smtClean="0"/>
            <a:t> </a:t>
          </a:r>
          <a:r>
            <a:rPr lang="de-DE" dirty="0" err="1" smtClean="0"/>
            <a:t>stakeholders</a:t>
          </a:r>
          <a:endParaRPr lang="de-DE" dirty="0"/>
        </a:p>
      </dgm:t>
    </dgm:pt>
    <dgm:pt modelId="{C43B3826-787C-44E5-99AE-A7441A0F546D}" type="parTrans" cxnId="{D3CCB388-92D2-4DF5-8294-0A3036C110DF}">
      <dgm:prSet/>
      <dgm:spPr/>
      <dgm:t>
        <a:bodyPr/>
        <a:lstStyle/>
        <a:p>
          <a:endParaRPr lang="de-DE"/>
        </a:p>
      </dgm:t>
    </dgm:pt>
    <dgm:pt modelId="{3B0890D9-04DF-4447-9E15-F3B465F21942}" type="sibTrans" cxnId="{D3CCB388-92D2-4DF5-8294-0A3036C110DF}">
      <dgm:prSet/>
      <dgm:spPr/>
      <dgm:t>
        <a:bodyPr/>
        <a:lstStyle/>
        <a:p>
          <a:endParaRPr lang="de-DE"/>
        </a:p>
      </dgm:t>
    </dgm:pt>
    <dgm:pt modelId="{FC32A5AB-C1E7-48C6-9332-39E2310C100A}">
      <dgm:prSet phldrT="[Text]"/>
      <dgm:spPr/>
      <dgm:t>
        <a:bodyPr/>
        <a:lstStyle/>
        <a:p>
          <a:r>
            <a:rPr lang="de-DE" dirty="0" smtClean="0"/>
            <a:t>Positive </a:t>
          </a:r>
          <a:r>
            <a:rPr lang="de-DE" dirty="0" err="1" smtClean="0"/>
            <a:t>reactions</a:t>
          </a:r>
          <a:r>
            <a:rPr lang="de-DE" dirty="0" smtClean="0"/>
            <a:t> </a:t>
          </a:r>
          <a:r>
            <a:rPr lang="de-DE" dirty="0" err="1" smtClean="0"/>
            <a:t>by</a:t>
          </a:r>
          <a:r>
            <a:rPr lang="de-DE" dirty="0" smtClean="0"/>
            <a:t> </a:t>
          </a:r>
          <a:r>
            <a:rPr lang="de-DE" dirty="0" err="1" smtClean="0"/>
            <a:t>local</a:t>
          </a:r>
          <a:r>
            <a:rPr lang="de-DE" dirty="0" smtClean="0"/>
            <a:t> </a:t>
          </a:r>
          <a:r>
            <a:rPr lang="de-DE" dirty="0" err="1" smtClean="0"/>
            <a:t>citizens</a:t>
          </a:r>
          <a:endParaRPr lang="de-DE" dirty="0"/>
        </a:p>
      </dgm:t>
    </dgm:pt>
    <dgm:pt modelId="{C1732E94-63BB-4635-B7E1-2385FAFAE0E9}" type="parTrans" cxnId="{F73C22B5-7211-456D-B7EF-5B527BCE8C01}">
      <dgm:prSet/>
      <dgm:spPr/>
      <dgm:t>
        <a:bodyPr/>
        <a:lstStyle/>
        <a:p>
          <a:endParaRPr lang="de-DE"/>
        </a:p>
      </dgm:t>
    </dgm:pt>
    <dgm:pt modelId="{953F1573-14A2-465D-A3A9-B35C318316DF}" type="sibTrans" cxnId="{F73C22B5-7211-456D-B7EF-5B527BCE8C01}">
      <dgm:prSet/>
      <dgm:spPr/>
      <dgm:t>
        <a:bodyPr/>
        <a:lstStyle/>
        <a:p>
          <a:endParaRPr lang="de-DE"/>
        </a:p>
      </dgm:t>
    </dgm:pt>
    <dgm:pt modelId="{14BEA77B-94EA-4C34-97A6-0DDBEDC60001}">
      <dgm:prSet phldrT="[Text]"/>
      <dgm:spPr/>
      <dgm:t>
        <a:bodyPr/>
        <a:lstStyle/>
        <a:p>
          <a:r>
            <a:rPr lang="en-US" dirty="0" smtClean="0"/>
            <a:t>Main negative public reactions experienced in past 3 years</a:t>
          </a:r>
          <a:endParaRPr lang="de-DE" dirty="0"/>
        </a:p>
      </dgm:t>
    </dgm:pt>
    <dgm:pt modelId="{008E535C-4B1B-4A24-86AF-CF69FA197834}" type="parTrans" cxnId="{DD2CE28B-64DB-4DE8-BBAA-A74D8D3A6B51}">
      <dgm:prSet/>
      <dgm:spPr/>
      <dgm:t>
        <a:bodyPr/>
        <a:lstStyle/>
        <a:p>
          <a:endParaRPr lang="de-DE"/>
        </a:p>
      </dgm:t>
    </dgm:pt>
    <dgm:pt modelId="{30692160-4664-4CB7-91F2-58760D1886DF}" type="sibTrans" cxnId="{DD2CE28B-64DB-4DE8-BBAA-A74D8D3A6B51}">
      <dgm:prSet/>
      <dgm:spPr/>
      <dgm:t>
        <a:bodyPr/>
        <a:lstStyle/>
        <a:p>
          <a:endParaRPr lang="de-DE"/>
        </a:p>
      </dgm:t>
    </dgm:pt>
    <dgm:pt modelId="{59BF21BD-AAA1-4ED9-891E-CFE635056489}">
      <dgm:prSet phldrT="[Text]"/>
      <dgm:spPr/>
      <dgm:t>
        <a:bodyPr/>
        <a:lstStyle/>
        <a:p>
          <a:r>
            <a:rPr lang="de-DE" dirty="0" smtClean="0"/>
            <a:t>Negative </a:t>
          </a:r>
          <a:r>
            <a:rPr lang="de-DE" dirty="0" err="1" smtClean="0"/>
            <a:t>reactions</a:t>
          </a:r>
          <a:r>
            <a:rPr lang="de-DE" dirty="0" smtClean="0"/>
            <a:t> </a:t>
          </a:r>
          <a:r>
            <a:rPr lang="de-DE" dirty="0" err="1" smtClean="0"/>
            <a:t>by</a:t>
          </a:r>
          <a:r>
            <a:rPr lang="de-DE" dirty="0" smtClean="0"/>
            <a:t> </a:t>
          </a:r>
          <a:r>
            <a:rPr lang="de-DE" dirty="0" err="1" smtClean="0"/>
            <a:t>local</a:t>
          </a:r>
          <a:r>
            <a:rPr lang="de-DE" dirty="0" smtClean="0"/>
            <a:t> </a:t>
          </a:r>
          <a:r>
            <a:rPr lang="de-DE" dirty="0" err="1" smtClean="0"/>
            <a:t>citizens</a:t>
          </a:r>
          <a:endParaRPr lang="de-DE" dirty="0"/>
        </a:p>
      </dgm:t>
    </dgm:pt>
    <dgm:pt modelId="{C300045A-6839-4B93-A087-17C070C43ABF}" type="parTrans" cxnId="{4181A125-47C2-45C1-8389-1644332D91A2}">
      <dgm:prSet/>
      <dgm:spPr/>
      <dgm:t>
        <a:bodyPr/>
        <a:lstStyle/>
        <a:p>
          <a:endParaRPr lang="de-DE"/>
        </a:p>
      </dgm:t>
    </dgm:pt>
    <dgm:pt modelId="{821865E7-CF56-4E02-921A-7666EC3BFAAC}" type="sibTrans" cxnId="{4181A125-47C2-45C1-8389-1644332D91A2}">
      <dgm:prSet/>
      <dgm:spPr/>
      <dgm:t>
        <a:bodyPr/>
        <a:lstStyle/>
        <a:p>
          <a:endParaRPr lang="de-DE"/>
        </a:p>
      </dgm:t>
    </dgm:pt>
    <dgm:pt modelId="{1588FF30-62DF-4457-BD88-37016B73B6CB}">
      <dgm:prSet phldrT="[Text]"/>
      <dgm:spPr/>
      <dgm:t>
        <a:bodyPr/>
        <a:lstStyle/>
        <a:p>
          <a:r>
            <a:rPr lang="de-DE" dirty="0" smtClean="0"/>
            <a:t>Formation </a:t>
          </a:r>
          <a:r>
            <a:rPr lang="de-DE" dirty="0" err="1" smtClean="0"/>
            <a:t>of</a:t>
          </a:r>
          <a:r>
            <a:rPr lang="de-DE" dirty="0" smtClean="0"/>
            <a:t> </a:t>
          </a:r>
          <a:r>
            <a:rPr lang="de-DE" dirty="0" err="1" smtClean="0"/>
            <a:t>local</a:t>
          </a:r>
          <a:r>
            <a:rPr lang="de-DE" dirty="0" smtClean="0"/>
            <a:t> </a:t>
          </a:r>
          <a:r>
            <a:rPr lang="de-DE" dirty="0" err="1" smtClean="0"/>
            <a:t>opponent</a:t>
          </a:r>
          <a:r>
            <a:rPr lang="de-DE" dirty="0" smtClean="0"/>
            <a:t> </a:t>
          </a:r>
          <a:r>
            <a:rPr lang="de-DE" dirty="0" err="1" smtClean="0"/>
            <a:t>groups</a:t>
          </a:r>
          <a:endParaRPr lang="de-DE" dirty="0"/>
        </a:p>
      </dgm:t>
    </dgm:pt>
    <dgm:pt modelId="{08374105-E7B8-4463-B6B1-036EA963BCF1}" type="parTrans" cxnId="{C0B58E19-1312-4997-8D54-158BF63F0497}">
      <dgm:prSet/>
      <dgm:spPr/>
      <dgm:t>
        <a:bodyPr/>
        <a:lstStyle/>
        <a:p>
          <a:endParaRPr lang="de-DE"/>
        </a:p>
      </dgm:t>
    </dgm:pt>
    <dgm:pt modelId="{0AB142F8-B8C2-4282-9348-C6B8CBF5297E}" type="sibTrans" cxnId="{C0B58E19-1312-4997-8D54-158BF63F0497}">
      <dgm:prSet/>
      <dgm:spPr/>
      <dgm:t>
        <a:bodyPr/>
        <a:lstStyle/>
        <a:p>
          <a:endParaRPr lang="de-DE"/>
        </a:p>
      </dgm:t>
    </dgm:pt>
    <dgm:pt modelId="{DD7DDA96-3BB1-4996-B3D0-65390DD9A6F6}">
      <dgm:prSet/>
      <dgm:spPr/>
      <dgm:t>
        <a:bodyPr/>
        <a:lstStyle/>
        <a:p>
          <a:r>
            <a:rPr lang="de-DE" dirty="0" smtClean="0"/>
            <a:t>Positive </a:t>
          </a:r>
          <a:r>
            <a:rPr lang="de-DE" dirty="0" err="1" smtClean="0"/>
            <a:t>local</a:t>
          </a:r>
          <a:r>
            <a:rPr lang="de-DE" dirty="0" smtClean="0"/>
            <a:t> </a:t>
          </a:r>
          <a:r>
            <a:rPr lang="de-DE" dirty="0" err="1" smtClean="0"/>
            <a:t>media</a:t>
          </a:r>
          <a:r>
            <a:rPr lang="de-DE" dirty="0" smtClean="0"/>
            <a:t> </a:t>
          </a:r>
          <a:r>
            <a:rPr lang="de-DE" dirty="0" err="1" smtClean="0"/>
            <a:t>coverage</a:t>
          </a:r>
          <a:endParaRPr lang="de-DE" dirty="0"/>
        </a:p>
      </dgm:t>
    </dgm:pt>
    <dgm:pt modelId="{404ADC3C-9AD0-4FD6-B90A-DE0D66F78BD3}" type="parTrans" cxnId="{B0091B09-F6D8-4AE5-BD0C-EEAD37D9399A}">
      <dgm:prSet/>
      <dgm:spPr/>
      <dgm:t>
        <a:bodyPr/>
        <a:lstStyle/>
        <a:p>
          <a:endParaRPr lang="de-DE"/>
        </a:p>
      </dgm:t>
    </dgm:pt>
    <dgm:pt modelId="{A83548C5-4AE7-4A4D-A4B6-58515ABC995A}" type="sibTrans" cxnId="{B0091B09-F6D8-4AE5-BD0C-EEAD37D9399A}">
      <dgm:prSet/>
      <dgm:spPr/>
      <dgm:t>
        <a:bodyPr/>
        <a:lstStyle/>
        <a:p>
          <a:endParaRPr lang="de-DE"/>
        </a:p>
      </dgm:t>
    </dgm:pt>
    <dgm:pt modelId="{4DCEE781-0C6E-4128-A6B4-90183CBB4B9E}">
      <dgm:prSet/>
      <dgm:spPr/>
      <dgm:t>
        <a:bodyPr/>
        <a:lstStyle/>
        <a:p>
          <a:r>
            <a:rPr lang="de-DE" dirty="0" smtClean="0"/>
            <a:t>Negative </a:t>
          </a:r>
          <a:r>
            <a:rPr lang="de-DE" dirty="0" err="1" smtClean="0"/>
            <a:t>reactions</a:t>
          </a:r>
          <a:r>
            <a:rPr lang="de-DE" dirty="0" smtClean="0"/>
            <a:t> </a:t>
          </a:r>
          <a:r>
            <a:rPr lang="de-DE" dirty="0" err="1" smtClean="0"/>
            <a:t>by</a:t>
          </a:r>
          <a:r>
            <a:rPr lang="de-DE" dirty="0" smtClean="0"/>
            <a:t> </a:t>
          </a:r>
          <a:r>
            <a:rPr lang="de-DE" dirty="0" err="1" smtClean="0"/>
            <a:t>political</a:t>
          </a:r>
          <a:r>
            <a:rPr lang="de-DE" dirty="0" smtClean="0"/>
            <a:t> </a:t>
          </a:r>
          <a:r>
            <a:rPr lang="de-DE" dirty="0" err="1" smtClean="0"/>
            <a:t>or</a:t>
          </a:r>
          <a:r>
            <a:rPr lang="de-DE" dirty="0" smtClean="0"/>
            <a:t> </a:t>
          </a:r>
          <a:r>
            <a:rPr lang="de-DE" dirty="0" err="1" smtClean="0"/>
            <a:t>other</a:t>
          </a:r>
          <a:r>
            <a:rPr lang="de-DE" dirty="0" smtClean="0"/>
            <a:t> </a:t>
          </a:r>
          <a:r>
            <a:rPr lang="de-DE" dirty="0" err="1" smtClean="0"/>
            <a:t>societal</a:t>
          </a:r>
          <a:r>
            <a:rPr lang="de-DE" dirty="0" smtClean="0"/>
            <a:t> </a:t>
          </a:r>
          <a:r>
            <a:rPr lang="de-DE" dirty="0" err="1" smtClean="0"/>
            <a:t>stakeholders</a:t>
          </a:r>
          <a:endParaRPr lang="de-DE" dirty="0"/>
        </a:p>
      </dgm:t>
    </dgm:pt>
    <dgm:pt modelId="{F910C0EF-DECF-4D67-B2C0-2D4354E2031C}" type="parTrans" cxnId="{3D7DA76F-89D2-4EB9-8B80-F3B351ECF52A}">
      <dgm:prSet/>
      <dgm:spPr/>
      <dgm:t>
        <a:bodyPr/>
        <a:lstStyle/>
        <a:p>
          <a:endParaRPr lang="de-DE"/>
        </a:p>
      </dgm:t>
    </dgm:pt>
    <dgm:pt modelId="{F6FD8878-4104-4759-AEDB-2562C8CFCCE4}" type="sibTrans" cxnId="{3D7DA76F-89D2-4EB9-8B80-F3B351ECF52A}">
      <dgm:prSet/>
      <dgm:spPr/>
      <dgm:t>
        <a:bodyPr/>
        <a:lstStyle/>
        <a:p>
          <a:endParaRPr lang="de-DE"/>
        </a:p>
      </dgm:t>
    </dgm:pt>
    <dgm:pt modelId="{BCB36B54-ED1F-4403-9555-5173A5EFFF5A}" type="pres">
      <dgm:prSet presAssocID="{31366D5E-FF4B-4AC9-A1BE-D629CD8EB377}" presName="diagram" presStyleCnt="0">
        <dgm:presLayoutVars>
          <dgm:chPref val="1"/>
          <dgm:dir/>
          <dgm:animOne val="branch"/>
          <dgm:animLvl val="lvl"/>
          <dgm:resizeHandles/>
        </dgm:presLayoutVars>
      </dgm:prSet>
      <dgm:spPr/>
      <dgm:t>
        <a:bodyPr/>
        <a:lstStyle/>
        <a:p>
          <a:endParaRPr lang="de-DE"/>
        </a:p>
      </dgm:t>
    </dgm:pt>
    <dgm:pt modelId="{13E8CFAE-9D8C-4892-BA15-BDF8AA5B1617}" type="pres">
      <dgm:prSet presAssocID="{38512434-22C8-4C5A-91E1-6C29CD5D5089}" presName="root" presStyleCnt="0"/>
      <dgm:spPr/>
    </dgm:pt>
    <dgm:pt modelId="{C8230D39-86B1-41D7-A8F3-0F5585C31AD2}" type="pres">
      <dgm:prSet presAssocID="{38512434-22C8-4C5A-91E1-6C29CD5D5089}" presName="rootComposite" presStyleCnt="0"/>
      <dgm:spPr/>
    </dgm:pt>
    <dgm:pt modelId="{A1ED9E4C-5EE7-4506-807C-6ACE697B9031}" type="pres">
      <dgm:prSet presAssocID="{38512434-22C8-4C5A-91E1-6C29CD5D5089}" presName="rootText" presStyleLbl="node1" presStyleIdx="0" presStyleCnt="2"/>
      <dgm:spPr/>
      <dgm:t>
        <a:bodyPr/>
        <a:lstStyle/>
        <a:p>
          <a:endParaRPr lang="de-DE"/>
        </a:p>
      </dgm:t>
    </dgm:pt>
    <dgm:pt modelId="{482AFA27-B272-47DA-AEFA-0F30D8D73BBF}" type="pres">
      <dgm:prSet presAssocID="{38512434-22C8-4C5A-91E1-6C29CD5D5089}" presName="rootConnector" presStyleLbl="node1" presStyleIdx="0" presStyleCnt="2"/>
      <dgm:spPr/>
      <dgm:t>
        <a:bodyPr/>
        <a:lstStyle/>
        <a:p>
          <a:endParaRPr lang="de-DE"/>
        </a:p>
      </dgm:t>
    </dgm:pt>
    <dgm:pt modelId="{B6EDAF4A-65AE-4D33-AB8C-3FB07F928DB4}" type="pres">
      <dgm:prSet presAssocID="{38512434-22C8-4C5A-91E1-6C29CD5D5089}" presName="childShape" presStyleCnt="0"/>
      <dgm:spPr/>
    </dgm:pt>
    <dgm:pt modelId="{AA1F900C-642C-40D0-963D-DD203A7AD218}" type="pres">
      <dgm:prSet presAssocID="{C43B3826-787C-44E5-99AE-A7441A0F546D}" presName="Name13" presStyleLbl="parChTrans1D2" presStyleIdx="0" presStyleCnt="6"/>
      <dgm:spPr/>
      <dgm:t>
        <a:bodyPr/>
        <a:lstStyle/>
        <a:p>
          <a:endParaRPr lang="de-DE"/>
        </a:p>
      </dgm:t>
    </dgm:pt>
    <dgm:pt modelId="{DB3441D4-01A2-4EA6-AC8F-451A38318F06}" type="pres">
      <dgm:prSet presAssocID="{05D1CB60-59F0-46C8-BB78-F9DFED1BD24B}" presName="childText" presStyleLbl="bgAcc1" presStyleIdx="0" presStyleCnt="6">
        <dgm:presLayoutVars>
          <dgm:bulletEnabled val="1"/>
        </dgm:presLayoutVars>
      </dgm:prSet>
      <dgm:spPr/>
      <dgm:t>
        <a:bodyPr/>
        <a:lstStyle/>
        <a:p>
          <a:endParaRPr lang="de-DE"/>
        </a:p>
      </dgm:t>
    </dgm:pt>
    <dgm:pt modelId="{35FC5C57-8B89-49ED-BC8C-36CF8901B77F}" type="pres">
      <dgm:prSet presAssocID="{C1732E94-63BB-4635-B7E1-2385FAFAE0E9}" presName="Name13" presStyleLbl="parChTrans1D2" presStyleIdx="1" presStyleCnt="6"/>
      <dgm:spPr/>
      <dgm:t>
        <a:bodyPr/>
        <a:lstStyle/>
        <a:p>
          <a:endParaRPr lang="de-DE"/>
        </a:p>
      </dgm:t>
    </dgm:pt>
    <dgm:pt modelId="{02ECEFD1-2CFF-40C1-9474-C8526D7462AD}" type="pres">
      <dgm:prSet presAssocID="{FC32A5AB-C1E7-48C6-9332-39E2310C100A}" presName="childText" presStyleLbl="bgAcc1" presStyleIdx="1" presStyleCnt="6">
        <dgm:presLayoutVars>
          <dgm:bulletEnabled val="1"/>
        </dgm:presLayoutVars>
      </dgm:prSet>
      <dgm:spPr/>
      <dgm:t>
        <a:bodyPr/>
        <a:lstStyle/>
        <a:p>
          <a:endParaRPr lang="de-DE"/>
        </a:p>
      </dgm:t>
    </dgm:pt>
    <dgm:pt modelId="{9DB3EA79-CCAF-4B76-BB9F-33D4C0DCF09C}" type="pres">
      <dgm:prSet presAssocID="{404ADC3C-9AD0-4FD6-B90A-DE0D66F78BD3}" presName="Name13" presStyleLbl="parChTrans1D2" presStyleIdx="2" presStyleCnt="6"/>
      <dgm:spPr/>
      <dgm:t>
        <a:bodyPr/>
        <a:lstStyle/>
        <a:p>
          <a:endParaRPr lang="de-DE"/>
        </a:p>
      </dgm:t>
    </dgm:pt>
    <dgm:pt modelId="{31F206F6-160B-4744-914B-C4D5698A0241}" type="pres">
      <dgm:prSet presAssocID="{DD7DDA96-3BB1-4996-B3D0-65390DD9A6F6}" presName="childText" presStyleLbl="bgAcc1" presStyleIdx="2" presStyleCnt="6">
        <dgm:presLayoutVars>
          <dgm:bulletEnabled val="1"/>
        </dgm:presLayoutVars>
      </dgm:prSet>
      <dgm:spPr/>
      <dgm:t>
        <a:bodyPr/>
        <a:lstStyle/>
        <a:p>
          <a:endParaRPr lang="de-DE"/>
        </a:p>
      </dgm:t>
    </dgm:pt>
    <dgm:pt modelId="{F99C4622-CCF5-40F4-B84E-09B3B9CBBBF1}" type="pres">
      <dgm:prSet presAssocID="{14BEA77B-94EA-4C34-97A6-0DDBEDC60001}" presName="root" presStyleCnt="0"/>
      <dgm:spPr/>
    </dgm:pt>
    <dgm:pt modelId="{6A1290C6-2DAB-4711-9FE0-5A43E374ECDB}" type="pres">
      <dgm:prSet presAssocID="{14BEA77B-94EA-4C34-97A6-0DDBEDC60001}" presName="rootComposite" presStyleCnt="0"/>
      <dgm:spPr/>
    </dgm:pt>
    <dgm:pt modelId="{7567C79E-94A6-4163-BAE9-D34138206704}" type="pres">
      <dgm:prSet presAssocID="{14BEA77B-94EA-4C34-97A6-0DDBEDC60001}" presName="rootText" presStyleLbl="node1" presStyleIdx="1" presStyleCnt="2"/>
      <dgm:spPr/>
      <dgm:t>
        <a:bodyPr/>
        <a:lstStyle/>
        <a:p>
          <a:endParaRPr lang="de-DE"/>
        </a:p>
      </dgm:t>
    </dgm:pt>
    <dgm:pt modelId="{0B009B02-8C27-4B1B-86BA-86155797D621}" type="pres">
      <dgm:prSet presAssocID="{14BEA77B-94EA-4C34-97A6-0DDBEDC60001}" presName="rootConnector" presStyleLbl="node1" presStyleIdx="1" presStyleCnt="2"/>
      <dgm:spPr/>
      <dgm:t>
        <a:bodyPr/>
        <a:lstStyle/>
        <a:p>
          <a:endParaRPr lang="de-DE"/>
        </a:p>
      </dgm:t>
    </dgm:pt>
    <dgm:pt modelId="{4DFDAEB4-C49A-4F87-A6D5-6F835D578C18}" type="pres">
      <dgm:prSet presAssocID="{14BEA77B-94EA-4C34-97A6-0DDBEDC60001}" presName="childShape" presStyleCnt="0"/>
      <dgm:spPr/>
    </dgm:pt>
    <dgm:pt modelId="{B33D831A-8784-48AF-AED1-EEEF6E004E72}" type="pres">
      <dgm:prSet presAssocID="{C300045A-6839-4B93-A087-17C070C43ABF}" presName="Name13" presStyleLbl="parChTrans1D2" presStyleIdx="3" presStyleCnt="6"/>
      <dgm:spPr/>
      <dgm:t>
        <a:bodyPr/>
        <a:lstStyle/>
        <a:p>
          <a:endParaRPr lang="de-DE"/>
        </a:p>
      </dgm:t>
    </dgm:pt>
    <dgm:pt modelId="{A264E2B1-6474-4C59-A0DC-94610A8F3450}" type="pres">
      <dgm:prSet presAssocID="{59BF21BD-AAA1-4ED9-891E-CFE635056489}" presName="childText" presStyleLbl="bgAcc1" presStyleIdx="3" presStyleCnt="6">
        <dgm:presLayoutVars>
          <dgm:bulletEnabled val="1"/>
        </dgm:presLayoutVars>
      </dgm:prSet>
      <dgm:spPr/>
      <dgm:t>
        <a:bodyPr/>
        <a:lstStyle/>
        <a:p>
          <a:endParaRPr lang="de-DE"/>
        </a:p>
      </dgm:t>
    </dgm:pt>
    <dgm:pt modelId="{888DA9D2-C97A-4A57-92D3-3FEAA317B9F8}" type="pres">
      <dgm:prSet presAssocID="{08374105-E7B8-4463-B6B1-036EA963BCF1}" presName="Name13" presStyleLbl="parChTrans1D2" presStyleIdx="4" presStyleCnt="6"/>
      <dgm:spPr/>
      <dgm:t>
        <a:bodyPr/>
        <a:lstStyle/>
        <a:p>
          <a:endParaRPr lang="de-DE"/>
        </a:p>
      </dgm:t>
    </dgm:pt>
    <dgm:pt modelId="{671827AB-0E8F-4270-9F15-2C312CB4A78E}" type="pres">
      <dgm:prSet presAssocID="{1588FF30-62DF-4457-BD88-37016B73B6CB}" presName="childText" presStyleLbl="bgAcc1" presStyleIdx="4" presStyleCnt="6">
        <dgm:presLayoutVars>
          <dgm:bulletEnabled val="1"/>
        </dgm:presLayoutVars>
      </dgm:prSet>
      <dgm:spPr/>
      <dgm:t>
        <a:bodyPr/>
        <a:lstStyle/>
        <a:p>
          <a:endParaRPr lang="de-DE"/>
        </a:p>
      </dgm:t>
    </dgm:pt>
    <dgm:pt modelId="{BCB9C0B9-A401-48A7-82F7-CF992841A1D4}" type="pres">
      <dgm:prSet presAssocID="{F910C0EF-DECF-4D67-B2C0-2D4354E2031C}" presName="Name13" presStyleLbl="parChTrans1D2" presStyleIdx="5" presStyleCnt="6"/>
      <dgm:spPr/>
      <dgm:t>
        <a:bodyPr/>
        <a:lstStyle/>
        <a:p>
          <a:endParaRPr lang="de-DE"/>
        </a:p>
      </dgm:t>
    </dgm:pt>
    <dgm:pt modelId="{6EBFAB14-5F98-45E3-B19F-3D9E7187A579}" type="pres">
      <dgm:prSet presAssocID="{4DCEE781-0C6E-4128-A6B4-90183CBB4B9E}" presName="childText" presStyleLbl="bgAcc1" presStyleIdx="5" presStyleCnt="6">
        <dgm:presLayoutVars>
          <dgm:bulletEnabled val="1"/>
        </dgm:presLayoutVars>
      </dgm:prSet>
      <dgm:spPr/>
      <dgm:t>
        <a:bodyPr/>
        <a:lstStyle/>
        <a:p>
          <a:endParaRPr lang="de-DE"/>
        </a:p>
      </dgm:t>
    </dgm:pt>
  </dgm:ptLst>
  <dgm:cxnLst>
    <dgm:cxn modelId="{992273DE-4D37-4C69-BEE2-F0D644C026C4}" type="presOf" srcId="{38512434-22C8-4C5A-91E1-6C29CD5D5089}" destId="{A1ED9E4C-5EE7-4506-807C-6ACE697B9031}" srcOrd="0" destOrd="0" presId="urn:microsoft.com/office/officeart/2005/8/layout/hierarchy3"/>
    <dgm:cxn modelId="{8BBB6348-BC97-4A19-AB38-51DF2FB2975A}" srcId="{31366D5E-FF4B-4AC9-A1BE-D629CD8EB377}" destId="{38512434-22C8-4C5A-91E1-6C29CD5D5089}" srcOrd="0" destOrd="0" parTransId="{17339439-7228-465D-B19D-0A2D42432D9B}" sibTransId="{431C12F3-51F9-4F06-A3C1-DC8F1A9F002B}"/>
    <dgm:cxn modelId="{82BE949B-5262-49AE-8067-9C703D428741}" type="presOf" srcId="{C43B3826-787C-44E5-99AE-A7441A0F546D}" destId="{AA1F900C-642C-40D0-963D-DD203A7AD218}" srcOrd="0" destOrd="0" presId="urn:microsoft.com/office/officeart/2005/8/layout/hierarchy3"/>
    <dgm:cxn modelId="{3D7DA76F-89D2-4EB9-8B80-F3B351ECF52A}" srcId="{14BEA77B-94EA-4C34-97A6-0DDBEDC60001}" destId="{4DCEE781-0C6E-4128-A6B4-90183CBB4B9E}" srcOrd="2" destOrd="0" parTransId="{F910C0EF-DECF-4D67-B2C0-2D4354E2031C}" sibTransId="{F6FD8878-4104-4759-AEDB-2562C8CFCCE4}"/>
    <dgm:cxn modelId="{D3CCB388-92D2-4DF5-8294-0A3036C110DF}" srcId="{38512434-22C8-4C5A-91E1-6C29CD5D5089}" destId="{05D1CB60-59F0-46C8-BB78-F9DFED1BD24B}" srcOrd="0" destOrd="0" parTransId="{C43B3826-787C-44E5-99AE-A7441A0F546D}" sibTransId="{3B0890D9-04DF-4447-9E15-F3B465F21942}"/>
    <dgm:cxn modelId="{416C8EC8-AD94-4598-A3C9-4D69ECCE8DCC}" type="presOf" srcId="{38512434-22C8-4C5A-91E1-6C29CD5D5089}" destId="{482AFA27-B272-47DA-AEFA-0F30D8D73BBF}" srcOrd="1" destOrd="0" presId="urn:microsoft.com/office/officeart/2005/8/layout/hierarchy3"/>
    <dgm:cxn modelId="{DE9F8011-6B4D-4CC7-9581-91F33D6AD119}" type="presOf" srcId="{1588FF30-62DF-4457-BD88-37016B73B6CB}" destId="{671827AB-0E8F-4270-9F15-2C312CB4A78E}" srcOrd="0" destOrd="0" presId="urn:microsoft.com/office/officeart/2005/8/layout/hierarchy3"/>
    <dgm:cxn modelId="{4181A125-47C2-45C1-8389-1644332D91A2}" srcId="{14BEA77B-94EA-4C34-97A6-0DDBEDC60001}" destId="{59BF21BD-AAA1-4ED9-891E-CFE635056489}" srcOrd="0" destOrd="0" parTransId="{C300045A-6839-4B93-A087-17C070C43ABF}" sibTransId="{821865E7-CF56-4E02-921A-7666EC3BFAAC}"/>
    <dgm:cxn modelId="{DD2CE28B-64DB-4DE8-BBAA-A74D8D3A6B51}" srcId="{31366D5E-FF4B-4AC9-A1BE-D629CD8EB377}" destId="{14BEA77B-94EA-4C34-97A6-0DDBEDC60001}" srcOrd="1" destOrd="0" parTransId="{008E535C-4B1B-4A24-86AF-CF69FA197834}" sibTransId="{30692160-4664-4CB7-91F2-58760D1886DF}"/>
    <dgm:cxn modelId="{86F522C5-E023-4EFA-B21C-B67AFB7D48FC}" type="presOf" srcId="{08374105-E7B8-4463-B6B1-036EA963BCF1}" destId="{888DA9D2-C97A-4A57-92D3-3FEAA317B9F8}" srcOrd="0" destOrd="0" presId="urn:microsoft.com/office/officeart/2005/8/layout/hierarchy3"/>
    <dgm:cxn modelId="{6D19F880-A35A-42DA-849A-71CA536CDB94}" type="presOf" srcId="{FC32A5AB-C1E7-48C6-9332-39E2310C100A}" destId="{02ECEFD1-2CFF-40C1-9474-C8526D7462AD}" srcOrd="0" destOrd="0" presId="urn:microsoft.com/office/officeart/2005/8/layout/hierarchy3"/>
    <dgm:cxn modelId="{2EB9F657-802B-4827-93B2-77471A780ECB}" type="presOf" srcId="{14BEA77B-94EA-4C34-97A6-0DDBEDC60001}" destId="{7567C79E-94A6-4163-BAE9-D34138206704}" srcOrd="0" destOrd="0" presId="urn:microsoft.com/office/officeart/2005/8/layout/hierarchy3"/>
    <dgm:cxn modelId="{DC933851-90C3-4140-959E-BF08E1B369F9}" type="presOf" srcId="{404ADC3C-9AD0-4FD6-B90A-DE0D66F78BD3}" destId="{9DB3EA79-CCAF-4B76-BB9F-33D4C0DCF09C}" srcOrd="0" destOrd="0" presId="urn:microsoft.com/office/officeart/2005/8/layout/hierarchy3"/>
    <dgm:cxn modelId="{46E2BDDB-2C71-4B25-ABE9-6D65A5FCCE1C}" type="presOf" srcId="{59BF21BD-AAA1-4ED9-891E-CFE635056489}" destId="{A264E2B1-6474-4C59-A0DC-94610A8F3450}" srcOrd="0" destOrd="0" presId="urn:microsoft.com/office/officeart/2005/8/layout/hierarchy3"/>
    <dgm:cxn modelId="{D4EDC8BD-74FA-4336-9BCB-E28A0D04E982}" type="presOf" srcId="{14BEA77B-94EA-4C34-97A6-0DDBEDC60001}" destId="{0B009B02-8C27-4B1B-86BA-86155797D621}" srcOrd="1" destOrd="0" presId="urn:microsoft.com/office/officeart/2005/8/layout/hierarchy3"/>
    <dgm:cxn modelId="{2CDD6449-5851-408E-AECC-1619260166E4}" type="presOf" srcId="{4DCEE781-0C6E-4128-A6B4-90183CBB4B9E}" destId="{6EBFAB14-5F98-45E3-B19F-3D9E7187A579}" srcOrd="0" destOrd="0" presId="urn:microsoft.com/office/officeart/2005/8/layout/hierarchy3"/>
    <dgm:cxn modelId="{C0B58E19-1312-4997-8D54-158BF63F0497}" srcId="{14BEA77B-94EA-4C34-97A6-0DDBEDC60001}" destId="{1588FF30-62DF-4457-BD88-37016B73B6CB}" srcOrd="1" destOrd="0" parTransId="{08374105-E7B8-4463-B6B1-036EA963BCF1}" sibTransId="{0AB142F8-B8C2-4282-9348-C6B8CBF5297E}"/>
    <dgm:cxn modelId="{70A5E786-8924-404E-96FD-CC9E9D224B15}" type="presOf" srcId="{C1732E94-63BB-4635-B7E1-2385FAFAE0E9}" destId="{35FC5C57-8B89-49ED-BC8C-36CF8901B77F}" srcOrd="0" destOrd="0" presId="urn:microsoft.com/office/officeart/2005/8/layout/hierarchy3"/>
    <dgm:cxn modelId="{76B9DB0B-F35D-423A-95C6-0226CA9FAF52}" type="presOf" srcId="{05D1CB60-59F0-46C8-BB78-F9DFED1BD24B}" destId="{DB3441D4-01A2-4EA6-AC8F-451A38318F06}" srcOrd="0" destOrd="0" presId="urn:microsoft.com/office/officeart/2005/8/layout/hierarchy3"/>
    <dgm:cxn modelId="{A053174B-F7D7-48E2-B810-D4ADEE64554F}" type="presOf" srcId="{F910C0EF-DECF-4D67-B2C0-2D4354E2031C}" destId="{BCB9C0B9-A401-48A7-82F7-CF992841A1D4}" srcOrd="0" destOrd="0" presId="urn:microsoft.com/office/officeart/2005/8/layout/hierarchy3"/>
    <dgm:cxn modelId="{B0091B09-F6D8-4AE5-BD0C-EEAD37D9399A}" srcId="{38512434-22C8-4C5A-91E1-6C29CD5D5089}" destId="{DD7DDA96-3BB1-4996-B3D0-65390DD9A6F6}" srcOrd="2" destOrd="0" parTransId="{404ADC3C-9AD0-4FD6-B90A-DE0D66F78BD3}" sibTransId="{A83548C5-4AE7-4A4D-A4B6-58515ABC995A}"/>
    <dgm:cxn modelId="{6E227FE7-0396-4D62-B790-6F0BFA483919}" type="presOf" srcId="{31366D5E-FF4B-4AC9-A1BE-D629CD8EB377}" destId="{BCB36B54-ED1F-4403-9555-5173A5EFFF5A}" srcOrd="0" destOrd="0" presId="urn:microsoft.com/office/officeart/2005/8/layout/hierarchy3"/>
    <dgm:cxn modelId="{F73C22B5-7211-456D-B7EF-5B527BCE8C01}" srcId="{38512434-22C8-4C5A-91E1-6C29CD5D5089}" destId="{FC32A5AB-C1E7-48C6-9332-39E2310C100A}" srcOrd="1" destOrd="0" parTransId="{C1732E94-63BB-4635-B7E1-2385FAFAE0E9}" sibTransId="{953F1573-14A2-465D-A3A9-B35C318316DF}"/>
    <dgm:cxn modelId="{2E40BB8C-E00B-4584-B158-555A78741452}" type="presOf" srcId="{DD7DDA96-3BB1-4996-B3D0-65390DD9A6F6}" destId="{31F206F6-160B-4744-914B-C4D5698A0241}" srcOrd="0" destOrd="0" presId="urn:microsoft.com/office/officeart/2005/8/layout/hierarchy3"/>
    <dgm:cxn modelId="{007664F0-1ACF-4832-A626-7F0B8B4AD506}" type="presOf" srcId="{C300045A-6839-4B93-A087-17C070C43ABF}" destId="{B33D831A-8784-48AF-AED1-EEEF6E004E72}" srcOrd="0" destOrd="0" presId="urn:microsoft.com/office/officeart/2005/8/layout/hierarchy3"/>
    <dgm:cxn modelId="{7548E6DD-D04E-4BD7-9818-53726EAEBF9E}" type="presParOf" srcId="{BCB36B54-ED1F-4403-9555-5173A5EFFF5A}" destId="{13E8CFAE-9D8C-4892-BA15-BDF8AA5B1617}" srcOrd="0" destOrd="0" presId="urn:microsoft.com/office/officeart/2005/8/layout/hierarchy3"/>
    <dgm:cxn modelId="{D574039F-E542-4BE7-A389-AC760321D874}" type="presParOf" srcId="{13E8CFAE-9D8C-4892-BA15-BDF8AA5B1617}" destId="{C8230D39-86B1-41D7-A8F3-0F5585C31AD2}" srcOrd="0" destOrd="0" presId="urn:microsoft.com/office/officeart/2005/8/layout/hierarchy3"/>
    <dgm:cxn modelId="{8850A16A-42A9-4366-9F60-8325C7A7645D}" type="presParOf" srcId="{C8230D39-86B1-41D7-A8F3-0F5585C31AD2}" destId="{A1ED9E4C-5EE7-4506-807C-6ACE697B9031}" srcOrd="0" destOrd="0" presId="urn:microsoft.com/office/officeart/2005/8/layout/hierarchy3"/>
    <dgm:cxn modelId="{A8663660-4E80-4CBD-B579-1F46E3FE840A}" type="presParOf" srcId="{C8230D39-86B1-41D7-A8F3-0F5585C31AD2}" destId="{482AFA27-B272-47DA-AEFA-0F30D8D73BBF}" srcOrd="1" destOrd="0" presId="urn:microsoft.com/office/officeart/2005/8/layout/hierarchy3"/>
    <dgm:cxn modelId="{CAD73ECC-9559-482C-BD87-9A72B0D07317}" type="presParOf" srcId="{13E8CFAE-9D8C-4892-BA15-BDF8AA5B1617}" destId="{B6EDAF4A-65AE-4D33-AB8C-3FB07F928DB4}" srcOrd="1" destOrd="0" presId="urn:microsoft.com/office/officeart/2005/8/layout/hierarchy3"/>
    <dgm:cxn modelId="{14F76FCA-25F3-4254-9818-064399462962}" type="presParOf" srcId="{B6EDAF4A-65AE-4D33-AB8C-3FB07F928DB4}" destId="{AA1F900C-642C-40D0-963D-DD203A7AD218}" srcOrd="0" destOrd="0" presId="urn:microsoft.com/office/officeart/2005/8/layout/hierarchy3"/>
    <dgm:cxn modelId="{6F740335-8E7A-4EDD-976C-A6F26F9598F2}" type="presParOf" srcId="{B6EDAF4A-65AE-4D33-AB8C-3FB07F928DB4}" destId="{DB3441D4-01A2-4EA6-AC8F-451A38318F06}" srcOrd="1" destOrd="0" presId="urn:microsoft.com/office/officeart/2005/8/layout/hierarchy3"/>
    <dgm:cxn modelId="{1F13A04E-D8E5-4E9F-8DD9-1E253E6B2568}" type="presParOf" srcId="{B6EDAF4A-65AE-4D33-AB8C-3FB07F928DB4}" destId="{35FC5C57-8B89-49ED-BC8C-36CF8901B77F}" srcOrd="2" destOrd="0" presId="urn:microsoft.com/office/officeart/2005/8/layout/hierarchy3"/>
    <dgm:cxn modelId="{4C77C17F-3DC4-4951-8AFA-892F32A1EB31}" type="presParOf" srcId="{B6EDAF4A-65AE-4D33-AB8C-3FB07F928DB4}" destId="{02ECEFD1-2CFF-40C1-9474-C8526D7462AD}" srcOrd="3" destOrd="0" presId="urn:microsoft.com/office/officeart/2005/8/layout/hierarchy3"/>
    <dgm:cxn modelId="{1FACA687-8CAC-4FD8-9790-1AC0D57EE2FF}" type="presParOf" srcId="{B6EDAF4A-65AE-4D33-AB8C-3FB07F928DB4}" destId="{9DB3EA79-CCAF-4B76-BB9F-33D4C0DCF09C}" srcOrd="4" destOrd="0" presId="urn:microsoft.com/office/officeart/2005/8/layout/hierarchy3"/>
    <dgm:cxn modelId="{9427986C-A35F-432B-9CA0-EB355C27DA49}" type="presParOf" srcId="{B6EDAF4A-65AE-4D33-AB8C-3FB07F928DB4}" destId="{31F206F6-160B-4744-914B-C4D5698A0241}" srcOrd="5" destOrd="0" presId="urn:microsoft.com/office/officeart/2005/8/layout/hierarchy3"/>
    <dgm:cxn modelId="{D686F1F7-B14A-4298-B739-4C412DBF167D}" type="presParOf" srcId="{BCB36B54-ED1F-4403-9555-5173A5EFFF5A}" destId="{F99C4622-CCF5-40F4-B84E-09B3B9CBBBF1}" srcOrd="1" destOrd="0" presId="urn:microsoft.com/office/officeart/2005/8/layout/hierarchy3"/>
    <dgm:cxn modelId="{4AFC7C25-8970-438B-B070-5F5AD856C0D0}" type="presParOf" srcId="{F99C4622-CCF5-40F4-B84E-09B3B9CBBBF1}" destId="{6A1290C6-2DAB-4711-9FE0-5A43E374ECDB}" srcOrd="0" destOrd="0" presId="urn:microsoft.com/office/officeart/2005/8/layout/hierarchy3"/>
    <dgm:cxn modelId="{A86B03F0-82BD-46F9-B65C-8F49FCB14E3C}" type="presParOf" srcId="{6A1290C6-2DAB-4711-9FE0-5A43E374ECDB}" destId="{7567C79E-94A6-4163-BAE9-D34138206704}" srcOrd="0" destOrd="0" presId="urn:microsoft.com/office/officeart/2005/8/layout/hierarchy3"/>
    <dgm:cxn modelId="{B62B8CBB-7D2E-41F8-B314-B8ED1C287B93}" type="presParOf" srcId="{6A1290C6-2DAB-4711-9FE0-5A43E374ECDB}" destId="{0B009B02-8C27-4B1B-86BA-86155797D621}" srcOrd="1" destOrd="0" presId="urn:microsoft.com/office/officeart/2005/8/layout/hierarchy3"/>
    <dgm:cxn modelId="{492598A2-4AB1-4713-9BC0-80E4B5C1FB92}" type="presParOf" srcId="{F99C4622-CCF5-40F4-B84E-09B3B9CBBBF1}" destId="{4DFDAEB4-C49A-4F87-A6D5-6F835D578C18}" srcOrd="1" destOrd="0" presId="urn:microsoft.com/office/officeart/2005/8/layout/hierarchy3"/>
    <dgm:cxn modelId="{3EDE339B-217C-4408-8E87-90C6D3A3B2DC}" type="presParOf" srcId="{4DFDAEB4-C49A-4F87-A6D5-6F835D578C18}" destId="{B33D831A-8784-48AF-AED1-EEEF6E004E72}" srcOrd="0" destOrd="0" presId="urn:microsoft.com/office/officeart/2005/8/layout/hierarchy3"/>
    <dgm:cxn modelId="{DFA175E6-1214-4223-9981-EA22DE620796}" type="presParOf" srcId="{4DFDAEB4-C49A-4F87-A6D5-6F835D578C18}" destId="{A264E2B1-6474-4C59-A0DC-94610A8F3450}" srcOrd="1" destOrd="0" presId="urn:microsoft.com/office/officeart/2005/8/layout/hierarchy3"/>
    <dgm:cxn modelId="{D66B798F-393D-4B88-9C97-1B78042F5CB9}" type="presParOf" srcId="{4DFDAEB4-C49A-4F87-A6D5-6F835D578C18}" destId="{888DA9D2-C97A-4A57-92D3-3FEAA317B9F8}" srcOrd="2" destOrd="0" presId="urn:microsoft.com/office/officeart/2005/8/layout/hierarchy3"/>
    <dgm:cxn modelId="{A54D7F34-4E0A-4CA0-AC80-D9B28853AA8D}" type="presParOf" srcId="{4DFDAEB4-C49A-4F87-A6D5-6F835D578C18}" destId="{671827AB-0E8F-4270-9F15-2C312CB4A78E}" srcOrd="3" destOrd="0" presId="urn:microsoft.com/office/officeart/2005/8/layout/hierarchy3"/>
    <dgm:cxn modelId="{1596CD43-64ED-4A2D-A161-90CBD44ABC80}" type="presParOf" srcId="{4DFDAEB4-C49A-4F87-A6D5-6F835D578C18}" destId="{BCB9C0B9-A401-48A7-82F7-CF992841A1D4}" srcOrd="4" destOrd="0" presId="urn:microsoft.com/office/officeart/2005/8/layout/hierarchy3"/>
    <dgm:cxn modelId="{5BB77E3B-3FDB-4F5F-B190-7FF468BA2B5D}" type="presParOf" srcId="{4DFDAEB4-C49A-4F87-A6D5-6F835D578C18}" destId="{6EBFAB14-5F98-45E3-B19F-3D9E7187A579}" srcOrd="5"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B0E3F6-5BFB-4B17-B924-D6F03B513E5C}"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de-DE"/>
        </a:p>
      </dgm:t>
    </dgm:pt>
    <dgm:pt modelId="{5074A405-4541-4D32-B3B2-1D5328A711DB}">
      <dgm:prSet phldrT="[Text]" custT="1"/>
      <dgm:spPr>
        <a:effectLst>
          <a:softEdge rad="63500"/>
        </a:effectLst>
      </dgm:spPr>
      <dgm:t>
        <a:bodyPr/>
        <a:lstStyle/>
        <a:p>
          <a:r>
            <a:rPr lang="en-US" sz="1200" b="1" dirty="0" smtClean="0">
              <a:solidFill>
                <a:srgbClr val="323232"/>
              </a:solidFill>
            </a:rPr>
            <a:t>Main positive issues in relation to wind power projects (past 3 years)</a:t>
          </a:r>
          <a:endParaRPr lang="de-DE" sz="1200" dirty="0"/>
        </a:p>
      </dgm:t>
    </dgm:pt>
    <dgm:pt modelId="{E88E0451-6DDC-49D4-AE25-580C07D90A69}" type="parTrans" cxnId="{B49FA0E5-03E5-4C2C-9013-2BEEA87EAD6F}">
      <dgm:prSet/>
      <dgm:spPr/>
      <dgm:t>
        <a:bodyPr/>
        <a:lstStyle/>
        <a:p>
          <a:endParaRPr lang="de-DE" sz="2800"/>
        </a:p>
      </dgm:t>
    </dgm:pt>
    <dgm:pt modelId="{B9D68C01-7512-499F-8C50-2ACC421F3152}" type="sibTrans" cxnId="{B49FA0E5-03E5-4C2C-9013-2BEEA87EAD6F}">
      <dgm:prSet/>
      <dgm:spPr/>
      <dgm:t>
        <a:bodyPr/>
        <a:lstStyle/>
        <a:p>
          <a:endParaRPr lang="de-DE" sz="2800"/>
        </a:p>
      </dgm:t>
    </dgm:pt>
    <dgm:pt modelId="{EBA7BEAE-96BF-449E-9D79-D3308DD79F2F}">
      <dgm:prSet phldrT="[Text]" custT="1"/>
      <dgm:spPr>
        <a:effectLst>
          <a:softEdge rad="127000"/>
        </a:effectLst>
      </dgm:spPr>
      <dgm:t>
        <a:bodyPr/>
        <a:lstStyle/>
        <a:p>
          <a:r>
            <a:rPr lang="en-US" sz="1200" b="1" dirty="0" smtClean="0">
              <a:solidFill>
                <a:srgbClr val="323232"/>
              </a:solidFill>
            </a:rPr>
            <a:t>Main negative issues in relation to wind power projects (past 3 years)</a:t>
          </a:r>
          <a:endParaRPr lang="de-DE" sz="1200" dirty="0"/>
        </a:p>
      </dgm:t>
    </dgm:pt>
    <dgm:pt modelId="{314A132A-4A4C-4B72-8CA8-5B43C67EB55E}" type="parTrans" cxnId="{C71946D5-BDE8-4A7B-BD3C-DB41F1BDA95C}">
      <dgm:prSet/>
      <dgm:spPr/>
      <dgm:t>
        <a:bodyPr/>
        <a:lstStyle/>
        <a:p>
          <a:endParaRPr lang="de-DE" sz="2800"/>
        </a:p>
      </dgm:t>
    </dgm:pt>
    <dgm:pt modelId="{2E67AC28-6C26-4D79-8B19-694FE8C27FC5}" type="sibTrans" cxnId="{C71946D5-BDE8-4A7B-BD3C-DB41F1BDA95C}">
      <dgm:prSet/>
      <dgm:spPr/>
      <dgm:t>
        <a:bodyPr/>
        <a:lstStyle/>
        <a:p>
          <a:endParaRPr lang="de-DE" sz="2800"/>
        </a:p>
      </dgm:t>
    </dgm:pt>
    <dgm:pt modelId="{959B3079-448C-4DAB-AF58-E79B24BF90FE}" type="pres">
      <dgm:prSet presAssocID="{76B0E3F6-5BFB-4B17-B924-D6F03B513E5C}" presName="outerComposite" presStyleCnt="0">
        <dgm:presLayoutVars>
          <dgm:chMax val="2"/>
          <dgm:animLvl val="lvl"/>
          <dgm:resizeHandles val="exact"/>
        </dgm:presLayoutVars>
      </dgm:prSet>
      <dgm:spPr/>
      <dgm:t>
        <a:bodyPr/>
        <a:lstStyle/>
        <a:p>
          <a:endParaRPr lang="de-DE"/>
        </a:p>
      </dgm:t>
    </dgm:pt>
    <dgm:pt modelId="{9673C25B-53FE-48FD-A605-8F5860BE2130}" type="pres">
      <dgm:prSet presAssocID="{76B0E3F6-5BFB-4B17-B924-D6F03B513E5C}" presName="dummyMaxCanvas" presStyleCnt="0"/>
      <dgm:spPr/>
    </dgm:pt>
    <dgm:pt modelId="{ABA00879-A7AF-4047-9022-275F60BCAE2B}" type="pres">
      <dgm:prSet presAssocID="{76B0E3F6-5BFB-4B17-B924-D6F03B513E5C}" presName="parentComposite" presStyleCnt="0"/>
      <dgm:spPr/>
    </dgm:pt>
    <dgm:pt modelId="{E8377298-FD84-41BE-BE9C-260884A9BDC8}" type="pres">
      <dgm:prSet presAssocID="{76B0E3F6-5BFB-4B17-B924-D6F03B513E5C}" presName="parent1" presStyleLbl="alignAccFollowNode1" presStyleIdx="0" presStyleCnt="4" custScaleY="100000">
        <dgm:presLayoutVars>
          <dgm:chMax val="4"/>
        </dgm:presLayoutVars>
      </dgm:prSet>
      <dgm:spPr/>
      <dgm:t>
        <a:bodyPr/>
        <a:lstStyle/>
        <a:p>
          <a:endParaRPr lang="de-DE"/>
        </a:p>
      </dgm:t>
    </dgm:pt>
    <dgm:pt modelId="{560239DC-751E-44FD-9A8F-FBA295AD735C}" type="pres">
      <dgm:prSet presAssocID="{76B0E3F6-5BFB-4B17-B924-D6F03B513E5C}" presName="parent2" presStyleLbl="alignAccFollowNode1" presStyleIdx="1" presStyleCnt="4" custScaleY="111268">
        <dgm:presLayoutVars>
          <dgm:chMax val="4"/>
        </dgm:presLayoutVars>
      </dgm:prSet>
      <dgm:spPr/>
      <dgm:t>
        <a:bodyPr/>
        <a:lstStyle/>
        <a:p>
          <a:endParaRPr lang="de-DE"/>
        </a:p>
      </dgm:t>
    </dgm:pt>
    <dgm:pt modelId="{B90E7A92-5B1A-48AD-9301-7EB33180F34E}" type="pres">
      <dgm:prSet presAssocID="{76B0E3F6-5BFB-4B17-B924-D6F03B513E5C}" presName="childrenComposite" presStyleCnt="0"/>
      <dgm:spPr/>
    </dgm:pt>
    <dgm:pt modelId="{165349EE-3FEC-4D45-BA77-B8998131FB45}" type="pres">
      <dgm:prSet presAssocID="{76B0E3F6-5BFB-4B17-B924-D6F03B513E5C}" presName="dummyMaxCanvas_ChildArea" presStyleCnt="0"/>
      <dgm:spPr/>
    </dgm:pt>
    <dgm:pt modelId="{5926A5DF-D319-4AFC-9612-5B95F02214D4}" type="pres">
      <dgm:prSet presAssocID="{76B0E3F6-5BFB-4B17-B924-D6F03B513E5C}" presName="fulcrum" presStyleLbl="alignAccFollowNode1" presStyleIdx="2" presStyleCnt="4" custLinFactY="-122535" custLinFactNeighborX="-1643" custLinFactNeighborY="-200000"/>
      <dgm:spPr>
        <a:effectLst>
          <a:softEdge rad="63500"/>
        </a:effectLst>
      </dgm:spPr>
      <dgm:t>
        <a:bodyPr/>
        <a:lstStyle/>
        <a:p>
          <a:endParaRPr lang="de-DE"/>
        </a:p>
      </dgm:t>
    </dgm:pt>
    <dgm:pt modelId="{A2FEDA26-2126-40F7-BFE9-63CB93F5A5A2}" type="pres">
      <dgm:prSet presAssocID="{76B0E3F6-5BFB-4B17-B924-D6F03B513E5C}" presName="balance_00" presStyleLbl="alignAccFollowNode1" presStyleIdx="3" presStyleCnt="4" custAng="672900" custLinFactY="-400000" custLinFactNeighborX="2269" custLinFactNeighborY="-408265">
        <dgm:presLayoutVars>
          <dgm:bulletEnabled val="1"/>
        </dgm:presLayoutVars>
      </dgm:prSet>
      <dgm:spPr>
        <a:effectLst>
          <a:softEdge rad="63500"/>
        </a:effectLst>
      </dgm:spPr>
      <dgm:t>
        <a:bodyPr/>
        <a:lstStyle/>
        <a:p>
          <a:endParaRPr lang="de-DE"/>
        </a:p>
      </dgm:t>
    </dgm:pt>
  </dgm:ptLst>
  <dgm:cxnLst>
    <dgm:cxn modelId="{F22133DC-9C45-487C-BE6B-48B5CF7E9BD6}" type="presOf" srcId="{EBA7BEAE-96BF-449E-9D79-D3308DD79F2F}" destId="{560239DC-751E-44FD-9A8F-FBA295AD735C}" srcOrd="0" destOrd="0" presId="urn:microsoft.com/office/officeart/2005/8/layout/balance1"/>
    <dgm:cxn modelId="{B49FA0E5-03E5-4C2C-9013-2BEEA87EAD6F}" srcId="{76B0E3F6-5BFB-4B17-B924-D6F03B513E5C}" destId="{5074A405-4541-4D32-B3B2-1D5328A711DB}" srcOrd="0" destOrd="0" parTransId="{E88E0451-6DDC-49D4-AE25-580C07D90A69}" sibTransId="{B9D68C01-7512-499F-8C50-2ACC421F3152}"/>
    <dgm:cxn modelId="{0CA4948B-5FB5-4B0E-8BAC-CA7001A9428C}" type="presOf" srcId="{76B0E3F6-5BFB-4B17-B924-D6F03B513E5C}" destId="{959B3079-448C-4DAB-AF58-E79B24BF90FE}" srcOrd="0" destOrd="0" presId="urn:microsoft.com/office/officeart/2005/8/layout/balance1"/>
    <dgm:cxn modelId="{063458B4-D896-4EBD-89F5-33BA0C232AB1}" type="presOf" srcId="{5074A405-4541-4D32-B3B2-1D5328A711DB}" destId="{E8377298-FD84-41BE-BE9C-260884A9BDC8}" srcOrd="0" destOrd="0" presId="urn:microsoft.com/office/officeart/2005/8/layout/balance1"/>
    <dgm:cxn modelId="{C71946D5-BDE8-4A7B-BD3C-DB41F1BDA95C}" srcId="{76B0E3F6-5BFB-4B17-B924-D6F03B513E5C}" destId="{EBA7BEAE-96BF-449E-9D79-D3308DD79F2F}" srcOrd="1" destOrd="0" parTransId="{314A132A-4A4C-4B72-8CA8-5B43C67EB55E}" sibTransId="{2E67AC28-6C26-4D79-8B19-694FE8C27FC5}"/>
    <dgm:cxn modelId="{B6A672C6-B363-438F-890E-8E2E67F8928B}" type="presParOf" srcId="{959B3079-448C-4DAB-AF58-E79B24BF90FE}" destId="{9673C25B-53FE-48FD-A605-8F5860BE2130}" srcOrd="0" destOrd="0" presId="urn:microsoft.com/office/officeart/2005/8/layout/balance1"/>
    <dgm:cxn modelId="{6C2E2E75-6228-4913-BED2-3E36C1B8BA15}" type="presParOf" srcId="{959B3079-448C-4DAB-AF58-E79B24BF90FE}" destId="{ABA00879-A7AF-4047-9022-275F60BCAE2B}" srcOrd="1" destOrd="0" presId="urn:microsoft.com/office/officeart/2005/8/layout/balance1"/>
    <dgm:cxn modelId="{1D131AAE-7F4B-4C2B-A198-A79BD554628E}" type="presParOf" srcId="{ABA00879-A7AF-4047-9022-275F60BCAE2B}" destId="{E8377298-FD84-41BE-BE9C-260884A9BDC8}" srcOrd="0" destOrd="0" presId="urn:microsoft.com/office/officeart/2005/8/layout/balance1"/>
    <dgm:cxn modelId="{56BF3D89-8C45-4895-9CE9-A80D27A1301D}" type="presParOf" srcId="{ABA00879-A7AF-4047-9022-275F60BCAE2B}" destId="{560239DC-751E-44FD-9A8F-FBA295AD735C}" srcOrd="1" destOrd="0" presId="urn:microsoft.com/office/officeart/2005/8/layout/balance1"/>
    <dgm:cxn modelId="{6C7DA6F6-A67C-44CB-9A6E-6A393A537CCE}" type="presParOf" srcId="{959B3079-448C-4DAB-AF58-E79B24BF90FE}" destId="{B90E7A92-5B1A-48AD-9301-7EB33180F34E}" srcOrd="2" destOrd="0" presId="urn:microsoft.com/office/officeart/2005/8/layout/balance1"/>
    <dgm:cxn modelId="{7804BA84-D949-44B6-99A2-666072282EC9}" type="presParOf" srcId="{B90E7A92-5B1A-48AD-9301-7EB33180F34E}" destId="{165349EE-3FEC-4D45-BA77-B8998131FB45}" srcOrd="0" destOrd="0" presId="urn:microsoft.com/office/officeart/2005/8/layout/balance1"/>
    <dgm:cxn modelId="{C57AB7E3-A6A6-4044-9F3B-3CC5CFDA3732}" type="presParOf" srcId="{B90E7A92-5B1A-48AD-9301-7EB33180F34E}" destId="{5926A5DF-D319-4AFC-9612-5B95F02214D4}" srcOrd="1" destOrd="0" presId="urn:microsoft.com/office/officeart/2005/8/layout/balance1"/>
    <dgm:cxn modelId="{C4C0DB50-42AE-4078-9A81-F8B6F4E7091D}" type="presParOf" srcId="{B90E7A92-5B1A-48AD-9301-7EB33180F34E}" destId="{A2FEDA26-2126-40F7-BFE9-63CB93F5A5A2}" srcOrd="2" destOrd="0" presId="urn:microsoft.com/office/officeart/2005/8/layout/balance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A3CD02-700C-4584-B5AC-A8E6BCB7752C}" type="doc">
      <dgm:prSet loTypeId="urn:microsoft.com/office/officeart/2005/8/layout/arrow2" loCatId="process" qsTypeId="urn:microsoft.com/office/officeart/2005/8/quickstyle/simple1" qsCatId="simple" csTypeId="urn:microsoft.com/office/officeart/2005/8/colors/accent1_2" csCatId="accent1" phldr="1"/>
      <dgm:spPr/>
    </dgm:pt>
    <dgm:pt modelId="{40436E76-6177-4E47-8128-4F2C60ADD871}">
      <dgm:prSet phldrT="[Text]" custT="1"/>
      <dgm:spPr/>
      <dgm:t>
        <a:bodyPr/>
        <a:lstStyle/>
        <a:p>
          <a:r>
            <a:rPr lang="en-US" sz="2000" b="0" dirty="0" smtClean="0">
              <a:solidFill>
                <a:srgbClr val="17375E"/>
              </a:solidFill>
            </a:rPr>
            <a:t>Public participation elements </a:t>
          </a:r>
          <a:r>
            <a:rPr lang="en-US" sz="2000" b="1" dirty="0" smtClean="0">
              <a:solidFill>
                <a:srgbClr val="17375E"/>
              </a:solidFill>
            </a:rPr>
            <a:t>obligatory </a:t>
          </a:r>
          <a:r>
            <a:rPr lang="en-US" sz="2000" dirty="0" smtClean="0">
              <a:solidFill>
                <a:srgbClr val="17375E"/>
              </a:solidFill>
            </a:rPr>
            <a:t>during phases of wind farm development:</a:t>
          </a:r>
        </a:p>
        <a:p>
          <a:r>
            <a:rPr lang="en-US" sz="2000" b="1" dirty="0" smtClean="0">
              <a:solidFill>
                <a:srgbClr val="17375E"/>
              </a:solidFill>
            </a:rPr>
            <a:t>48% of the participants*</a:t>
          </a:r>
          <a:endParaRPr lang="de-DE" sz="2000" b="1" dirty="0"/>
        </a:p>
      </dgm:t>
    </dgm:pt>
    <dgm:pt modelId="{0426329A-533D-4A72-A9CA-10BA4E89E054}" type="parTrans" cxnId="{EA4A6A3E-5981-4C99-A8B1-3FD36FD2ABE9}">
      <dgm:prSet/>
      <dgm:spPr/>
      <dgm:t>
        <a:bodyPr/>
        <a:lstStyle/>
        <a:p>
          <a:endParaRPr lang="de-DE" sz="2400"/>
        </a:p>
      </dgm:t>
    </dgm:pt>
    <dgm:pt modelId="{34EA601A-79D1-4F66-B53A-4BDF70448E70}" type="sibTrans" cxnId="{EA4A6A3E-5981-4C99-A8B1-3FD36FD2ABE9}">
      <dgm:prSet/>
      <dgm:spPr/>
      <dgm:t>
        <a:bodyPr/>
        <a:lstStyle/>
        <a:p>
          <a:endParaRPr lang="de-DE" sz="2400"/>
        </a:p>
      </dgm:t>
    </dgm:pt>
    <dgm:pt modelId="{7BC2EEA8-57D3-4851-BE99-5A6A4C892111}">
      <dgm:prSet phldrT="[Text]" custT="1"/>
      <dgm:spPr/>
      <dgm:t>
        <a:bodyPr/>
        <a:lstStyle/>
        <a:p>
          <a:r>
            <a:rPr lang="en-US" sz="2000" dirty="0" smtClean="0">
              <a:solidFill>
                <a:srgbClr val="17375E"/>
              </a:solidFill>
              <a:sym typeface="Wingdings" pitchFamily="2" charset="2"/>
            </a:rPr>
            <a:t> </a:t>
          </a:r>
          <a:r>
            <a:rPr lang="en-US" sz="2000" dirty="0" smtClean="0">
              <a:solidFill>
                <a:srgbClr val="17375E"/>
              </a:solidFill>
            </a:rPr>
            <a:t>Public participation </a:t>
          </a:r>
          <a:r>
            <a:rPr lang="en-US" sz="2000" b="1" dirty="0" smtClean="0">
              <a:solidFill>
                <a:srgbClr val="17375E"/>
              </a:solidFill>
            </a:rPr>
            <a:t>often goes beyond what is envisaged by legislation</a:t>
          </a:r>
          <a:r>
            <a:rPr lang="en-US" sz="2000" dirty="0" smtClean="0">
              <a:solidFill>
                <a:srgbClr val="17375E"/>
              </a:solidFill>
            </a:rPr>
            <a:t>. </a:t>
          </a:r>
          <a:endParaRPr lang="de-DE" sz="2000" dirty="0"/>
        </a:p>
      </dgm:t>
    </dgm:pt>
    <dgm:pt modelId="{9C22AFD3-EE84-48D7-9B74-9D0CA63B655E}" type="parTrans" cxnId="{1CF11E75-746C-4E8C-B24F-5980EF8F7B91}">
      <dgm:prSet/>
      <dgm:spPr/>
      <dgm:t>
        <a:bodyPr/>
        <a:lstStyle/>
        <a:p>
          <a:endParaRPr lang="de-DE" sz="2400"/>
        </a:p>
      </dgm:t>
    </dgm:pt>
    <dgm:pt modelId="{BBE2F8D2-A8BD-4449-A61A-3AF56A409FFC}" type="sibTrans" cxnId="{1CF11E75-746C-4E8C-B24F-5980EF8F7B91}">
      <dgm:prSet/>
      <dgm:spPr/>
      <dgm:t>
        <a:bodyPr/>
        <a:lstStyle/>
        <a:p>
          <a:endParaRPr lang="de-DE" sz="2400"/>
        </a:p>
      </dgm:t>
    </dgm:pt>
    <dgm:pt modelId="{4F6AAE6B-654F-4D19-B9C3-DC6C2FDFD603}">
      <dgm:prSet phldrT="[Text]" custT="1"/>
      <dgm:spPr/>
      <dgm:t>
        <a:bodyPr/>
        <a:lstStyle/>
        <a:p>
          <a:r>
            <a:rPr lang="en-US" sz="2000" b="0" dirty="0" smtClean="0">
              <a:solidFill>
                <a:srgbClr val="17375E"/>
              </a:solidFill>
            </a:rPr>
            <a:t>Public participation elements as </a:t>
          </a:r>
          <a:r>
            <a:rPr lang="en-US" sz="2000" b="1" dirty="0" smtClean="0">
              <a:solidFill>
                <a:srgbClr val="17375E"/>
              </a:solidFill>
            </a:rPr>
            <a:t>part of usual procedure:</a:t>
          </a:r>
          <a:r>
            <a:rPr lang="de-DE" sz="2000" b="0" dirty="0" smtClean="0">
              <a:solidFill>
                <a:srgbClr val="17375E"/>
              </a:solidFill>
            </a:rPr>
            <a:t> </a:t>
          </a:r>
        </a:p>
        <a:p>
          <a:r>
            <a:rPr lang="de-DE" sz="2000" b="1" dirty="0" smtClean="0">
              <a:solidFill>
                <a:srgbClr val="17375E"/>
              </a:solidFill>
            </a:rPr>
            <a:t>66% </a:t>
          </a:r>
          <a:r>
            <a:rPr lang="de-DE" sz="2000" b="1" dirty="0" err="1" smtClean="0">
              <a:solidFill>
                <a:srgbClr val="17375E"/>
              </a:solidFill>
            </a:rPr>
            <a:t>of</a:t>
          </a:r>
          <a:r>
            <a:rPr lang="de-DE" sz="2000" b="1" dirty="0" smtClean="0">
              <a:solidFill>
                <a:srgbClr val="17375E"/>
              </a:solidFill>
            </a:rPr>
            <a:t> </a:t>
          </a:r>
          <a:r>
            <a:rPr lang="de-DE" sz="2000" b="1" dirty="0" err="1" smtClean="0">
              <a:solidFill>
                <a:srgbClr val="17375E"/>
              </a:solidFill>
            </a:rPr>
            <a:t>the</a:t>
          </a:r>
          <a:r>
            <a:rPr lang="de-DE" sz="2000" b="1" dirty="0" smtClean="0">
              <a:solidFill>
                <a:srgbClr val="17375E"/>
              </a:solidFill>
            </a:rPr>
            <a:t> </a:t>
          </a:r>
          <a:r>
            <a:rPr lang="de-DE" sz="2000" b="1" dirty="0" err="1" smtClean="0">
              <a:solidFill>
                <a:srgbClr val="17375E"/>
              </a:solidFill>
            </a:rPr>
            <a:t>participants</a:t>
          </a:r>
          <a:r>
            <a:rPr lang="de-DE" sz="2000" b="1" dirty="0" smtClean="0">
              <a:solidFill>
                <a:srgbClr val="17375E"/>
              </a:solidFill>
            </a:rPr>
            <a:t>* </a:t>
          </a:r>
        </a:p>
        <a:p>
          <a:r>
            <a:rPr lang="en-US" sz="2000" b="0" dirty="0" smtClean="0">
              <a:solidFill>
                <a:srgbClr val="17375E"/>
              </a:solidFill>
            </a:rPr>
            <a:t>(independent of whether public participation is obligatory)</a:t>
          </a:r>
          <a:endParaRPr lang="de-DE" sz="2000" b="0" dirty="0" smtClean="0">
            <a:solidFill>
              <a:srgbClr val="17375E"/>
            </a:solidFill>
          </a:endParaRPr>
        </a:p>
      </dgm:t>
    </dgm:pt>
    <dgm:pt modelId="{5E688942-76A0-4552-B983-4700736CB58A}" type="sibTrans" cxnId="{82024FF7-8FD9-44F7-B97C-10BBCA68FA9D}">
      <dgm:prSet/>
      <dgm:spPr/>
      <dgm:t>
        <a:bodyPr/>
        <a:lstStyle/>
        <a:p>
          <a:endParaRPr lang="de-DE" sz="2400"/>
        </a:p>
      </dgm:t>
    </dgm:pt>
    <dgm:pt modelId="{00A2ABC8-91D2-4553-BED5-3D44C11E34D7}" type="parTrans" cxnId="{82024FF7-8FD9-44F7-B97C-10BBCA68FA9D}">
      <dgm:prSet/>
      <dgm:spPr/>
      <dgm:t>
        <a:bodyPr/>
        <a:lstStyle/>
        <a:p>
          <a:endParaRPr lang="de-DE" sz="2400"/>
        </a:p>
      </dgm:t>
    </dgm:pt>
    <dgm:pt modelId="{EE17ED6F-2D9E-4EAA-A16F-23A4A0097ABD}" type="pres">
      <dgm:prSet presAssocID="{1BA3CD02-700C-4584-B5AC-A8E6BCB7752C}" presName="arrowDiagram" presStyleCnt="0">
        <dgm:presLayoutVars>
          <dgm:chMax val="5"/>
          <dgm:dir/>
          <dgm:resizeHandles val="exact"/>
        </dgm:presLayoutVars>
      </dgm:prSet>
      <dgm:spPr/>
    </dgm:pt>
    <dgm:pt modelId="{D0BAC2E8-C7E6-411A-928D-472919274CD1}" type="pres">
      <dgm:prSet presAssocID="{1BA3CD02-700C-4584-B5AC-A8E6BCB7752C}" presName="arrow" presStyleLbl="bgShp" presStyleIdx="0" presStyleCnt="1"/>
      <dgm:spPr>
        <a:solidFill>
          <a:srgbClr val="6C9EDA">
            <a:alpha val="61176"/>
          </a:srgbClr>
        </a:solidFill>
      </dgm:spPr>
    </dgm:pt>
    <dgm:pt modelId="{EF01BEFA-BD69-489F-B7A1-5EEB8AE6EFC6}" type="pres">
      <dgm:prSet presAssocID="{1BA3CD02-700C-4584-B5AC-A8E6BCB7752C}" presName="arrowDiagram3" presStyleCnt="0"/>
      <dgm:spPr/>
    </dgm:pt>
    <dgm:pt modelId="{D179ADC7-DC2F-4C70-BC40-0DF9894CF987}" type="pres">
      <dgm:prSet presAssocID="{40436E76-6177-4E47-8128-4F2C60ADD871}" presName="bullet3a" presStyleLbl="node1" presStyleIdx="0" presStyleCnt="3" custLinFactX="61991" custLinFactY="-33003" custLinFactNeighborX="100000" custLinFactNeighborY="-100000"/>
      <dgm:spPr>
        <a:solidFill>
          <a:schemeClr val="bg2">
            <a:lumMod val="75000"/>
          </a:schemeClr>
        </a:solidFill>
      </dgm:spPr>
    </dgm:pt>
    <dgm:pt modelId="{44847448-A412-4C52-BD30-79B4DC3F70CC}" type="pres">
      <dgm:prSet presAssocID="{40436E76-6177-4E47-8128-4F2C60ADD871}" presName="textBox3a" presStyleLbl="revTx" presStyleIdx="0" presStyleCnt="3" custScaleX="111650" custLinFactNeighborX="-66070" custLinFactNeighborY="-87223">
        <dgm:presLayoutVars>
          <dgm:bulletEnabled val="1"/>
        </dgm:presLayoutVars>
      </dgm:prSet>
      <dgm:spPr/>
      <dgm:t>
        <a:bodyPr/>
        <a:lstStyle/>
        <a:p>
          <a:endParaRPr lang="de-DE"/>
        </a:p>
      </dgm:t>
    </dgm:pt>
    <dgm:pt modelId="{B3925665-7CD7-4041-A605-A8EF9F8BF0DD}" type="pres">
      <dgm:prSet presAssocID="{4F6AAE6B-654F-4D19-B9C3-DC6C2FDFD603}" presName="bullet3b" presStyleLbl="node1" presStyleIdx="1" presStyleCnt="3" custLinFactNeighborX="-68719" custLinFactNeighborY="63131"/>
      <dgm:spPr>
        <a:solidFill>
          <a:schemeClr val="bg2">
            <a:lumMod val="75000"/>
          </a:schemeClr>
        </a:solidFill>
      </dgm:spPr>
    </dgm:pt>
    <dgm:pt modelId="{E67252BA-4DF1-4CB6-A21F-BDD7193F05EE}" type="pres">
      <dgm:prSet presAssocID="{4F6AAE6B-654F-4D19-B9C3-DC6C2FDFD603}" presName="textBox3b" presStyleLbl="revTx" presStyleIdx="1" presStyleCnt="3" custScaleX="121212" custScaleY="89171" custLinFactNeighborX="1078" custLinFactNeighborY="-32090">
        <dgm:presLayoutVars>
          <dgm:bulletEnabled val="1"/>
        </dgm:presLayoutVars>
      </dgm:prSet>
      <dgm:spPr/>
      <dgm:t>
        <a:bodyPr/>
        <a:lstStyle/>
        <a:p>
          <a:endParaRPr lang="de-DE"/>
        </a:p>
      </dgm:t>
    </dgm:pt>
    <dgm:pt modelId="{7A02DDA5-3523-4EBB-AE87-F80A6EEF5959}" type="pres">
      <dgm:prSet presAssocID="{7BC2EEA8-57D3-4851-BE99-5A6A4C892111}" presName="bullet3c" presStyleLbl="node1" presStyleIdx="2" presStyleCnt="3" custLinFactNeighborX="23909" custLinFactNeighborY="-15514"/>
      <dgm:spPr>
        <a:solidFill>
          <a:schemeClr val="bg2">
            <a:lumMod val="75000"/>
          </a:schemeClr>
        </a:solidFill>
      </dgm:spPr>
    </dgm:pt>
    <dgm:pt modelId="{2D048AFA-B558-4C90-B9E1-F5D7C5D7593D}" type="pres">
      <dgm:prSet presAssocID="{7BC2EEA8-57D3-4851-BE99-5A6A4C892111}" presName="textBox3c" presStyleLbl="revTx" presStyleIdx="2" presStyleCnt="3" custScaleX="128807" custScaleY="73254" custLinFactNeighborX="25028" custLinFactNeighborY="-38087">
        <dgm:presLayoutVars>
          <dgm:bulletEnabled val="1"/>
        </dgm:presLayoutVars>
      </dgm:prSet>
      <dgm:spPr/>
      <dgm:t>
        <a:bodyPr/>
        <a:lstStyle/>
        <a:p>
          <a:endParaRPr lang="de-DE"/>
        </a:p>
      </dgm:t>
    </dgm:pt>
  </dgm:ptLst>
  <dgm:cxnLst>
    <dgm:cxn modelId="{681C7B73-3F40-468C-983F-9F502D62AC1C}" type="presOf" srcId="{40436E76-6177-4E47-8128-4F2C60ADD871}" destId="{44847448-A412-4C52-BD30-79B4DC3F70CC}" srcOrd="0" destOrd="0" presId="urn:microsoft.com/office/officeart/2005/8/layout/arrow2"/>
    <dgm:cxn modelId="{EA4A6A3E-5981-4C99-A8B1-3FD36FD2ABE9}" srcId="{1BA3CD02-700C-4584-B5AC-A8E6BCB7752C}" destId="{40436E76-6177-4E47-8128-4F2C60ADD871}" srcOrd="0" destOrd="0" parTransId="{0426329A-533D-4A72-A9CA-10BA4E89E054}" sibTransId="{34EA601A-79D1-4F66-B53A-4BDF70448E70}"/>
    <dgm:cxn modelId="{1CF11E75-746C-4E8C-B24F-5980EF8F7B91}" srcId="{1BA3CD02-700C-4584-B5AC-A8E6BCB7752C}" destId="{7BC2EEA8-57D3-4851-BE99-5A6A4C892111}" srcOrd="2" destOrd="0" parTransId="{9C22AFD3-EE84-48D7-9B74-9D0CA63B655E}" sibTransId="{BBE2F8D2-A8BD-4449-A61A-3AF56A409FFC}"/>
    <dgm:cxn modelId="{BE1D6D25-AD99-408D-B1D3-98732352DEAD}" type="presOf" srcId="{1BA3CD02-700C-4584-B5AC-A8E6BCB7752C}" destId="{EE17ED6F-2D9E-4EAA-A16F-23A4A0097ABD}" srcOrd="0" destOrd="0" presId="urn:microsoft.com/office/officeart/2005/8/layout/arrow2"/>
    <dgm:cxn modelId="{1AAF35C3-E01A-407A-8BD4-91F8197D45E7}" type="presOf" srcId="{7BC2EEA8-57D3-4851-BE99-5A6A4C892111}" destId="{2D048AFA-B558-4C90-B9E1-F5D7C5D7593D}" srcOrd="0" destOrd="0" presId="urn:microsoft.com/office/officeart/2005/8/layout/arrow2"/>
    <dgm:cxn modelId="{82024FF7-8FD9-44F7-B97C-10BBCA68FA9D}" srcId="{1BA3CD02-700C-4584-B5AC-A8E6BCB7752C}" destId="{4F6AAE6B-654F-4D19-B9C3-DC6C2FDFD603}" srcOrd="1" destOrd="0" parTransId="{00A2ABC8-91D2-4553-BED5-3D44C11E34D7}" sibTransId="{5E688942-76A0-4552-B983-4700736CB58A}"/>
    <dgm:cxn modelId="{7B61C24C-CCC2-431F-8604-B0F5A0BE8B76}" type="presOf" srcId="{4F6AAE6B-654F-4D19-B9C3-DC6C2FDFD603}" destId="{E67252BA-4DF1-4CB6-A21F-BDD7193F05EE}" srcOrd="0" destOrd="0" presId="urn:microsoft.com/office/officeart/2005/8/layout/arrow2"/>
    <dgm:cxn modelId="{B4BA5B65-96DC-4148-AF32-D9DB474ADF05}" type="presParOf" srcId="{EE17ED6F-2D9E-4EAA-A16F-23A4A0097ABD}" destId="{D0BAC2E8-C7E6-411A-928D-472919274CD1}" srcOrd="0" destOrd="0" presId="urn:microsoft.com/office/officeart/2005/8/layout/arrow2"/>
    <dgm:cxn modelId="{21DDC13D-D8FD-4F54-8B6C-320C5018B453}" type="presParOf" srcId="{EE17ED6F-2D9E-4EAA-A16F-23A4A0097ABD}" destId="{EF01BEFA-BD69-489F-B7A1-5EEB8AE6EFC6}" srcOrd="1" destOrd="0" presId="urn:microsoft.com/office/officeart/2005/8/layout/arrow2"/>
    <dgm:cxn modelId="{26F866B8-DB1E-4F0D-BC02-CBCFAD442875}" type="presParOf" srcId="{EF01BEFA-BD69-489F-B7A1-5EEB8AE6EFC6}" destId="{D179ADC7-DC2F-4C70-BC40-0DF9894CF987}" srcOrd="0" destOrd="0" presId="urn:microsoft.com/office/officeart/2005/8/layout/arrow2"/>
    <dgm:cxn modelId="{8BBBE090-7975-42A2-9DCA-D40ABC3B9D95}" type="presParOf" srcId="{EF01BEFA-BD69-489F-B7A1-5EEB8AE6EFC6}" destId="{44847448-A412-4C52-BD30-79B4DC3F70CC}" srcOrd="1" destOrd="0" presId="urn:microsoft.com/office/officeart/2005/8/layout/arrow2"/>
    <dgm:cxn modelId="{A4CA6F1C-2621-4C1A-9AA5-EF3C433602E0}" type="presParOf" srcId="{EF01BEFA-BD69-489F-B7A1-5EEB8AE6EFC6}" destId="{B3925665-7CD7-4041-A605-A8EF9F8BF0DD}" srcOrd="2" destOrd="0" presId="urn:microsoft.com/office/officeart/2005/8/layout/arrow2"/>
    <dgm:cxn modelId="{E3F9BE07-33DC-470A-B93C-0DD50CF45C13}" type="presParOf" srcId="{EF01BEFA-BD69-489F-B7A1-5EEB8AE6EFC6}" destId="{E67252BA-4DF1-4CB6-A21F-BDD7193F05EE}" srcOrd="3" destOrd="0" presId="urn:microsoft.com/office/officeart/2005/8/layout/arrow2"/>
    <dgm:cxn modelId="{A730FC99-F206-4D8D-A87D-AAF7AE1ECA38}" type="presParOf" srcId="{EF01BEFA-BD69-489F-B7A1-5EEB8AE6EFC6}" destId="{7A02DDA5-3523-4EBB-AE87-F80A6EEF5959}" srcOrd="4" destOrd="0" presId="urn:microsoft.com/office/officeart/2005/8/layout/arrow2"/>
    <dgm:cxn modelId="{09CA0217-3FAD-4DFC-9BAE-5C114E6ECA86}" type="presParOf" srcId="{EF01BEFA-BD69-489F-B7A1-5EEB8AE6EFC6}" destId="{2D048AFA-B558-4C90-B9E1-F5D7C5D7593D}" srcOrd="5" destOrd="0" presId="urn:microsoft.com/office/officeart/2005/8/layout/arrow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1BCA596-C084-4CBF-8314-1A47DF09D0A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de-DE"/>
        </a:p>
      </dgm:t>
    </dgm:pt>
    <dgm:pt modelId="{9945B281-B13D-4243-9C35-B670D8475907}">
      <dgm:prSet phldrT="[Text]" custT="1"/>
      <dgm:spPr>
        <a:solidFill>
          <a:srgbClr val="6C9EDA"/>
        </a:solidFill>
        <a:ln>
          <a:noFill/>
        </a:ln>
      </dgm:spPr>
      <dgm:t>
        <a:bodyPr/>
        <a:lstStyle/>
        <a:p>
          <a:r>
            <a:rPr lang="en-GB" sz="2000" b="1" dirty="0" err="1" smtClean="0">
              <a:solidFill>
                <a:srgbClr val="17375E"/>
              </a:solidFill>
              <a:cs typeface="ヒラギノ角ゴ Pro W3" charset="0"/>
            </a:rPr>
            <a:t>Informa-tional</a:t>
          </a:r>
          <a:r>
            <a:rPr lang="en-GB" sz="2000" b="1" dirty="0" smtClean="0">
              <a:solidFill>
                <a:srgbClr val="17375E"/>
              </a:solidFill>
              <a:cs typeface="ヒラギノ角ゴ Pro W3" charset="0"/>
            </a:rPr>
            <a:t> </a:t>
          </a:r>
        </a:p>
        <a:p>
          <a:r>
            <a:rPr lang="en-GB" sz="2000" b="1" dirty="0" smtClean="0">
              <a:solidFill>
                <a:srgbClr val="17375E"/>
              </a:solidFill>
              <a:cs typeface="ヒラギノ角ゴ Pro W3" charset="0"/>
            </a:rPr>
            <a:t>measures</a:t>
          </a:r>
          <a:endParaRPr lang="de-DE" sz="2000" b="1" dirty="0">
            <a:solidFill>
              <a:srgbClr val="17375E"/>
            </a:solidFill>
          </a:endParaRPr>
        </a:p>
      </dgm:t>
    </dgm:pt>
    <dgm:pt modelId="{10E946A7-F2D4-4520-98B6-D8DDAB095566}" type="parTrans" cxnId="{3300483F-BE6F-4E78-AFD0-920F33460E8E}">
      <dgm:prSet/>
      <dgm:spPr/>
      <dgm:t>
        <a:bodyPr/>
        <a:lstStyle/>
        <a:p>
          <a:endParaRPr lang="de-DE" sz="2000" b="1">
            <a:solidFill>
              <a:srgbClr val="17375E"/>
            </a:solidFill>
          </a:endParaRPr>
        </a:p>
      </dgm:t>
    </dgm:pt>
    <dgm:pt modelId="{B84B116C-8AAD-417C-9264-0DB2012B4F4D}" type="sibTrans" cxnId="{3300483F-BE6F-4E78-AFD0-920F33460E8E}">
      <dgm:prSet/>
      <dgm:spPr/>
      <dgm:t>
        <a:bodyPr/>
        <a:lstStyle/>
        <a:p>
          <a:endParaRPr lang="de-DE" sz="2000" b="1">
            <a:solidFill>
              <a:srgbClr val="17375E"/>
            </a:solidFill>
          </a:endParaRPr>
        </a:p>
      </dgm:t>
    </dgm:pt>
    <dgm:pt modelId="{991DE2D9-6762-4F31-B6E8-E1DAF0462A3A}">
      <dgm:prSet phldrT="[Text]" custT="1"/>
      <dgm:spPr>
        <a:ln>
          <a:solidFill>
            <a:srgbClr val="6C9EDA"/>
          </a:solidFill>
        </a:ln>
      </dgm:spPr>
      <dgm:t>
        <a:bodyPr/>
        <a:lstStyle/>
        <a:p>
          <a:r>
            <a:rPr lang="en-GB" sz="2000" b="0" dirty="0" smtClean="0">
              <a:solidFill>
                <a:srgbClr val="17375E"/>
              </a:solidFill>
              <a:cs typeface="ヒラギノ角ゴ Pro W3" charset="0"/>
            </a:rPr>
            <a:t>Considered as fundamental requirement, but not sufficient as such</a:t>
          </a:r>
          <a:endParaRPr lang="de-DE" sz="2000" b="0" dirty="0">
            <a:solidFill>
              <a:srgbClr val="17375E"/>
            </a:solidFill>
          </a:endParaRPr>
        </a:p>
      </dgm:t>
    </dgm:pt>
    <dgm:pt modelId="{22C58050-181D-444E-B69C-62D7A48AA3F6}" type="parTrans" cxnId="{7E0D9E96-9374-49CA-B86D-434A9A2AF474}">
      <dgm:prSet/>
      <dgm:spPr/>
      <dgm:t>
        <a:bodyPr/>
        <a:lstStyle/>
        <a:p>
          <a:endParaRPr lang="de-DE" sz="2000" b="1">
            <a:solidFill>
              <a:srgbClr val="17375E"/>
            </a:solidFill>
          </a:endParaRPr>
        </a:p>
      </dgm:t>
    </dgm:pt>
    <dgm:pt modelId="{EFBE95F3-D74D-458B-8DA1-120130B44387}" type="sibTrans" cxnId="{7E0D9E96-9374-49CA-B86D-434A9A2AF474}">
      <dgm:prSet/>
      <dgm:spPr/>
      <dgm:t>
        <a:bodyPr/>
        <a:lstStyle/>
        <a:p>
          <a:endParaRPr lang="de-DE" sz="2000" b="1">
            <a:solidFill>
              <a:srgbClr val="17375E"/>
            </a:solidFill>
          </a:endParaRPr>
        </a:p>
      </dgm:t>
    </dgm:pt>
    <dgm:pt modelId="{D4977848-B3D2-40E0-83F1-4FF6052623EC}">
      <dgm:prSet phldrT="[Text]" custT="1"/>
      <dgm:spPr>
        <a:solidFill>
          <a:srgbClr val="6C9EDA"/>
        </a:solidFill>
        <a:ln>
          <a:noFill/>
        </a:ln>
      </dgm:spPr>
      <dgm:t>
        <a:bodyPr/>
        <a:lstStyle/>
        <a:p>
          <a:r>
            <a:rPr lang="en-GB" sz="2000" b="1" dirty="0" smtClean="0">
              <a:solidFill>
                <a:srgbClr val="17375E"/>
              </a:solidFill>
              <a:cs typeface="ヒラギノ角ゴ Pro W3" charset="0"/>
            </a:rPr>
            <a:t>Consul-</a:t>
          </a:r>
          <a:r>
            <a:rPr lang="en-GB" sz="2000" b="1" dirty="0" err="1" smtClean="0">
              <a:solidFill>
                <a:srgbClr val="17375E"/>
              </a:solidFill>
              <a:cs typeface="ヒラギノ角ゴ Pro W3" charset="0"/>
            </a:rPr>
            <a:t>tation</a:t>
          </a:r>
          <a:r>
            <a:rPr lang="en-GB" sz="2000" b="1" dirty="0" smtClean="0">
              <a:solidFill>
                <a:srgbClr val="17375E"/>
              </a:solidFill>
              <a:cs typeface="ヒラギノ角ゴ Pro W3" charset="0"/>
            </a:rPr>
            <a:t> + dialogue with public</a:t>
          </a:r>
          <a:endParaRPr lang="de-DE" sz="2000" b="1" dirty="0">
            <a:solidFill>
              <a:srgbClr val="17375E"/>
            </a:solidFill>
          </a:endParaRPr>
        </a:p>
      </dgm:t>
    </dgm:pt>
    <dgm:pt modelId="{D14A7A4F-5AE0-4972-AF51-8AFE237AFDD3}" type="parTrans" cxnId="{355AE41F-B78B-416C-8028-E9CDE62EF848}">
      <dgm:prSet/>
      <dgm:spPr/>
      <dgm:t>
        <a:bodyPr/>
        <a:lstStyle/>
        <a:p>
          <a:endParaRPr lang="de-DE" sz="2000" b="1">
            <a:solidFill>
              <a:srgbClr val="17375E"/>
            </a:solidFill>
          </a:endParaRPr>
        </a:p>
      </dgm:t>
    </dgm:pt>
    <dgm:pt modelId="{E27FE43C-74D7-43AB-B6C1-7990E3C1F000}" type="sibTrans" cxnId="{355AE41F-B78B-416C-8028-E9CDE62EF848}">
      <dgm:prSet/>
      <dgm:spPr/>
      <dgm:t>
        <a:bodyPr/>
        <a:lstStyle/>
        <a:p>
          <a:endParaRPr lang="de-DE" sz="2000" b="1">
            <a:solidFill>
              <a:srgbClr val="17375E"/>
            </a:solidFill>
          </a:endParaRPr>
        </a:p>
      </dgm:t>
    </dgm:pt>
    <dgm:pt modelId="{11D1C22E-4F8E-4E13-A051-0C80703C2CAD}">
      <dgm:prSet phldrT="[Text]" custT="1"/>
      <dgm:spPr>
        <a:ln>
          <a:solidFill>
            <a:srgbClr val="6C9EDA"/>
          </a:solidFill>
        </a:ln>
      </dgm:spPr>
      <dgm:t>
        <a:bodyPr/>
        <a:lstStyle/>
        <a:p>
          <a:r>
            <a:rPr lang="en-GB" sz="2000" b="0" dirty="0" smtClean="0">
              <a:solidFill>
                <a:srgbClr val="17375E"/>
              </a:solidFill>
              <a:cs typeface="ヒラギノ角ゴ Pro W3" charset="0"/>
            </a:rPr>
            <a:t>Considered next step after informational measures</a:t>
          </a:r>
          <a:endParaRPr lang="de-DE" sz="2000" b="0" dirty="0">
            <a:solidFill>
              <a:srgbClr val="17375E"/>
            </a:solidFill>
          </a:endParaRPr>
        </a:p>
      </dgm:t>
    </dgm:pt>
    <dgm:pt modelId="{06D64381-2A14-4D1A-AF63-AFDFB00962AC}" type="parTrans" cxnId="{1ABE726C-50F7-4D34-977F-6ADD5A6AA296}">
      <dgm:prSet/>
      <dgm:spPr/>
      <dgm:t>
        <a:bodyPr/>
        <a:lstStyle/>
        <a:p>
          <a:endParaRPr lang="de-DE" sz="2000" b="1">
            <a:solidFill>
              <a:srgbClr val="17375E"/>
            </a:solidFill>
          </a:endParaRPr>
        </a:p>
      </dgm:t>
    </dgm:pt>
    <dgm:pt modelId="{B870C80D-694A-405C-9F67-14684ACF27A2}" type="sibTrans" cxnId="{1ABE726C-50F7-4D34-977F-6ADD5A6AA296}">
      <dgm:prSet/>
      <dgm:spPr/>
      <dgm:t>
        <a:bodyPr/>
        <a:lstStyle/>
        <a:p>
          <a:endParaRPr lang="de-DE" sz="2000" b="1">
            <a:solidFill>
              <a:srgbClr val="17375E"/>
            </a:solidFill>
          </a:endParaRPr>
        </a:p>
      </dgm:t>
    </dgm:pt>
    <dgm:pt modelId="{94020C1A-5BB5-4118-A3A0-5281B4D39571}">
      <dgm:prSet phldrT="[Text]" custT="1"/>
      <dgm:spPr>
        <a:solidFill>
          <a:srgbClr val="6C9EDA"/>
        </a:solidFill>
        <a:ln>
          <a:noFill/>
        </a:ln>
      </dgm:spPr>
      <dgm:t>
        <a:bodyPr/>
        <a:lstStyle/>
        <a:p>
          <a:r>
            <a:rPr lang="en-GB" sz="2000" b="1" dirty="0" smtClean="0">
              <a:solidFill>
                <a:srgbClr val="17375E"/>
              </a:solidFill>
              <a:cs typeface="ヒラギノ角ゴ Pro W3" charset="0"/>
            </a:rPr>
            <a:t>Empower-</a:t>
          </a:r>
          <a:r>
            <a:rPr lang="en-GB" sz="2000" b="1" dirty="0" err="1" smtClean="0">
              <a:solidFill>
                <a:srgbClr val="17375E"/>
              </a:solidFill>
              <a:cs typeface="ヒラギノ角ゴ Pro W3" charset="0"/>
            </a:rPr>
            <a:t>ment</a:t>
          </a:r>
          <a:r>
            <a:rPr lang="en-GB" sz="2000" b="1" dirty="0" smtClean="0">
              <a:solidFill>
                <a:srgbClr val="17375E"/>
              </a:solidFill>
              <a:cs typeface="ヒラギノ角ゴ Pro W3" charset="0"/>
            </a:rPr>
            <a:t> of public</a:t>
          </a:r>
          <a:endParaRPr lang="de-DE" sz="2000" b="1" dirty="0">
            <a:solidFill>
              <a:srgbClr val="17375E"/>
            </a:solidFill>
          </a:endParaRPr>
        </a:p>
      </dgm:t>
    </dgm:pt>
    <dgm:pt modelId="{4D148966-98E7-4419-A2DC-20FB3101204E}" type="parTrans" cxnId="{F4FA2804-602C-4B13-97DE-BA6BDEC54B82}">
      <dgm:prSet/>
      <dgm:spPr/>
      <dgm:t>
        <a:bodyPr/>
        <a:lstStyle/>
        <a:p>
          <a:endParaRPr lang="de-DE" sz="2000" b="1">
            <a:solidFill>
              <a:srgbClr val="17375E"/>
            </a:solidFill>
          </a:endParaRPr>
        </a:p>
      </dgm:t>
    </dgm:pt>
    <dgm:pt modelId="{138E1F6A-CDD8-4E3B-821E-1F0B6CAC1825}" type="sibTrans" cxnId="{F4FA2804-602C-4B13-97DE-BA6BDEC54B82}">
      <dgm:prSet/>
      <dgm:spPr/>
      <dgm:t>
        <a:bodyPr/>
        <a:lstStyle/>
        <a:p>
          <a:endParaRPr lang="de-DE" sz="2000" b="1">
            <a:solidFill>
              <a:srgbClr val="17375E"/>
            </a:solidFill>
          </a:endParaRPr>
        </a:p>
      </dgm:t>
    </dgm:pt>
    <dgm:pt modelId="{E20CAB96-936C-4320-9196-E7951CD4F7E6}">
      <dgm:prSet phldrT="[Text]" custT="1"/>
      <dgm:spPr>
        <a:ln>
          <a:solidFill>
            <a:srgbClr val="6C9EDA"/>
          </a:solidFill>
        </a:ln>
      </dgm:spPr>
      <dgm:t>
        <a:bodyPr/>
        <a:lstStyle/>
        <a:p>
          <a:r>
            <a:rPr lang="en-GB" sz="2000" b="0" dirty="0" smtClean="0">
              <a:solidFill>
                <a:srgbClr val="17375E"/>
              </a:solidFill>
            </a:rPr>
            <a:t>Not been implemented very often, not many experiences</a:t>
          </a:r>
          <a:endParaRPr lang="de-DE" sz="2000" b="0" dirty="0">
            <a:solidFill>
              <a:srgbClr val="17375E"/>
            </a:solidFill>
          </a:endParaRPr>
        </a:p>
      </dgm:t>
    </dgm:pt>
    <dgm:pt modelId="{259F5966-8D75-4EC6-AFB3-77BB8569D61B}" type="parTrans" cxnId="{8E6DB042-4B81-4301-ACCA-48A83995E380}">
      <dgm:prSet/>
      <dgm:spPr/>
      <dgm:t>
        <a:bodyPr/>
        <a:lstStyle/>
        <a:p>
          <a:endParaRPr lang="de-DE" sz="2000" b="1">
            <a:solidFill>
              <a:srgbClr val="17375E"/>
            </a:solidFill>
          </a:endParaRPr>
        </a:p>
      </dgm:t>
    </dgm:pt>
    <dgm:pt modelId="{1BB82183-24C7-4BD0-8391-FF9671602FEB}" type="sibTrans" cxnId="{8E6DB042-4B81-4301-ACCA-48A83995E380}">
      <dgm:prSet/>
      <dgm:spPr/>
      <dgm:t>
        <a:bodyPr/>
        <a:lstStyle/>
        <a:p>
          <a:endParaRPr lang="de-DE" sz="2000" b="1">
            <a:solidFill>
              <a:srgbClr val="17375E"/>
            </a:solidFill>
          </a:endParaRPr>
        </a:p>
      </dgm:t>
    </dgm:pt>
    <dgm:pt modelId="{EA47DD40-A06B-46AC-BD28-59941FC7433D}">
      <dgm:prSet phldrT="[Text]" custT="1"/>
      <dgm:spPr>
        <a:ln>
          <a:solidFill>
            <a:srgbClr val="6C9EDA"/>
          </a:solidFill>
        </a:ln>
      </dgm:spPr>
      <dgm:t>
        <a:bodyPr/>
        <a:lstStyle/>
        <a:p>
          <a:r>
            <a:rPr lang="en-GB" sz="2000" b="0" dirty="0" smtClean="0">
              <a:solidFill>
                <a:srgbClr val="17375E"/>
              </a:solidFill>
              <a:cs typeface="ヒラギノ角ゴ Pro W3" charset="0"/>
            </a:rPr>
            <a:t>On the other hand: negative experiences with dialogues with the public or poor levels of interest</a:t>
          </a:r>
          <a:r>
            <a:rPr lang="en-GB" sz="2000" b="0" dirty="0" smtClean="0">
              <a:solidFill>
                <a:srgbClr val="17375E"/>
              </a:solidFill>
            </a:rPr>
            <a:t>. </a:t>
          </a:r>
          <a:endParaRPr lang="de-DE" sz="2000" b="0" dirty="0">
            <a:solidFill>
              <a:srgbClr val="17375E"/>
            </a:solidFill>
          </a:endParaRPr>
        </a:p>
      </dgm:t>
    </dgm:pt>
    <dgm:pt modelId="{FB264C3B-0F77-4235-B081-9574CE123AFE}" type="parTrans" cxnId="{35CE0BC5-7B5A-401D-A93D-31D106DD4D81}">
      <dgm:prSet/>
      <dgm:spPr/>
      <dgm:t>
        <a:bodyPr/>
        <a:lstStyle/>
        <a:p>
          <a:endParaRPr lang="de-DE" sz="2000" b="1">
            <a:solidFill>
              <a:srgbClr val="17375E"/>
            </a:solidFill>
          </a:endParaRPr>
        </a:p>
      </dgm:t>
    </dgm:pt>
    <dgm:pt modelId="{9B7440D5-5929-4F88-B820-2480C5EE9D10}" type="sibTrans" cxnId="{35CE0BC5-7B5A-401D-A93D-31D106DD4D81}">
      <dgm:prSet/>
      <dgm:spPr/>
      <dgm:t>
        <a:bodyPr/>
        <a:lstStyle/>
        <a:p>
          <a:endParaRPr lang="de-DE" sz="2000" b="1">
            <a:solidFill>
              <a:srgbClr val="17375E"/>
            </a:solidFill>
          </a:endParaRPr>
        </a:p>
      </dgm:t>
    </dgm:pt>
    <dgm:pt modelId="{B4DA248F-564D-49F6-A1DC-F2DF44BAF0E1}">
      <dgm:prSet phldrT="[Text]" custT="1"/>
      <dgm:spPr>
        <a:ln>
          <a:solidFill>
            <a:srgbClr val="6C9EDA"/>
          </a:solidFill>
        </a:ln>
      </dgm:spPr>
      <dgm:t>
        <a:bodyPr/>
        <a:lstStyle/>
        <a:p>
          <a:r>
            <a:rPr lang="en-GB" sz="2000" b="0" dirty="0" smtClean="0">
              <a:solidFill>
                <a:srgbClr val="17375E"/>
              </a:solidFill>
            </a:rPr>
            <a:t>Several challenges</a:t>
          </a:r>
          <a:endParaRPr lang="de-DE" sz="2000" b="0" dirty="0">
            <a:solidFill>
              <a:srgbClr val="17375E"/>
            </a:solidFill>
          </a:endParaRPr>
        </a:p>
      </dgm:t>
    </dgm:pt>
    <dgm:pt modelId="{6795F9F9-9E26-461D-8033-3B096C99E6E8}" type="parTrans" cxnId="{83D14E3B-008F-4946-9E5F-5D762E81091D}">
      <dgm:prSet/>
      <dgm:spPr/>
      <dgm:t>
        <a:bodyPr/>
        <a:lstStyle/>
        <a:p>
          <a:endParaRPr lang="de-DE" sz="2000" b="1">
            <a:solidFill>
              <a:srgbClr val="17375E"/>
            </a:solidFill>
          </a:endParaRPr>
        </a:p>
      </dgm:t>
    </dgm:pt>
    <dgm:pt modelId="{45A88B55-8746-42D1-A1BD-E4B09A7E6F67}" type="sibTrans" cxnId="{83D14E3B-008F-4946-9E5F-5D762E81091D}">
      <dgm:prSet/>
      <dgm:spPr/>
      <dgm:t>
        <a:bodyPr/>
        <a:lstStyle/>
        <a:p>
          <a:endParaRPr lang="de-DE" sz="2000" b="1">
            <a:solidFill>
              <a:srgbClr val="17375E"/>
            </a:solidFill>
          </a:endParaRPr>
        </a:p>
      </dgm:t>
    </dgm:pt>
    <dgm:pt modelId="{24045C1A-135D-49DF-8D43-D477B82D9D3D}">
      <dgm:prSet phldrT="[Text]" custT="1"/>
      <dgm:spPr>
        <a:ln>
          <a:solidFill>
            <a:srgbClr val="6C9EDA"/>
          </a:solidFill>
        </a:ln>
      </dgm:spPr>
      <dgm:t>
        <a:bodyPr/>
        <a:lstStyle/>
        <a:p>
          <a:r>
            <a:rPr lang="en-GB" sz="2000" b="0" dirty="0" smtClean="0">
              <a:solidFill>
                <a:srgbClr val="17375E"/>
              </a:solidFill>
            </a:rPr>
            <a:t>Processes could be too time-consuming to be in line with investor interests.</a:t>
          </a:r>
          <a:endParaRPr lang="de-DE" sz="2000" b="0" dirty="0">
            <a:solidFill>
              <a:srgbClr val="17375E"/>
            </a:solidFill>
          </a:endParaRPr>
        </a:p>
      </dgm:t>
    </dgm:pt>
    <dgm:pt modelId="{035055C2-13DD-4566-B09E-111DE6FF2EF3}" type="parTrans" cxnId="{8D29BC17-409F-4593-966B-44A1CC969307}">
      <dgm:prSet/>
      <dgm:spPr/>
      <dgm:t>
        <a:bodyPr/>
        <a:lstStyle/>
        <a:p>
          <a:endParaRPr lang="de-DE" sz="2000" b="1">
            <a:solidFill>
              <a:srgbClr val="17375E"/>
            </a:solidFill>
          </a:endParaRPr>
        </a:p>
      </dgm:t>
    </dgm:pt>
    <dgm:pt modelId="{34410808-CD6C-446C-84A1-102050FD9A08}" type="sibTrans" cxnId="{8D29BC17-409F-4593-966B-44A1CC969307}">
      <dgm:prSet/>
      <dgm:spPr/>
      <dgm:t>
        <a:bodyPr/>
        <a:lstStyle/>
        <a:p>
          <a:endParaRPr lang="de-DE" sz="2000" b="1">
            <a:solidFill>
              <a:srgbClr val="17375E"/>
            </a:solidFill>
          </a:endParaRPr>
        </a:p>
      </dgm:t>
    </dgm:pt>
    <dgm:pt modelId="{B48FEE44-2F56-44FA-B1E8-E28F32FBF26F}">
      <dgm:prSet phldrT="[Text]" custT="1"/>
      <dgm:spPr>
        <a:ln>
          <a:solidFill>
            <a:srgbClr val="6C9EDA"/>
          </a:solidFill>
        </a:ln>
      </dgm:spPr>
      <dgm:t>
        <a:bodyPr/>
        <a:lstStyle/>
        <a:p>
          <a:r>
            <a:rPr lang="en-GB" sz="2000" b="0" dirty="0" smtClean="0">
              <a:solidFill>
                <a:srgbClr val="17375E"/>
              </a:solidFill>
              <a:cs typeface="ヒラギノ角ゴ Pro W3" charset="0"/>
            </a:rPr>
            <a:t>By many respondents also considered as basic requirement. </a:t>
          </a:r>
          <a:endParaRPr lang="de-DE" sz="2000" b="0" dirty="0">
            <a:solidFill>
              <a:srgbClr val="17375E"/>
            </a:solidFill>
          </a:endParaRPr>
        </a:p>
      </dgm:t>
    </dgm:pt>
    <dgm:pt modelId="{BADC8505-79A4-4937-BA4A-4CC4BEC5073F}" type="parTrans" cxnId="{5A81BF1C-13A3-4991-89DD-6F283EC2B73F}">
      <dgm:prSet/>
      <dgm:spPr/>
      <dgm:t>
        <a:bodyPr/>
        <a:lstStyle/>
        <a:p>
          <a:endParaRPr lang="de-DE"/>
        </a:p>
      </dgm:t>
    </dgm:pt>
    <dgm:pt modelId="{B65FE960-E8B3-469A-B0EB-596D61AFEE13}" type="sibTrans" cxnId="{5A81BF1C-13A3-4991-89DD-6F283EC2B73F}">
      <dgm:prSet/>
      <dgm:spPr/>
      <dgm:t>
        <a:bodyPr/>
        <a:lstStyle/>
        <a:p>
          <a:endParaRPr lang="de-DE"/>
        </a:p>
      </dgm:t>
    </dgm:pt>
    <dgm:pt modelId="{92D0D7DF-18F1-468A-8737-1A3C13A09893}" type="pres">
      <dgm:prSet presAssocID="{81BCA596-C084-4CBF-8314-1A47DF09D0A5}" presName="linearFlow" presStyleCnt="0">
        <dgm:presLayoutVars>
          <dgm:dir/>
          <dgm:animLvl val="lvl"/>
          <dgm:resizeHandles val="exact"/>
        </dgm:presLayoutVars>
      </dgm:prSet>
      <dgm:spPr/>
      <dgm:t>
        <a:bodyPr/>
        <a:lstStyle/>
        <a:p>
          <a:endParaRPr lang="de-DE"/>
        </a:p>
      </dgm:t>
    </dgm:pt>
    <dgm:pt modelId="{108C1630-5165-4F53-9A2E-65AF54F08242}" type="pres">
      <dgm:prSet presAssocID="{9945B281-B13D-4243-9C35-B670D8475907}" presName="composite" presStyleCnt="0"/>
      <dgm:spPr/>
    </dgm:pt>
    <dgm:pt modelId="{392FBBD4-8622-45EA-822F-E0CFDFE3E4AC}" type="pres">
      <dgm:prSet presAssocID="{9945B281-B13D-4243-9C35-B670D8475907}" presName="parentText" presStyleLbl="alignNode1" presStyleIdx="0" presStyleCnt="3" custScaleX="174877">
        <dgm:presLayoutVars>
          <dgm:chMax val="1"/>
          <dgm:bulletEnabled val="1"/>
        </dgm:presLayoutVars>
      </dgm:prSet>
      <dgm:spPr/>
      <dgm:t>
        <a:bodyPr/>
        <a:lstStyle/>
        <a:p>
          <a:endParaRPr lang="de-DE"/>
        </a:p>
      </dgm:t>
    </dgm:pt>
    <dgm:pt modelId="{89F7E638-2283-4D9E-8687-496DA70EC8A1}" type="pres">
      <dgm:prSet presAssocID="{9945B281-B13D-4243-9C35-B670D8475907}" presName="descendantText" presStyleLbl="alignAcc1" presStyleIdx="0" presStyleCnt="3" custScaleX="90013" custLinFactNeighborX="1092">
        <dgm:presLayoutVars>
          <dgm:bulletEnabled val="1"/>
        </dgm:presLayoutVars>
      </dgm:prSet>
      <dgm:spPr/>
      <dgm:t>
        <a:bodyPr/>
        <a:lstStyle/>
        <a:p>
          <a:endParaRPr lang="de-DE"/>
        </a:p>
      </dgm:t>
    </dgm:pt>
    <dgm:pt modelId="{8C8A82FC-7CDB-46B3-B82A-42FBEE609F55}" type="pres">
      <dgm:prSet presAssocID="{B84B116C-8AAD-417C-9264-0DB2012B4F4D}" presName="sp" presStyleCnt="0"/>
      <dgm:spPr/>
    </dgm:pt>
    <dgm:pt modelId="{17C61A07-0153-4A87-BC06-2EE6B43C3A82}" type="pres">
      <dgm:prSet presAssocID="{D4977848-B3D2-40E0-83F1-4FF6052623EC}" presName="composite" presStyleCnt="0"/>
      <dgm:spPr/>
    </dgm:pt>
    <dgm:pt modelId="{7C752755-4532-48C1-B1EA-5DA5B0A6B9E5}" type="pres">
      <dgm:prSet presAssocID="{D4977848-B3D2-40E0-83F1-4FF6052623EC}" presName="parentText" presStyleLbl="alignNode1" presStyleIdx="1" presStyleCnt="3" custScaleX="176740">
        <dgm:presLayoutVars>
          <dgm:chMax val="1"/>
          <dgm:bulletEnabled val="1"/>
        </dgm:presLayoutVars>
      </dgm:prSet>
      <dgm:spPr/>
      <dgm:t>
        <a:bodyPr/>
        <a:lstStyle/>
        <a:p>
          <a:endParaRPr lang="de-DE"/>
        </a:p>
      </dgm:t>
    </dgm:pt>
    <dgm:pt modelId="{9D303301-6BA0-4107-80A7-DBB174E171F8}" type="pres">
      <dgm:prSet presAssocID="{D4977848-B3D2-40E0-83F1-4FF6052623EC}" presName="descendantText" presStyleLbl="alignAcc1" presStyleIdx="1" presStyleCnt="3" custScaleX="88947" custScaleY="308497" custLinFactNeighborX="486" custLinFactNeighborY="-22239">
        <dgm:presLayoutVars>
          <dgm:bulletEnabled val="1"/>
        </dgm:presLayoutVars>
      </dgm:prSet>
      <dgm:spPr/>
      <dgm:t>
        <a:bodyPr/>
        <a:lstStyle/>
        <a:p>
          <a:endParaRPr lang="de-DE"/>
        </a:p>
      </dgm:t>
    </dgm:pt>
    <dgm:pt modelId="{4A13EEA8-3DE6-4D3B-97D5-FAC80E352CB6}" type="pres">
      <dgm:prSet presAssocID="{E27FE43C-74D7-43AB-B6C1-7990E3C1F000}" presName="sp" presStyleCnt="0"/>
      <dgm:spPr/>
    </dgm:pt>
    <dgm:pt modelId="{B843F57F-0062-4A3C-9CD7-25C2C5A4673D}" type="pres">
      <dgm:prSet presAssocID="{94020C1A-5BB5-4118-A3A0-5281B4D39571}" presName="composite" presStyleCnt="0"/>
      <dgm:spPr/>
    </dgm:pt>
    <dgm:pt modelId="{42F66B94-B3A4-49F4-BB12-3598A1634E4B}" type="pres">
      <dgm:prSet presAssocID="{94020C1A-5BB5-4118-A3A0-5281B4D39571}" presName="parentText" presStyleLbl="alignNode1" presStyleIdx="2" presStyleCnt="3" custScaleX="183680">
        <dgm:presLayoutVars>
          <dgm:chMax val="1"/>
          <dgm:bulletEnabled val="1"/>
        </dgm:presLayoutVars>
      </dgm:prSet>
      <dgm:spPr/>
      <dgm:t>
        <a:bodyPr/>
        <a:lstStyle/>
        <a:p>
          <a:endParaRPr lang="de-DE"/>
        </a:p>
      </dgm:t>
    </dgm:pt>
    <dgm:pt modelId="{9F10AB79-ADFD-46AD-8468-33D00485A101}" type="pres">
      <dgm:prSet presAssocID="{94020C1A-5BB5-4118-A3A0-5281B4D39571}" presName="descendantText" presStyleLbl="alignAcc1" presStyleIdx="2" presStyleCnt="3" custScaleX="88168" custScaleY="217167" custLinFactNeighborY="21571">
        <dgm:presLayoutVars>
          <dgm:bulletEnabled val="1"/>
        </dgm:presLayoutVars>
      </dgm:prSet>
      <dgm:spPr/>
      <dgm:t>
        <a:bodyPr/>
        <a:lstStyle/>
        <a:p>
          <a:endParaRPr lang="de-DE"/>
        </a:p>
      </dgm:t>
    </dgm:pt>
  </dgm:ptLst>
  <dgm:cxnLst>
    <dgm:cxn modelId="{3300483F-BE6F-4E78-AFD0-920F33460E8E}" srcId="{81BCA596-C084-4CBF-8314-1A47DF09D0A5}" destId="{9945B281-B13D-4243-9C35-B670D8475907}" srcOrd="0" destOrd="0" parTransId="{10E946A7-F2D4-4520-98B6-D8DDAB095566}" sibTransId="{B84B116C-8AAD-417C-9264-0DB2012B4F4D}"/>
    <dgm:cxn modelId="{1ABE726C-50F7-4D34-977F-6ADD5A6AA296}" srcId="{D4977848-B3D2-40E0-83F1-4FF6052623EC}" destId="{11D1C22E-4F8E-4E13-A051-0C80703C2CAD}" srcOrd="0" destOrd="0" parTransId="{06D64381-2A14-4D1A-AF63-AFDFB00962AC}" sibTransId="{B870C80D-694A-405C-9F67-14684ACF27A2}"/>
    <dgm:cxn modelId="{5A81BF1C-13A3-4991-89DD-6F283EC2B73F}" srcId="{D4977848-B3D2-40E0-83F1-4FF6052623EC}" destId="{B48FEE44-2F56-44FA-B1E8-E28F32FBF26F}" srcOrd="1" destOrd="0" parTransId="{BADC8505-79A4-4937-BA4A-4CC4BEC5073F}" sibTransId="{B65FE960-E8B3-469A-B0EB-596D61AFEE13}"/>
    <dgm:cxn modelId="{F90D4B9F-6E11-46C3-BD38-5D57BB57E35F}" type="presOf" srcId="{11D1C22E-4F8E-4E13-A051-0C80703C2CAD}" destId="{9D303301-6BA0-4107-80A7-DBB174E171F8}" srcOrd="0" destOrd="0" presId="urn:microsoft.com/office/officeart/2005/8/layout/chevron2"/>
    <dgm:cxn modelId="{7E0D9E96-9374-49CA-B86D-434A9A2AF474}" srcId="{9945B281-B13D-4243-9C35-B670D8475907}" destId="{991DE2D9-6762-4F31-B6E8-E1DAF0462A3A}" srcOrd="0" destOrd="0" parTransId="{22C58050-181D-444E-B69C-62D7A48AA3F6}" sibTransId="{EFBE95F3-D74D-458B-8DA1-120130B44387}"/>
    <dgm:cxn modelId="{E6F43417-011A-4DD8-8198-29510957887F}" type="presOf" srcId="{B48FEE44-2F56-44FA-B1E8-E28F32FBF26F}" destId="{9D303301-6BA0-4107-80A7-DBB174E171F8}" srcOrd="0" destOrd="1" presId="urn:microsoft.com/office/officeart/2005/8/layout/chevron2"/>
    <dgm:cxn modelId="{9100E96F-7D56-4E7F-8E1B-7E1D4AC4DDF8}" type="presOf" srcId="{D4977848-B3D2-40E0-83F1-4FF6052623EC}" destId="{7C752755-4532-48C1-B1EA-5DA5B0A6B9E5}" srcOrd="0" destOrd="0" presId="urn:microsoft.com/office/officeart/2005/8/layout/chevron2"/>
    <dgm:cxn modelId="{8E35DAB2-7D72-4006-A0C4-BC44CDF48487}" type="presOf" srcId="{991DE2D9-6762-4F31-B6E8-E1DAF0462A3A}" destId="{89F7E638-2283-4D9E-8687-496DA70EC8A1}" srcOrd="0" destOrd="0" presId="urn:microsoft.com/office/officeart/2005/8/layout/chevron2"/>
    <dgm:cxn modelId="{BBBA6FE6-746A-4C8B-A254-376012764749}" type="presOf" srcId="{E20CAB96-936C-4320-9196-E7951CD4F7E6}" destId="{9F10AB79-ADFD-46AD-8468-33D00485A101}" srcOrd="0" destOrd="0" presId="urn:microsoft.com/office/officeart/2005/8/layout/chevron2"/>
    <dgm:cxn modelId="{83D14E3B-008F-4946-9E5F-5D762E81091D}" srcId="{94020C1A-5BB5-4118-A3A0-5281B4D39571}" destId="{B4DA248F-564D-49F6-A1DC-F2DF44BAF0E1}" srcOrd="1" destOrd="0" parTransId="{6795F9F9-9E26-461D-8033-3B096C99E6E8}" sibTransId="{45A88B55-8746-42D1-A1BD-E4B09A7E6F67}"/>
    <dgm:cxn modelId="{8D29BC17-409F-4593-966B-44A1CC969307}" srcId="{94020C1A-5BB5-4118-A3A0-5281B4D39571}" destId="{24045C1A-135D-49DF-8D43-D477B82D9D3D}" srcOrd="2" destOrd="0" parTransId="{035055C2-13DD-4566-B09E-111DE6FF2EF3}" sibTransId="{34410808-CD6C-446C-84A1-102050FD9A08}"/>
    <dgm:cxn modelId="{355AE41F-B78B-416C-8028-E9CDE62EF848}" srcId="{81BCA596-C084-4CBF-8314-1A47DF09D0A5}" destId="{D4977848-B3D2-40E0-83F1-4FF6052623EC}" srcOrd="1" destOrd="0" parTransId="{D14A7A4F-5AE0-4972-AF51-8AFE237AFDD3}" sibTransId="{E27FE43C-74D7-43AB-B6C1-7990E3C1F000}"/>
    <dgm:cxn modelId="{28CBC70C-34F7-4A5F-9828-25F15E431A93}" type="presOf" srcId="{EA47DD40-A06B-46AC-BD28-59941FC7433D}" destId="{9D303301-6BA0-4107-80A7-DBB174E171F8}" srcOrd="0" destOrd="2" presId="urn:microsoft.com/office/officeart/2005/8/layout/chevron2"/>
    <dgm:cxn modelId="{35CE0BC5-7B5A-401D-A93D-31D106DD4D81}" srcId="{D4977848-B3D2-40E0-83F1-4FF6052623EC}" destId="{EA47DD40-A06B-46AC-BD28-59941FC7433D}" srcOrd="2" destOrd="0" parTransId="{FB264C3B-0F77-4235-B081-9574CE123AFE}" sibTransId="{9B7440D5-5929-4F88-B820-2480C5EE9D10}"/>
    <dgm:cxn modelId="{632EE7E2-71E3-4CD8-90CA-363B101B2370}" type="presOf" srcId="{81BCA596-C084-4CBF-8314-1A47DF09D0A5}" destId="{92D0D7DF-18F1-468A-8737-1A3C13A09893}" srcOrd="0" destOrd="0" presId="urn:microsoft.com/office/officeart/2005/8/layout/chevron2"/>
    <dgm:cxn modelId="{8E6DB042-4B81-4301-ACCA-48A83995E380}" srcId="{94020C1A-5BB5-4118-A3A0-5281B4D39571}" destId="{E20CAB96-936C-4320-9196-E7951CD4F7E6}" srcOrd="0" destOrd="0" parTransId="{259F5966-8D75-4EC6-AFB3-77BB8569D61B}" sibTransId="{1BB82183-24C7-4BD0-8391-FF9671602FEB}"/>
    <dgm:cxn modelId="{E56709A5-93DD-4007-9561-762154F2D01B}" type="presOf" srcId="{24045C1A-135D-49DF-8D43-D477B82D9D3D}" destId="{9F10AB79-ADFD-46AD-8468-33D00485A101}" srcOrd="0" destOrd="2" presId="urn:microsoft.com/office/officeart/2005/8/layout/chevron2"/>
    <dgm:cxn modelId="{868AD4D6-83DB-4CA4-9734-1E650BEFFEAB}" type="presOf" srcId="{94020C1A-5BB5-4118-A3A0-5281B4D39571}" destId="{42F66B94-B3A4-49F4-BB12-3598A1634E4B}" srcOrd="0" destOrd="0" presId="urn:microsoft.com/office/officeart/2005/8/layout/chevron2"/>
    <dgm:cxn modelId="{4B0B874A-281F-4C42-B0E2-F97593897FBD}" type="presOf" srcId="{9945B281-B13D-4243-9C35-B670D8475907}" destId="{392FBBD4-8622-45EA-822F-E0CFDFE3E4AC}" srcOrd="0" destOrd="0" presId="urn:microsoft.com/office/officeart/2005/8/layout/chevron2"/>
    <dgm:cxn modelId="{F4FA2804-602C-4B13-97DE-BA6BDEC54B82}" srcId="{81BCA596-C084-4CBF-8314-1A47DF09D0A5}" destId="{94020C1A-5BB5-4118-A3A0-5281B4D39571}" srcOrd="2" destOrd="0" parTransId="{4D148966-98E7-4419-A2DC-20FB3101204E}" sibTransId="{138E1F6A-CDD8-4E3B-821E-1F0B6CAC1825}"/>
    <dgm:cxn modelId="{C41CA482-BAFD-4193-AE86-75E31CA26EA0}" type="presOf" srcId="{B4DA248F-564D-49F6-A1DC-F2DF44BAF0E1}" destId="{9F10AB79-ADFD-46AD-8468-33D00485A101}" srcOrd="0" destOrd="1" presId="urn:microsoft.com/office/officeart/2005/8/layout/chevron2"/>
    <dgm:cxn modelId="{A54F470B-6E29-4312-A140-27E96CB61C30}" type="presParOf" srcId="{92D0D7DF-18F1-468A-8737-1A3C13A09893}" destId="{108C1630-5165-4F53-9A2E-65AF54F08242}" srcOrd="0" destOrd="0" presId="urn:microsoft.com/office/officeart/2005/8/layout/chevron2"/>
    <dgm:cxn modelId="{DF786F6C-1A90-4048-A43D-B54F3685261D}" type="presParOf" srcId="{108C1630-5165-4F53-9A2E-65AF54F08242}" destId="{392FBBD4-8622-45EA-822F-E0CFDFE3E4AC}" srcOrd="0" destOrd="0" presId="urn:microsoft.com/office/officeart/2005/8/layout/chevron2"/>
    <dgm:cxn modelId="{A6C62071-555C-483A-A0E5-451469E22291}" type="presParOf" srcId="{108C1630-5165-4F53-9A2E-65AF54F08242}" destId="{89F7E638-2283-4D9E-8687-496DA70EC8A1}" srcOrd="1" destOrd="0" presId="urn:microsoft.com/office/officeart/2005/8/layout/chevron2"/>
    <dgm:cxn modelId="{D9AE0AE5-6D2B-4FE7-B843-5209AAF18D22}" type="presParOf" srcId="{92D0D7DF-18F1-468A-8737-1A3C13A09893}" destId="{8C8A82FC-7CDB-46B3-B82A-42FBEE609F55}" srcOrd="1" destOrd="0" presId="urn:microsoft.com/office/officeart/2005/8/layout/chevron2"/>
    <dgm:cxn modelId="{BB8D5E56-6995-4CCC-9DDA-01A832362226}" type="presParOf" srcId="{92D0D7DF-18F1-468A-8737-1A3C13A09893}" destId="{17C61A07-0153-4A87-BC06-2EE6B43C3A82}" srcOrd="2" destOrd="0" presId="urn:microsoft.com/office/officeart/2005/8/layout/chevron2"/>
    <dgm:cxn modelId="{0AE95FE9-1E66-4655-A13A-6FFB4807033F}" type="presParOf" srcId="{17C61A07-0153-4A87-BC06-2EE6B43C3A82}" destId="{7C752755-4532-48C1-B1EA-5DA5B0A6B9E5}" srcOrd="0" destOrd="0" presId="urn:microsoft.com/office/officeart/2005/8/layout/chevron2"/>
    <dgm:cxn modelId="{DD8D83B5-D242-44DD-BFE9-DCDF652E02A7}" type="presParOf" srcId="{17C61A07-0153-4A87-BC06-2EE6B43C3A82}" destId="{9D303301-6BA0-4107-80A7-DBB174E171F8}" srcOrd="1" destOrd="0" presId="urn:microsoft.com/office/officeart/2005/8/layout/chevron2"/>
    <dgm:cxn modelId="{8D22E6F2-1F8B-4805-A240-CC7FCCF12C69}" type="presParOf" srcId="{92D0D7DF-18F1-468A-8737-1A3C13A09893}" destId="{4A13EEA8-3DE6-4D3B-97D5-FAC80E352CB6}" srcOrd="3" destOrd="0" presId="urn:microsoft.com/office/officeart/2005/8/layout/chevron2"/>
    <dgm:cxn modelId="{0976F7E0-04E1-42C6-B6D4-563E7328B5D7}" type="presParOf" srcId="{92D0D7DF-18F1-468A-8737-1A3C13A09893}" destId="{B843F57F-0062-4A3C-9CD7-25C2C5A4673D}" srcOrd="4" destOrd="0" presId="urn:microsoft.com/office/officeart/2005/8/layout/chevron2"/>
    <dgm:cxn modelId="{2F509B05-F9FC-46C9-8D46-85D7231B2146}" type="presParOf" srcId="{B843F57F-0062-4A3C-9CD7-25C2C5A4673D}" destId="{42F66B94-B3A4-49F4-BB12-3598A1634E4B}" srcOrd="0" destOrd="0" presId="urn:microsoft.com/office/officeart/2005/8/layout/chevron2"/>
    <dgm:cxn modelId="{A485A09A-C29E-4E24-A532-AE9F2D5AA327}" type="presParOf" srcId="{B843F57F-0062-4A3C-9CD7-25C2C5A4673D}" destId="{9F10AB79-ADFD-46AD-8468-33D00485A101}" srcOrd="1" destOrd="0" presId="urn:microsoft.com/office/officeart/2005/8/layout/chevron2"/>
  </dgm:cxnLst>
  <dgm:bg>
    <a:solidFill>
      <a:srgbClr val="BFD5EF"/>
    </a:solidFill>
  </dgm:bg>
  <dgm:whole>
    <a:ln>
      <a:solidFill>
        <a:srgbClr val="6C9EDA"/>
      </a:solid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9C8A06-BEDC-46E1-A99B-65EAF3C742DB}">
      <dsp:nvSpPr>
        <dsp:cNvPr id="0" name=""/>
        <dsp:cNvSpPr/>
      </dsp:nvSpPr>
      <dsp:spPr>
        <a:xfrm rot="21300000">
          <a:off x="21877" y="1531362"/>
          <a:ext cx="7085532" cy="811400"/>
        </a:xfrm>
        <a:prstGeom prst="mathMinus">
          <a:avLst/>
        </a:prstGeom>
        <a:solidFill>
          <a:schemeClr val="dk2">
            <a:tint val="6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44F6E2-343B-43B3-AC24-D5C84AE2395B}">
      <dsp:nvSpPr>
        <dsp:cNvPr id="0" name=""/>
        <dsp:cNvSpPr/>
      </dsp:nvSpPr>
      <dsp:spPr>
        <a:xfrm>
          <a:off x="855514" y="208823"/>
          <a:ext cx="2138786" cy="1670585"/>
        </a:xfrm>
        <a:prstGeom prst="downArrow">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E763AE-D473-42A2-89EA-8056B6847276}">
      <dsp:nvSpPr>
        <dsp:cNvPr id="0" name=""/>
        <dsp:cNvSpPr/>
      </dsp:nvSpPr>
      <dsp:spPr>
        <a:xfrm>
          <a:off x="3778522" y="0"/>
          <a:ext cx="2281372" cy="1754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b="0" kern="1200" dirty="0" smtClean="0"/>
            <a:t>In general: European citizens support wind energy </a:t>
          </a:r>
          <a:r>
            <a:rPr lang="en-GB" sz="1400" b="0" kern="1200" dirty="0" smtClean="0"/>
            <a:t>(</a:t>
          </a:r>
          <a:r>
            <a:rPr lang="en-GB" sz="1400" b="0" kern="1200" dirty="0" err="1" smtClean="0"/>
            <a:t>Eurobarometer</a:t>
          </a:r>
          <a:r>
            <a:rPr lang="en-GB" sz="1400" b="0" kern="1200" dirty="0" smtClean="0"/>
            <a:t> 2007 &amp; 2011). </a:t>
          </a:r>
          <a:endParaRPr lang="de-DE" sz="1400" b="0" kern="1200" dirty="0"/>
        </a:p>
      </dsp:txBody>
      <dsp:txXfrm>
        <a:off x="3778522" y="0"/>
        <a:ext cx="2281372" cy="1754114"/>
      </dsp:txXfrm>
    </dsp:sp>
    <dsp:sp modelId="{7B81C6DE-DFB8-4DD0-9B69-8F8362C4D43F}">
      <dsp:nvSpPr>
        <dsp:cNvPr id="0" name=""/>
        <dsp:cNvSpPr/>
      </dsp:nvSpPr>
      <dsp:spPr>
        <a:xfrm>
          <a:off x="4134987" y="2297055"/>
          <a:ext cx="2138786" cy="1670585"/>
        </a:xfrm>
        <a:prstGeom prst="upArrow">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14AEBC-824E-4B58-B17C-BB8CAF74101F}">
      <dsp:nvSpPr>
        <dsp:cNvPr id="0" name=""/>
        <dsp:cNvSpPr/>
      </dsp:nvSpPr>
      <dsp:spPr>
        <a:xfrm>
          <a:off x="360536" y="2376268"/>
          <a:ext cx="3699085" cy="1754114"/>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b="0" kern="1200" dirty="0" smtClean="0"/>
            <a:t>On local level: criticism and opposition by public</a:t>
          </a:r>
          <a:endParaRPr lang="en-GB" sz="1600" b="0" kern="1200" dirty="0" smtClean="0"/>
        </a:p>
        <a:p>
          <a:pPr lvl="0" algn="ctr" defTabSz="889000">
            <a:lnSpc>
              <a:spcPct val="90000"/>
            </a:lnSpc>
            <a:spcBef>
              <a:spcPct val="0"/>
            </a:spcBef>
            <a:spcAft>
              <a:spcPct val="35000"/>
            </a:spcAft>
          </a:pPr>
          <a:r>
            <a:rPr lang="en-GB" sz="2000" b="0" kern="1200" dirty="0" smtClean="0">
              <a:sym typeface="Wingdings" pitchFamily="2" charset="2"/>
            </a:rPr>
            <a:t> </a:t>
          </a:r>
          <a:r>
            <a:rPr lang="en-GB" sz="2000" b="0" kern="1200" dirty="0" smtClean="0"/>
            <a:t>around 20 % of wind energy projects delayed resp. seriously threatened due to appeals </a:t>
          </a:r>
          <a:r>
            <a:rPr lang="en-GB" sz="1600" b="0" kern="1200" dirty="0" smtClean="0"/>
            <a:t>(</a:t>
          </a:r>
          <a:r>
            <a:rPr lang="en-GB" sz="1600" b="0" kern="1200" dirty="0" err="1" smtClean="0"/>
            <a:t>Windbarriers</a:t>
          </a:r>
          <a:r>
            <a:rPr lang="en-GB" sz="1600" b="0" kern="1200" dirty="0" smtClean="0"/>
            <a:t> 2010).  </a:t>
          </a:r>
          <a:endParaRPr lang="de-DE" sz="1600" b="0" kern="1200" dirty="0"/>
        </a:p>
      </dsp:txBody>
      <dsp:txXfrm>
        <a:off x="360536" y="2376268"/>
        <a:ext cx="3699085" cy="175411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1ED9E4C-5EE7-4506-807C-6ACE697B9031}">
      <dsp:nvSpPr>
        <dsp:cNvPr id="0" name=""/>
        <dsp:cNvSpPr/>
      </dsp:nvSpPr>
      <dsp:spPr>
        <a:xfrm>
          <a:off x="1504599" y="1786"/>
          <a:ext cx="1830929" cy="9154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dirty="0" smtClean="0"/>
            <a:t>Main positive public reactions experienced in past 3 years</a:t>
          </a:r>
          <a:endParaRPr lang="de-DE" sz="1500" kern="1200" dirty="0"/>
        </a:p>
      </dsp:txBody>
      <dsp:txXfrm>
        <a:off x="1504599" y="1786"/>
        <a:ext cx="1830929" cy="915464"/>
      </dsp:txXfrm>
    </dsp:sp>
    <dsp:sp modelId="{AA1F900C-642C-40D0-963D-DD203A7AD218}">
      <dsp:nvSpPr>
        <dsp:cNvPr id="0" name=""/>
        <dsp:cNvSpPr/>
      </dsp:nvSpPr>
      <dsp:spPr>
        <a:xfrm>
          <a:off x="1687692" y="917251"/>
          <a:ext cx="183092" cy="686598"/>
        </a:xfrm>
        <a:custGeom>
          <a:avLst/>
          <a:gdLst/>
          <a:ahLst/>
          <a:cxnLst/>
          <a:rect l="0" t="0" r="0" b="0"/>
          <a:pathLst>
            <a:path>
              <a:moveTo>
                <a:pt x="0" y="0"/>
              </a:moveTo>
              <a:lnTo>
                <a:pt x="0" y="686598"/>
              </a:lnTo>
              <a:lnTo>
                <a:pt x="183092" y="6865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3441D4-01A2-4EA6-AC8F-451A38318F06}">
      <dsp:nvSpPr>
        <dsp:cNvPr id="0" name=""/>
        <dsp:cNvSpPr/>
      </dsp:nvSpPr>
      <dsp:spPr>
        <a:xfrm>
          <a:off x="1870785" y="1146117"/>
          <a:ext cx="1464743" cy="91546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de-DE" sz="1200" kern="1200" dirty="0" smtClean="0"/>
            <a:t>Positive </a:t>
          </a:r>
          <a:r>
            <a:rPr lang="de-DE" sz="1200" kern="1200" dirty="0" err="1" smtClean="0"/>
            <a:t>reactions</a:t>
          </a:r>
          <a:r>
            <a:rPr lang="de-DE" sz="1200" kern="1200" dirty="0" smtClean="0"/>
            <a:t> </a:t>
          </a:r>
          <a:r>
            <a:rPr lang="de-DE" sz="1200" kern="1200" dirty="0" err="1" smtClean="0"/>
            <a:t>by</a:t>
          </a:r>
          <a:r>
            <a:rPr lang="de-DE" sz="1200" kern="1200" dirty="0" smtClean="0"/>
            <a:t> </a:t>
          </a:r>
          <a:r>
            <a:rPr lang="de-DE" sz="1200" kern="1200" dirty="0" err="1" smtClean="0"/>
            <a:t>political</a:t>
          </a:r>
          <a:r>
            <a:rPr lang="de-DE" sz="1200" kern="1200" dirty="0" smtClean="0"/>
            <a:t> </a:t>
          </a:r>
          <a:r>
            <a:rPr lang="de-DE" sz="1200" kern="1200" dirty="0" err="1" smtClean="0"/>
            <a:t>or</a:t>
          </a:r>
          <a:r>
            <a:rPr lang="de-DE" sz="1200" kern="1200" dirty="0" smtClean="0"/>
            <a:t> </a:t>
          </a:r>
          <a:r>
            <a:rPr lang="de-DE" sz="1200" kern="1200" dirty="0" err="1" smtClean="0"/>
            <a:t>other</a:t>
          </a:r>
          <a:r>
            <a:rPr lang="de-DE" sz="1200" kern="1200" dirty="0" smtClean="0"/>
            <a:t> </a:t>
          </a:r>
          <a:r>
            <a:rPr lang="de-DE" sz="1200" kern="1200" dirty="0" err="1" smtClean="0"/>
            <a:t>societal</a:t>
          </a:r>
          <a:r>
            <a:rPr lang="de-DE" sz="1200" kern="1200" dirty="0" smtClean="0"/>
            <a:t> </a:t>
          </a:r>
          <a:r>
            <a:rPr lang="de-DE" sz="1200" kern="1200" dirty="0" err="1" smtClean="0"/>
            <a:t>stakeholders</a:t>
          </a:r>
          <a:endParaRPr lang="de-DE" sz="1200" kern="1200" dirty="0"/>
        </a:p>
      </dsp:txBody>
      <dsp:txXfrm>
        <a:off x="1870785" y="1146117"/>
        <a:ext cx="1464743" cy="915464"/>
      </dsp:txXfrm>
    </dsp:sp>
    <dsp:sp modelId="{35FC5C57-8B89-49ED-BC8C-36CF8901B77F}">
      <dsp:nvSpPr>
        <dsp:cNvPr id="0" name=""/>
        <dsp:cNvSpPr/>
      </dsp:nvSpPr>
      <dsp:spPr>
        <a:xfrm>
          <a:off x="1687692" y="917251"/>
          <a:ext cx="183092" cy="1830929"/>
        </a:xfrm>
        <a:custGeom>
          <a:avLst/>
          <a:gdLst/>
          <a:ahLst/>
          <a:cxnLst/>
          <a:rect l="0" t="0" r="0" b="0"/>
          <a:pathLst>
            <a:path>
              <a:moveTo>
                <a:pt x="0" y="0"/>
              </a:moveTo>
              <a:lnTo>
                <a:pt x="0" y="1830929"/>
              </a:lnTo>
              <a:lnTo>
                <a:pt x="183092" y="18309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ECEFD1-2CFF-40C1-9474-C8526D7462AD}">
      <dsp:nvSpPr>
        <dsp:cNvPr id="0" name=""/>
        <dsp:cNvSpPr/>
      </dsp:nvSpPr>
      <dsp:spPr>
        <a:xfrm>
          <a:off x="1870785" y="2290449"/>
          <a:ext cx="1464743" cy="91546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de-DE" sz="1200" kern="1200" dirty="0" smtClean="0"/>
            <a:t>Positive </a:t>
          </a:r>
          <a:r>
            <a:rPr lang="de-DE" sz="1200" kern="1200" dirty="0" err="1" smtClean="0"/>
            <a:t>reactions</a:t>
          </a:r>
          <a:r>
            <a:rPr lang="de-DE" sz="1200" kern="1200" dirty="0" smtClean="0"/>
            <a:t> </a:t>
          </a:r>
          <a:r>
            <a:rPr lang="de-DE" sz="1200" kern="1200" dirty="0" err="1" smtClean="0"/>
            <a:t>by</a:t>
          </a:r>
          <a:r>
            <a:rPr lang="de-DE" sz="1200" kern="1200" dirty="0" smtClean="0"/>
            <a:t> </a:t>
          </a:r>
          <a:r>
            <a:rPr lang="de-DE" sz="1200" kern="1200" dirty="0" err="1" smtClean="0"/>
            <a:t>local</a:t>
          </a:r>
          <a:r>
            <a:rPr lang="de-DE" sz="1200" kern="1200" dirty="0" smtClean="0"/>
            <a:t> </a:t>
          </a:r>
          <a:r>
            <a:rPr lang="de-DE" sz="1200" kern="1200" dirty="0" err="1" smtClean="0"/>
            <a:t>citizens</a:t>
          </a:r>
          <a:endParaRPr lang="de-DE" sz="1200" kern="1200" dirty="0"/>
        </a:p>
      </dsp:txBody>
      <dsp:txXfrm>
        <a:off x="1870785" y="2290449"/>
        <a:ext cx="1464743" cy="915464"/>
      </dsp:txXfrm>
    </dsp:sp>
    <dsp:sp modelId="{9DB3EA79-CCAF-4B76-BB9F-33D4C0DCF09C}">
      <dsp:nvSpPr>
        <dsp:cNvPr id="0" name=""/>
        <dsp:cNvSpPr/>
      </dsp:nvSpPr>
      <dsp:spPr>
        <a:xfrm>
          <a:off x="1687692" y="917251"/>
          <a:ext cx="183092" cy="2975261"/>
        </a:xfrm>
        <a:custGeom>
          <a:avLst/>
          <a:gdLst/>
          <a:ahLst/>
          <a:cxnLst/>
          <a:rect l="0" t="0" r="0" b="0"/>
          <a:pathLst>
            <a:path>
              <a:moveTo>
                <a:pt x="0" y="0"/>
              </a:moveTo>
              <a:lnTo>
                <a:pt x="0" y="2975261"/>
              </a:lnTo>
              <a:lnTo>
                <a:pt x="183092" y="29752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F206F6-160B-4744-914B-C4D5698A0241}">
      <dsp:nvSpPr>
        <dsp:cNvPr id="0" name=""/>
        <dsp:cNvSpPr/>
      </dsp:nvSpPr>
      <dsp:spPr>
        <a:xfrm>
          <a:off x="1870785" y="3434780"/>
          <a:ext cx="1464743" cy="91546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de-DE" sz="1200" kern="1200" dirty="0" smtClean="0"/>
            <a:t>Positive </a:t>
          </a:r>
          <a:r>
            <a:rPr lang="de-DE" sz="1200" kern="1200" dirty="0" err="1" smtClean="0"/>
            <a:t>local</a:t>
          </a:r>
          <a:r>
            <a:rPr lang="de-DE" sz="1200" kern="1200" dirty="0" smtClean="0"/>
            <a:t> </a:t>
          </a:r>
          <a:r>
            <a:rPr lang="de-DE" sz="1200" kern="1200" dirty="0" err="1" smtClean="0"/>
            <a:t>media</a:t>
          </a:r>
          <a:r>
            <a:rPr lang="de-DE" sz="1200" kern="1200" dirty="0" smtClean="0"/>
            <a:t> </a:t>
          </a:r>
          <a:r>
            <a:rPr lang="de-DE" sz="1200" kern="1200" dirty="0" err="1" smtClean="0"/>
            <a:t>coverage</a:t>
          </a:r>
          <a:endParaRPr lang="de-DE" sz="1200" kern="1200" dirty="0"/>
        </a:p>
      </dsp:txBody>
      <dsp:txXfrm>
        <a:off x="1870785" y="3434780"/>
        <a:ext cx="1464743" cy="915464"/>
      </dsp:txXfrm>
    </dsp:sp>
    <dsp:sp modelId="{7567C79E-94A6-4163-BAE9-D34138206704}">
      <dsp:nvSpPr>
        <dsp:cNvPr id="0" name=""/>
        <dsp:cNvSpPr/>
      </dsp:nvSpPr>
      <dsp:spPr>
        <a:xfrm>
          <a:off x="3793262" y="1786"/>
          <a:ext cx="1830929" cy="9154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dirty="0" smtClean="0"/>
            <a:t>Main negative public reactions experienced in past 3 years</a:t>
          </a:r>
          <a:endParaRPr lang="de-DE" sz="1500" kern="1200" dirty="0"/>
        </a:p>
      </dsp:txBody>
      <dsp:txXfrm>
        <a:off x="3793262" y="1786"/>
        <a:ext cx="1830929" cy="915464"/>
      </dsp:txXfrm>
    </dsp:sp>
    <dsp:sp modelId="{B33D831A-8784-48AF-AED1-EEEF6E004E72}">
      <dsp:nvSpPr>
        <dsp:cNvPr id="0" name=""/>
        <dsp:cNvSpPr/>
      </dsp:nvSpPr>
      <dsp:spPr>
        <a:xfrm>
          <a:off x="3976355" y="917251"/>
          <a:ext cx="183092" cy="686598"/>
        </a:xfrm>
        <a:custGeom>
          <a:avLst/>
          <a:gdLst/>
          <a:ahLst/>
          <a:cxnLst/>
          <a:rect l="0" t="0" r="0" b="0"/>
          <a:pathLst>
            <a:path>
              <a:moveTo>
                <a:pt x="0" y="0"/>
              </a:moveTo>
              <a:lnTo>
                <a:pt x="0" y="686598"/>
              </a:lnTo>
              <a:lnTo>
                <a:pt x="183092" y="6865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64E2B1-6474-4C59-A0DC-94610A8F3450}">
      <dsp:nvSpPr>
        <dsp:cNvPr id="0" name=""/>
        <dsp:cNvSpPr/>
      </dsp:nvSpPr>
      <dsp:spPr>
        <a:xfrm>
          <a:off x="4159448" y="1146117"/>
          <a:ext cx="1464743" cy="91546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de-DE" sz="1200" kern="1200" dirty="0" smtClean="0"/>
            <a:t>Negative </a:t>
          </a:r>
          <a:r>
            <a:rPr lang="de-DE" sz="1200" kern="1200" dirty="0" err="1" smtClean="0"/>
            <a:t>reactions</a:t>
          </a:r>
          <a:r>
            <a:rPr lang="de-DE" sz="1200" kern="1200" dirty="0" smtClean="0"/>
            <a:t> </a:t>
          </a:r>
          <a:r>
            <a:rPr lang="de-DE" sz="1200" kern="1200" dirty="0" err="1" smtClean="0"/>
            <a:t>by</a:t>
          </a:r>
          <a:r>
            <a:rPr lang="de-DE" sz="1200" kern="1200" dirty="0" smtClean="0"/>
            <a:t> </a:t>
          </a:r>
          <a:r>
            <a:rPr lang="de-DE" sz="1200" kern="1200" dirty="0" err="1" smtClean="0"/>
            <a:t>local</a:t>
          </a:r>
          <a:r>
            <a:rPr lang="de-DE" sz="1200" kern="1200" dirty="0" smtClean="0"/>
            <a:t> </a:t>
          </a:r>
          <a:r>
            <a:rPr lang="de-DE" sz="1200" kern="1200" dirty="0" err="1" smtClean="0"/>
            <a:t>citizens</a:t>
          </a:r>
          <a:endParaRPr lang="de-DE" sz="1200" kern="1200" dirty="0"/>
        </a:p>
      </dsp:txBody>
      <dsp:txXfrm>
        <a:off x="4159448" y="1146117"/>
        <a:ext cx="1464743" cy="915464"/>
      </dsp:txXfrm>
    </dsp:sp>
    <dsp:sp modelId="{888DA9D2-C97A-4A57-92D3-3FEAA317B9F8}">
      <dsp:nvSpPr>
        <dsp:cNvPr id="0" name=""/>
        <dsp:cNvSpPr/>
      </dsp:nvSpPr>
      <dsp:spPr>
        <a:xfrm>
          <a:off x="3976355" y="917251"/>
          <a:ext cx="183092" cy="1830929"/>
        </a:xfrm>
        <a:custGeom>
          <a:avLst/>
          <a:gdLst/>
          <a:ahLst/>
          <a:cxnLst/>
          <a:rect l="0" t="0" r="0" b="0"/>
          <a:pathLst>
            <a:path>
              <a:moveTo>
                <a:pt x="0" y="0"/>
              </a:moveTo>
              <a:lnTo>
                <a:pt x="0" y="1830929"/>
              </a:lnTo>
              <a:lnTo>
                <a:pt x="183092" y="18309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1827AB-0E8F-4270-9F15-2C312CB4A78E}">
      <dsp:nvSpPr>
        <dsp:cNvPr id="0" name=""/>
        <dsp:cNvSpPr/>
      </dsp:nvSpPr>
      <dsp:spPr>
        <a:xfrm>
          <a:off x="4159448" y="2290449"/>
          <a:ext cx="1464743" cy="91546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de-DE" sz="1200" kern="1200" dirty="0" smtClean="0"/>
            <a:t>Formation </a:t>
          </a:r>
          <a:r>
            <a:rPr lang="de-DE" sz="1200" kern="1200" dirty="0" err="1" smtClean="0"/>
            <a:t>of</a:t>
          </a:r>
          <a:r>
            <a:rPr lang="de-DE" sz="1200" kern="1200" dirty="0" smtClean="0"/>
            <a:t> </a:t>
          </a:r>
          <a:r>
            <a:rPr lang="de-DE" sz="1200" kern="1200" dirty="0" err="1" smtClean="0"/>
            <a:t>local</a:t>
          </a:r>
          <a:r>
            <a:rPr lang="de-DE" sz="1200" kern="1200" dirty="0" smtClean="0"/>
            <a:t> </a:t>
          </a:r>
          <a:r>
            <a:rPr lang="de-DE" sz="1200" kern="1200" dirty="0" err="1" smtClean="0"/>
            <a:t>opponent</a:t>
          </a:r>
          <a:r>
            <a:rPr lang="de-DE" sz="1200" kern="1200" dirty="0" smtClean="0"/>
            <a:t> </a:t>
          </a:r>
          <a:r>
            <a:rPr lang="de-DE" sz="1200" kern="1200" dirty="0" err="1" smtClean="0"/>
            <a:t>groups</a:t>
          </a:r>
          <a:endParaRPr lang="de-DE" sz="1200" kern="1200" dirty="0"/>
        </a:p>
      </dsp:txBody>
      <dsp:txXfrm>
        <a:off x="4159448" y="2290449"/>
        <a:ext cx="1464743" cy="915464"/>
      </dsp:txXfrm>
    </dsp:sp>
    <dsp:sp modelId="{BCB9C0B9-A401-48A7-82F7-CF992841A1D4}">
      <dsp:nvSpPr>
        <dsp:cNvPr id="0" name=""/>
        <dsp:cNvSpPr/>
      </dsp:nvSpPr>
      <dsp:spPr>
        <a:xfrm>
          <a:off x="3976355" y="917251"/>
          <a:ext cx="183092" cy="2975261"/>
        </a:xfrm>
        <a:custGeom>
          <a:avLst/>
          <a:gdLst/>
          <a:ahLst/>
          <a:cxnLst/>
          <a:rect l="0" t="0" r="0" b="0"/>
          <a:pathLst>
            <a:path>
              <a:moveTo>
                <a:pt x="0" y="0"/>
              </a:moveTo>
              <a:lnTo>
                <a:pt x="0" y="2975261"/>
              </a:lnTo>
              <a:lnTo>
                <a:pt x="183092" y="29752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BFAB14-5F98-45E3-B19F-3D9E7187A579}">
      <dsp:nvSpPr>
        <dsp:cNvPr id="0" name=""/>
        <dsp:cNvSpPr/>
      </dsp:nvSpPr>
      <dsp:spPr>
        <a:xfrm>
          <a:off x="4159448" y="3434780"/>
          <a:ext cx="1464743" cy="91546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de-DE" sz="1200" kern="1200" dirty="0" smtClean="0"/>
            <a:t>Negative </a:t>
          </a:r>
          <a:r>
            <a:rPr lang="de-DE" sz="1200" kern="1200" dirty="0" err="1" smtClean="0"/>
            <a:t>reactions</a:t>
          </a:r>
          <a:r>
            <a:rPr lang="de-DE" sz="1200" kern="1200" dirty="0" smtClean="0"/>
            <a:t> </a:t>
          </a:r>
          <a:r>
            <a:rPr lang="de-DE" sz="1200" kern="1200" dirty="0" err="1" smtClean="0"/>
            <a:t>by</a:t>
          </a:r>
          <a:r>
            <a:rPr lang="de-DE" sz="1200" kern="1200" dirty="0" smtClean="0"/>
            <a:t> </a:t>
          </a:r>
          <a:r>
            <a:rPr lang="de-DE" sz="1200" kern="1200" dirty="0" err="1" smtClean="0"/>
            <a:t>political</a:t>
          </a:r>
          <a:r>
            <a:rPr lang="de-DE" sz="1200" kern="1200" dirty="0" smtClean="0"/>
            <a:t> </a:t>
          </a:r>
          <a:r>
            <a:rPr lang="de-DE" sz="1200" kern="1200" dirty="0" err="1" smtClean="0"/>
            <a:t>or</a:t>
          </a:r>
          <a:r>
            <a:rPr lang="de-DE" sz="1200" kern="1200" dirty="0" smtClean="0"/>
            <a:t> </a:t>
          </a:r>
          <a:r>
            <a:rPr lang="de-DE" sz="1200" kern="1200" dirty="0" err="1" smtClean="0"/>
            <a:t>other</a:t>
          </a:r>
          <a:r>
            <a:rPr lang="de-DE" sz="1200" kern="1200" dirty="0" smtClean="0"/>
            <a:t> </a:t>
          </a:r>
          <a:r>
            <a:rPr lang="de-DE" sz="1200" kern="1200" dirty="0" err="1" smtClean="0"/>
            <a:t>societal</a:t>
          </a:r>
          <a:r>
            <a:rPr lang="de-DE" sz="1200" kern="1200" dirty="0" smtClean="0"/>
            <a:t> </a:t>
          </a:r>
          <a:r>
            <a:rPr lang="de-DE" sz="1200" kern="1200" dirty="0" err="1" smtClean="0"/>
            <a:t>stakeholders</a:t>
          </a:r>
          <a:endParaRPr lang="de-DE" sz="1200" kern="1200" dirty="0"/>
        </a:p>
      </dsp:txBody>
      <dsp:txXfrm>
        <a:off x="4159448" y="3434780"/>
        <a:ext cx="1464743" cy="91546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377298-FD84-41BE-BE9C-260884A9BDC8}">
      <dsp:nvSpPr>
        <dsp:cNvPr id="0" name=""/>
        <dsp:cNvSpPr/>
      </dsp:nvSpPr>
      <dsp:spPr>
        <a:xfrm>
          <a:off x="2412734" y="28804"/>
          <a:ext cx="1840524" cy="1022513"/>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a:softEdge rad="63500"/>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323232"/>
              </a:solidFill>
            </a:rPr>
            <a:t>Main positive issues in relation to wind power projects (past 3 years)</a:t>
          </a:r>
          <a:endParaRPr lang="de-DE" sz="1200" kern="1200" dirty="0"/>
        </a:p>
      </dsp:txBody>
      <dsp:txXfrm>
        <a:off x="2412734" y="28804"/>
        <a:ext cx="1840524" cy="1022513"/>
      </dsp:txXfrm>
    </dsp:sp>
    <dsp:sp modelId="{560239DC-751E-44FD-9A8F-FBA295AD735C}">
      <dsp:nvSpPr>
        <dsp:cNvPr id="0" name=""/>
        <dsp:cNvSpPr/>
      </dsp:nvSpPr>
      <dsp:spPr>
        <a:xfrm>
          <a:off x="5071269" y="-28804"/>
          <a:ext cx="1840524" cy="113773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a:softEdge rad="127000"/>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323232"/>
              </a:solidFill>
            </a:rPr>
            <a:t>Main negative issues in relation to wind power projects (past 3 years)</a:t>
          </a:r>
          <a:endParaRPr lang="de-DE" sz="1200" kern="1200" dirty="0"/>
        </a:p>
      </dsp:txBody>
      <dsp:txXfrm>
        <a:off x="5071269" y="-28804"/>
        <a:ext cx="1840524" cy="1137730"/>
      </dsp:txXfrm>
    </dsp:sp>
    <dsp:sp modelId="{5926A5DF-D319-4AFC-9612-5B95F02214D4}">
      <dsp:nvSpPr>
        <dsp:cNvPr id="0" name=""/>
        <dsp:cNvSpPr/>
      </dsp:nvSpPr>
      <dsp:spPr>
        <a:xfrm>
          <a:off x="4266221" y="1901013"/>
          <a:ext cx="766885" cy="766885"/>
        </a:xfrm>
        <a:prstGeom prst="triangl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a:softEdge rad="63500"/>
        </a:effectLst>
      </dsp:spPr>
      <dsp:style>
        <a:lnRef idx="2">
          <a:scrgbClr r="0" g="0" b="0"/>
        </a:lnRef>
        <a:fillRef idx="1">
          <a:scrgbClr r="0" g="0" b="0"/>
        </a:fillRef>
        <a:effectRef idx="0">
          <a:scrgbClr r="0" g="0" b="0"/>
        </a:effectRef>
        <a:fontRef idx="minor"/>
      </dsp:style>
    </dsp:sp>
    <dsp:sp modelId="{A2FEDA26-2126-40F7-BFE9-63CB93F5A5A2}">
      <dsp:nvSpPr>
        <dsp:cNvPr id="0" name=""/>
        <dsp:cNvSpPr/>
      </dsp:nvSpPr>
      <dsp:spPr>
        <a:xfrm rot="672900">
          <a:off x="2466012" y="1540973"/>
          <a:ext cx="4601311" cy="31084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a:softEdge rad="63500"/>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BAC2E8-C7E6-411A-928D-472919274CD1}">
      <dsp:nvSpPr>
        <dsp:cNvPr id="0" name=""/>
        <dsp:cNvSpPr/>
      </dsp:nvSpPr>
      <dsp:spPr>
        <a:xfrm>
          <a:off x="69179" y="0"/>
          <a:ext cx="7782520" cy="4864075"/>
        </a:xfrm>
        <a:prstGeom prst="swooshArrow">
          <a:avLst>
            <a:gd name="adj1" fmla="val 25000"/>
            <a:gd name="adj2" fmla="val 25000"/>
          </a:avLst>
        </a:prstGeom>
        <a:solidFill>
          <a:srgbClr val="6C9EDA">
            <a:alpha val="61176"/>
          </a:srgbClr>
        </a:solidFill>
        <a:ln>
          <a:noFill/>
        </a:ln>
        <a:effectLst/>
      </dsp:spPr>
      <dsp:style>
        <a:lnRef idx="0">
          <a:scrgbClr r="0" g="0" b="0"/>
        </a:lnRef>
        <a:fillRef idx="1">
          <a:scrgbClr r="0" g="0" b="0"/>
        </a:fillRef>
        <a:effectRef idx="0">
          <a:scrgbClr r="0" g="0" b="0"/>
        </a:effectRef>
        <a:fontRef idx="minor"/>
      </dsp:style>
    </dsp:sp>
    <dsp:sp modelId="{D179ADC7-DC2F-4C70-BC40-0DF9894CF987}">
      <dsp:nvSpPr>
        <dsp:cNvPr id="0" name=""/>
        <dsp:cNvSpPr/>
      </dsp:nvSpPr>
      <dsp:spPr>
        <a:xfrm>
          <a:off x="1385341" y="3088058"/>
          <a:ext cx="202345" cy="202345"/>
        </a:xfrm>
        <a:prstGeom prst="ellipse">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847448-A412-4C52-BD30-79B4DC3F70CC}">
      <dsp:nvSpPr>
        <dsp:cNvPr id="0" name=""/>
        <dsp:cNvSpPr/>
      </dsp:nvSpPr>
      <dsp:spPr>
        <a:xfrm>
          <a:off x="0" y="2232248"/>
          <a:ext cx="2024579" cy="1405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219" tIns="0" rIns="0" bIns="0" numCol="1" spcCol="1270" anchor="t" anchorCtr="0">
          <a:noAutofit/>
        </a:bodyPr>
        <a:lstStyle/>
        <a:p>
          <a:pPr lvl="0" algn="l" defTabSz="889000">
            <a:lnSpc>
              <a:spcPct val="90000"/>
            </a:lnSpc>
            <a:spcBef>
              <a:spcPct val="0"/>
            </a:spcBef>
            <a:spcAft>
              <a:spcPct val="35000"/>
            </a:spcAft>
          </a:pPr>
          <a:r>
            <a:rPr lang="en-US" sz="2000" b="0" kern="1200" dirty="0" smtClean="0">
              <a:solidFill>
                <a:srgbClr val="17375E"/>
              </a:solidFill>
            </a:rPr>
            <a:t>Public participation elements </a:t>
          </a:r>
          <a:r>
            <a:rPr lang="en-US" sz="2000" b="1" kern="1200" dirty="0" smtClean="0">
              <a:solidFill>
                <a:srgbClr val="17375E"/>
              </a:solidFill>
            </a:rPr>
            <a:t>obligatory </a:t>
          </a:r>
          <a:r>
            <a:rPr lang="en-US" sz="2000" kern="1200" dirty="0" smtClean="0">
              <a:solidFill>
                <a:srgbClr val="17375E"/>
              </a:solidFill>
            </a:rPr>
            <a:t>during phases of wind farm development:</a:t>
          </a:r>
        </a:p>
        <a:p>
          <a:pPr lvl="0" algn="l" defTabSz="889000">
            <a:lnSpc>
              <a:spcPct val="90000"/>
            </a:lnSpc>
            <a:spcBef>
              <a:spcPct val="0"/>
            </a:spcBef>
            <a:spcAft>
              <a:spcPct val="35000"/>
            </a:spcAft>
          </a:pPr>
          <a:r>
            <a:rPr lang="en-US" sz="2000" b="1" kern="1200" dirty="0" smtClean="0">
              <a:solidFill>
                <a:srgbClr val="17375E"/>
              </a:solidFill>
            </a:rPr>
            <a:t>48% of the participants*</a:t>
          </a:r>
          <a:endParaRPr lang="de-DE" sz="2000" b="1" kern="1200" dirty="0"/>
        </a:p>
      </dsp:txBody>
      <dsp:txXfrm>
        <a:off x="0" y="2232248"/>
        <a:ext cx="2024579" cy="1405717"/>
      </dsp:txXfrm>
    </dsp:sp>
    <dsp:sp modelId="{B3925665-7CD7-4041-A605-A8EF9F8BF0DD}">
      <dsp:nvSpPr>
        <dsp:cNvPr id="0" name=""/>
        <dsp:cNvSpPr/>
      </dsp:nvSpPr>
      <dsp:spPr>
        <a:xfrm>
          <a:off x="2592289" y="2266048"/>
          <a:ext cx="365778" cy="365778"/>
        </a:xfrm>
        <a:prstGeom prst="ellipse">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7252BA-4DF1-4CB6-A21F-BDD7193F05EE}">
      <dsp:nvSpPr>
        <dsp:cNvPr id="0" name=""/>
        <dsp:cNvSpPr/>
      </dsp:nvSpPr>
      <dsp:spPr>
        <a:xfrm>
          <a:off x="2848573" y="1512169"/>
          <a:ext cx="2264003" cy="2359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818" tIns="0" rIns="0" bIns="0" numCol="1" spcCol="1270" anchor="t" anchorCtr="0">
          <a:noAutofit/>
        </a:bodyPr>
        <a:lstStyle/>
        <a:p>
          <a:pPr lvl="0" algn="l" defTabSz="889000">
            <a:lnSpc>
              <a:spcPct val="90000"/>
            </a:lnSpc>
            <a:spcBef>
              <a:spcPct val="0"/>
            </a:spcBef>
            <a:spcAft>
              <a:spcPct val="35000"/>
            </a:spcAft>
          </a:pPr>
          <a:r>
            <a:rPr lang="en-US" sz="2000" b="0" kern="1200" dirty="0" smtClean="0">
              <a:solidFill>
                <a:srgbClr val="17375E"/>
              </a:solidFill>
            </a:rPr>
            <a:t>Public participation elements as </a:t>
          </a:r>
          <a:r>
            <a:rPr lang="en-US" sz="2000" b="1" kern="1200" dirty="0" smtClean="0">
              <a:solidFill>
                <a:srgbClr val="17375E"/>
              </a:solidFill>
            </a:rPr>
            <a:t>part of usual procedure:</a:t>
          </a:r>
          <a:r>
            <a:rPr lang="de-DE" sz="2000" b="0" kern="1200" dirty="0" smtClean="0">
              <a:solidFill>
                <a:srgbClr val="17375E"/>
              </a:solidFill>
            </a:rPr>
            <a:t> </a:t>
          </a:r>
        </a:p>
        <a:p>
          <a:pPr lvl="0" algn="l" defTabSz="889000">
            <a:lnSpc>
              <a:spcPct val="90000"/>
            </a:lnSpc>
            <a:spcBef>
              <a:spcPct val="0"/>
            </a:spcBef>
            <a:spcAft>
              <a:spcPct val="35000"/>
            </a:spcAft>
          </a:pPr>
          <a:r>
            <a:rPr lang="de-DE" sz="2000" b="1" kern="1200" dirty="0" smtClean="0">
              <a:solidFill>
                <a:srgbClr val="17375E"/>
              </a:solidFill>
            </a:rPr>
            <a:t>66% </a:t>
          </a:r>
          <a:r>
            <a:rPr lang="de-DE" sz="2000" b="1" kern="1200" dirty="0" err="1" smtClean="0">
              <a:solidFill>
                <a:srgbClr val="17375E"/>
              </a:solidFill>
            </a:rPr>
            <a:t>of</a:t>
          </a:r>
          <a:r>
            <a:rPr lang="de-DE" sz="2000" b="1" kern="1200" dirty="0" smtClean="0">
              <a:solidFill>
                <a:srgbClr val="17375E"/>
              </a:solidFill>
            </a:rPr>
            <a:t> </a:t>
          </a:r>
          <a:r>
            <a:rPr lang="de-DE" sz="2000" b="1" kern="1200" dirty="0" err="1" smtClean="0">
              <a:solidFill>
                <a:srgbClr val="17375E"/>
              </a:solidFill>
            </a:rPr>
            <a:t>the</a:t>
          </a:r>
          <a:r>
            <a:rPr lang="de-DE" sz="2000" b="1" kern="1200" dirty="0" smtClean="0">
              <a:solidFill>
                <a:srgbClr val="17375E"/>
              </a:solidFill>
            </a:rPr>
            <a:t> </a:t>
          </a:r>
          <a:r>
            <a:rPr lang="de-DE" sz="2000" b="1" kern="1200" dirty="0" err="1" smtClean="0">
              <a:solidFill>
                <a:srgbClr val="17375E"/>
              </a:solidFill>
            </a:rPr>
            <a:t>participants</a:t>
          </a:r>
          <a:r>
            <a:rPr lang="de-DE" sz="2000" b="1" kern="1200" dirty="0" smtClean="0">
              <a:solidFill>
                <a:srgbClr val="17375E"/>
              </a:solidFill>
            </a:rPr>
            <a:t>* </a:t>
          </a:r>
        </a:p>
        <a:p>
          <a:pPr lvl="0" algn="l" defTabSz="889000">
            <a:lnSpc>
              <a:spcPct val="90000"/>
            </a:lnSpc>
            <a:spcBef>
              <a:spcPct val="0"/>
            </a:spcBef>
            <a:spcAft>
              <a:spcPct val="35000"/>
            </a:spcAft>
          </a:pPr>
          <a:r>
            <a:rPr lang="en-US" sz="2000" b="0" kern="1200" dirty="0" smtClean="0">
              <a:solidFill>
                <a:srgbClr val="17375E"/>
              </a:solidFill>
            </a:rPr>
            <a:t>(independent of whether public participation is obligatory)</a:t>
          </a:r>
          <a:endParaRPr lang="de-DE" sz="2000" b="0" kern="1200" dirty="0" smtClean="0">
            <a:solidFill>
              <a:srgbClr val="17375E"/>
            </a:solidFill>
          </a:endParaRPr>
        </a:p>
      </dsp:txBody>
      <dsp:txXfrm>
        <a:off x="2848573" y="1512169"/>
        <a:ext cx="2264003" cy="2359515"/>
      </dsp:txXfrm>
    </dsp:sp>
    <dsp:sp modelId="{7A02DDA5-3523-4EBB-AE87-F80A6EEF5959}">
      <dsp:nvSpPr>
        <dsp:cNvPr id="0" name=""/>
        <dsp:cNvSpPr/>
      </dsp:nvSpPr>
      <dsp:spPr>
        <a:xfrm>
          <a:off x="5112570" y="1152131"/>
          <a:ext cx="505863" cy="505863"/>
        </a:xfrm>
        <a:prstGeom prst="ellipse">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048AFA-B558-4C90-B9E1-F5D7C5D7593D}">
      <dsp:nvSpPr>
        <dsp:cNvPr id="0" name=""/>
        <dsp:cNvSpPr/>
      </dsp:nvSpPr>
      <dsp:spPr>
        <a:xfrm>
          <a:off x="5443000" y="648078"/>
          <a:ext cx="2405863" cy="2476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047" tIns="0" rIns="0" bIns="0" numCol="1" spcCol="1270" anchor="t" anchorCtr="0">
          <a:noAutofit/>
        </a:bodyPr>
        <a:lstStyle/>
        <a:p>
          <a:pPr lvl="0" algn="l" defTabSz="889000">
            <a:lnSpc>
              <a:spcPct val="90000"/>
            </a:lnSpc>
            <a:spcBef>
              <a:spcPct val="0"/>
            </a:spcBef>
            <a:spcAft>
              <a:spcPct val="35000"/>
            </a:spcAft>
          </a:pPr>
          <a:r>
            <a:rPr lang="en-US" sz="2000" kern="1200" dirty="0" smtClean="0">
              <a:solidFill>
                <a:srgbClr val="17375E"/>
              </a:solidFill>
              <a:sym typeface="Wingdings" pitchFamily="2" charset="2"/>
            </a:rPr>
            <a:t> </a:t>
          </a:r>
          <a:r>
            <a:rPr lang="en-US" sz="2000" kern="1200" dirty="0" smtClean="0">
              <a:solidFill>
                <a:srgbClr val="17375E"/>
              </a:solidFill>
            </a:rPr>
            <a:t>Public participation </a:t>
          </a:r>
          <a:r>
            <a:rPr lang="en-US" sz="2000" b="1" kern="1200" dirty="0" smtClean="0">
              <a:solidFill>
                <a:srgbClr val="17375E"/>
              </a:solidFill>
            </a:rPr>
            <a:t>often goes beyond what is envisaged by legislation</a:t>
          </a:r>
          <a:r>
            <a:rPr lang="en-US" sz="2000" kern="1200" dirty="0" smtClean="0">
              <a:solidFill>
                <a:srgbClr val="17375E"/>
              </a:solidFill>
            </a:rPr>
            <a:t>. </a:t>
          </a:r>
          <a:endParaRPr lang="de-DE" sz="2000" kern="1200" dirty="0"/>
        </a:p>
      </dsp:txBody>
      <dsp:txXfrm>
        <a:off x="5443000" y="648078"/>
        <a:ext cx="2405863" cy="247637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2FBBD4-8622-45EA-822F-E0CFDFE3E4AC}">
      <dsp:nvSpPr>
        <dsp:cNvPr id="0" name=""/>
        <dsp:cNvSpPr/>
      </dsp:nvSpPr>
      <dsp:spPr>
        <a:xfrm rot="5400000">
          <a:off x="147266" y="-42053"/>
          <a:ext cx="1064452" cy="1303037"/>
        </a:xfrm>
        <a:prstGeom prst="chevron">
          <a:avLst/>
        </a:prstGeom>
        <a:solidFill>
          <a:srgbClr val="6C9EDA"/>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kern="1200" dirty="0" err="1" smtClean="0">
              <a:solidFill>
                <a:srgbClr val="17375E"/>
              </a:solidFill>
              <a:cs typeface="ヒラギノ角ゴ Pro W3" charset="0"/>
            </a:rPr>
            <a:t>Informa-tional</a:t>
          </a:r>
          <a:r>
            <a:rPr lang="en-GB" sz="2000" b="1" kern="1200" dirty="0" smtClean="0">
              <a:solidFill>
                <a:srgbClr val="17375E"/>
              </a:solidFill>
              <a:cs typeface="ヒラギノ角ゴ Pro W3" charset="0"/>
            </a:rPr>
            <a:t> </a:t>
          </a:r>
        </a:p>
        <a:p>
          <a:pPr lvl="0" algn="ctr" defTabSz="889000">
            <a:lnSpc>
              <a:spcPct val="90000"/>
            </a:lnSpc>
            <a:spcBef>
              <a:spcPct val="0"/>
            </a:spcBef>
            <a:spcAft>
              <a:spcPct val="35000"/>
            </a:spcAft>
          </a:pPr>
          <a:r>
            <a:rPr lang="en-GB" sz="2000" b="1" kern="1200" dirty="0" smtClean="0">
              <a:solidFill>
                <a:srgbClr val="17375E"/>
              </a:solidFill>
              <a:cs typeface="ヒラギノ角ゴ Pro W3" charset="0"/>
            </a:rPr>
            <a:t>measures</a:t>
          </a:r>
          <a:endParaRPr lang="de-DE" sz="2000" b="1" kern="1200" dirty="0">
            <a:solidFill>
              <a:srgbClr val="17375E"/>
            </a:solidFill>
          </a:endParaRPr>
        </a:p>
      </dsp:txBody>
      <dsp:txXfrm rot="5400000">
        <a:off x="147266" y="-42053"/>
        <a:ext cx="1064452" cy="1303037"/>
      </dsp:txXfrm>
    </dsp:sp>
    <dsp:sp modelId="{89F7E638-2283-4D9E-8687-496DA70EC8A1}">
      <dsp:nvSpPr>
        <dsp:cNvPr id="0" name=""/>
        <dsp:cNvSpPr/>
      </dsp:nvSpPr>
      <dsp:spPr>
        <a:xfrm rot="5400000">
          <a:off x="4087337" y="-2595165"/>
          <a:ext cx="692257" cy="6037066"/>
        </a:xfrm>
        <a:prstGeom prst="round2SameRect">
          <a:avLst/>
        </a:prstGeom>
        <a:solidFill>
          <a:schemeClr val="lt1">
            <a:alpha val="90000"/>
            <a:hueOff val="0"/>
            <a:satOff val="0"/>
            <a:lumOff val="0"/>
            <a:alphaOff val="0"/>
          </a:schemeClr>
        </a:solidFill>
        <a:ln w="25400" cap="flat" cmpd="sng" algn="ctr">
          <a:solidFill>
            <a:srgbClr val="6C9EDA"/>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b="0" kern="1200" dirty="0" smtClean="0">
              <a:solidFill>
                <a:srgbClr val="17375E"/>
              </a:solidFill>
              <a:cs typeface="ヒラギノ角ゴ Pro W3" charset="0"/>
            </a:rPr>
            <a:t>Considered as fundamental requirement, but not sufficient as such</a:t>
          </a:r>
          <a:endParaRPr lang="de-DE" sz="2000" b="0" kern="1200" dirty="0">
            <a:solidFill>
              <a:srgbClr val="17375E"/>
            </a:solidFill>
          </a:endParaRPr>
        </a:p>
      </dsp:txBody>
      <dsp:txXfrm rot="5400000">
        <a:off x="4087337" y="-2595165"/>
        <a:ext cx="692257" cy="6037066"/>
      </dsp:txXfrm>
    </dsp:sp>
    <dsp:sp modelId="{7C752755-4532-48C1-B1EA-5DA5B0A6B9E5}">
      <dsp:nvSpPr>
        <dsp:cNvPr id="0" name=""/>
        <dsp:cNvSpPr/>
      </dsp:nvSpPr>
      <dsp:spPr>
        <a:xfrm rot="5400000">
          <a:off x="154207" y="1613017"/>
          <a:ext cx="1064452" cy="1316919"/>
        </a:xfrm>
        <a:prstGeom prst="chevron">
          <a:avLst/>
        </a:prstGeom>
        <a:solidFill>
          <a:srgbClr val="6C9EDA"/>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kern="1200" dirty="0" smtClean="0">
              <a:solidFill>
                <a:srgbClr val="17375E"/>
              </a:solidFill>
              <a:cs typeface="ヒラギノ角ゴ Pro W3" charset="0"/>
            </a:rPr>
            <a:t>Consul-</a:t>
          </a:r>
          <a:r>
            <a:rPr lang="en-GB" sz="2000" b="1" kern="1200" dirty="0" err="1" smtClean="0">
              <a:solidFill>
                <a:srgbClr val="17375E"/>
              </a:solidFill>
              <a:cs typeface="ヒラギノ角ゴ Pro W3" charset="0"/>
            </a:rPr>
            <a:t>tation</a:t>
          </a:r>
          <a:r>
            <a:rPr lang="en-GB" sz="2000" b="1" kern="1200" dirty="0" smtClean="0">
              <a:solidFill>
                <a:srgbClr val="17375E"/>
              </a:solidFill>
              <a:cs typeface="ヒラギノ角ゴ Pro W3" charset="0"/>
            </a:rPr>
            <a:t> + dialogue with public</a:t>
          </a:r>
          <a:endParaRPr lang="de-DE" sz="2000" b="1" kern="1200" dirty="0">
            <a:solidFill>
              <a:srgbClr val="17375E"/>
            </a:solidFill>
          </a:endParaRPr>
        </a:p>
      </dsp:txBody>
      <dsp:txXfrm rot="5400000">
        <a:off x="154207" y="1613017"/>
        <a:ext cx="1064452" cy="1316919"/>
      </dsp:txXfrm>
    </dsp:sp>
    <dsp:sp modelId="{9D303301-6BA0-4107-80A7-DBB174E171F8}">
      <dsp:nvSpPr>
        <dsp:cNvPr id="0" name=""/>
        <dsp:cNvSpPr/>
      </dsp:nvSpPr>
      <dsp:spPr>
        <a:xfrm rot="5400000">
          <a:off x="3338134" y="-1016522"/>
          <a:ext cx="2134472" cy="5895701"/>
        </a:xfrm>
        <a:prstGeom prst="round2SameRect">
          <a:avLst/>
        </a:prstGeom>
        <a:solidFill>
          <a:schemeClr val="lt1">
            <a:alpha val="90000"/>
            <a:hueOff val="0"/>
            <a:satOff val="0"/>
            <a:lumOff val="0"/>
            <a:alphaOff val="0"/>
          </a:schemeClr>
        </a:solidFill>
        <a:ln w="25400" cap="flat" cmpd="sng" algn="ctr">
          <a:solidFill>
            <a:srgbClr val="6C9EDA"/>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b="0" kern="1200" dirty="0" smtClean="0">
              <a:solidFill>
                <a:srgbClr val="17375E"/>
              </a:solidFill>
              <a:cs typeface="ヒラギノ角ゴ Pro W3" charset="0"/>
            </a:rPr>
            <a:t>Considered next step after informational measures</a:t>
          </a:r>
          <a:endParaRPr lang="de-DE" sz="2000" b="0" kern="1200" dirty="0">
            <a:solidFill>
              <a:srgbClr val="17375E"/>
            </a:solidFill>
          </a:endParaRPr>
        </a:p>
        <a:p>
          <a:pPr marL="228600" lvl="1" indent="-228600" algn="l" defTabSz="889000">
            <a:lnSpc>
              <a:spcPct val="90000"/>
            </a:lnSpc>
            <a:spcBef>
              <a:spcPct val="0"/>
            </a:spcBef>
            <a:spcAft>
              <a:spcPct val="15000"/>
            </a:spcAft>
            <a:buChar char="••"/>
          </a:pPr>
          <a:r>
            <a:rPr lang="en-GB" sz="2000" b="0" kern="1200" dirty="0" smtClean="0">
              <a:solidFill>
                <a:srgbClr val="17375E"/>
              </a:solidFill>
              <a:cs typeface="ヒラギノ角ゴ Pro W3" charset="0"/>
            </a:rPr>
            <a:t>By many respondents also considered as basic requirement. </a:t>
          </a:r>
          <a:endParaRPr lang="de-DE" sz="2000" b="0" kern="1200" dirty="0">
            <a:solidFill>
              <a:srgbClr val="17375E"/>
            </a:solidFill>
          </a:endParaRPr>
        </a:p>
        <a:p>
          <a:pPr marL="228600" lvl="1" indent="-228600" algn="l" defTabSz="889000">
            <a:lnSpc>
              <a:spcPct val="90000"/>
            </a:lnSpc>
            <a:spcBef>
              <a:spcPct val="0"/>
            </a:spcBef>
            <a:spcAft>
              <a:spcPct val="15000"/>
            </a:spcAft>
            <a:buChar char="••"/>
          </a:pPr>
          <a:r>
            <a:rPr lang="en-GB" sz="2000" b="0" kern="1200" dirty="0" smtClean="0">
              <a:solidFill>
                <a:srgbClr val="17375E"/>
              </a:solidFill>
              <a:cs typeface="ヒラギノ角ゴ Pro W3" charset="0"/>
            </a:rPr>
            <a:t>On the other hand: negative experiences with dialogues with the public or poor levels of interest</a:t>
          </a:r>
          <a:r>
            <a:rPr lang="en-GB" sz="2000" b="0" kern="1200" dirty="0" smtClean="0">
              <a:solidFill>
                <a:srgbClr val="17375E"/>
              </a:solidFill>
            </a:rPr>
            <a:t>. </a:t>
          </a:r>
          <a:endParaRPr lang="de-DE" sz="2000" b="0" kern="1200" dirty="0">
            <a:solidFill>
              <a:srgbClr val="17375E"/>
            </a:solidFill>
          </a:endParaRPr>
        </a:p>
      </dsp:txBody>
      <dsp:txXfrm rot="5400000">
        <a:off x="3338134" y="-1016522"/>
        <a:ext cx="2134472" cy="5895701"/>
      </dsp:txXfrm>
    </dsp:sp>
    <dsp:sp modelId="{42F66B94-B3A4-49F4-BB12-3598A1634E4B}">
      <dsp:nvSpPr>
        <dsp:cNvPr id="0" name=""/>
        <dsp:cNvSpPr/>
      </dsp:nvSpPr>
      <dsp:spPr>
        <a:xfrm rot="5400000">
          <a:off x="180062" y="3281952"/>
          <a:ext cx="1064452" cy="1368630"/>
        </a:xfrm>
        <a:prstGeom prst="chevron">
          <a:avLst/>
        </a:prstGeom>
        <a:solidFill>
          <a:srgbClr val="6C9EDA"/>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kern="1200" dirty="0" smtClean="0">
              <a:solidFill>
                <a:srgbClr val="17375E"/>
              </a:solidFill>
              <a:cs typeface="ヒラギノ角ゴ Pro W3" charset="0"/>
            </a:rPr>
            <a:t>Empower-</a:t>
          </a:r>
          <a:r>
            <a:rPr lang="en-GB" sz="2000" b="1" kern="1200" dirty="0" err="1" smtClean="0">
              <a:solidFill>
                <a:srgbClr val="17375E"/>
              </a:solidFill>
              <a:cs typeface="ヒラギノ角ゴ Pro W3" charset="0"/>
            </a:rPr>
            <a:t>ment</a:t>
          </a:r>
          <a:r>
            <a:rPr lang="en-GB" sz="2000" b="1" kern="1200" dirty="0" smtClean="0">
              <a:solidFill>
                <a:srgbClr val="17375E"/>
              </a:solidFill>
              <a:cs typeface="ヒラギノ角ゴ Pro W3" charset="0"/>
            </a:rPr>
            <a:t> of public</a:t>
          </a:r>
          <a:endParaRPr lang="de-DE" sz="2000" b="1" kern="1200" dirty="0">
            <a:solidFill>
              <a:srgbClr val="17375E"/>
            </a:solidFill>
          </a:endParaRPr>
        </a:p>
      </dsp:txBody>
      <dsp:txXfrm rot="5400000">
        <a:off x="180062" y="3281952"/>
        <a:ext cx="1064452" cy="1368630"/>
      </dsp:txXfrm>
    </dsp:sp>
    <dsp:sp modelId="{9F10AB79-ADFD-46AD-8468-33D00485A101}">
      <dsp:nvSpPr>
        <dsp:cNvPr id="0" name=""/>
        <dsp:cNvSpPr/>
      </dsp:nvSpPr>
      <dsp:spPr>
        <a:xfrm rot="5400000">
          <a:off x="3618704" y="960785"/>
          <a:ext cx="1502565" cy="5792883"/>
        </a:xfrm>
        <a:prstGeom prst="round2SameRect">
          <a:avLst/>
        </a:prstGeom>
        <a:solidFill>
          <a:schemeClr val="lt1">
            <a:alpha val="90000"/>
            <a:hueOff val="0"/>
            <a:satOff val="0"/>
            <a:lumOff val="0"/>
            <a:alphaOff val="0"/>
          </a:schemeClr>
        </a:solidFill>
        <a:ln w="25400" cap="flat" cmpd="sng" algn="ctr">
          <a:solidFill>
            <a:srgbClr val="6C9EDA"/>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b="0" kern="1200" dirty="0" smtClean="0">
              <a:solidFill>
                <a:srgbClr val="17375E"/>
              </a:solidFill>
            </a:rPr>
            <a:t>Not been implemented very often, not many experiences</a:t>
          </a:r>
          <a:endParaRPr lang="de-DE" sz="2000" b="0" kern="1200" dirty="0">
            <a:solidFill>
              <a:srgbClr val="17375E"/>
            </a:solidFill>
          </a:endParaRPr>
        </a:p>
        <a:p>
          <a:pPr marL="228600" lvl="1" indent="-228600" algn="l" defTabSz="889000">
            <a:lnSpc>
              <a:spcPct val="90000"/>
            </a:lnSpc>
            <a:spcBef>
              <a:spcPct val="0"/>
            </a:spcBef>
            <a:spcAft>
              <a:spcPct val="15000"/>
            </a:spcAft>
            <a:buChar char="••"/>
          </a:pPr>
          <a:r>
            <a:rPr lang="en-GB" sz="2000" b="0" kern="1200" dirty="0" smtClean="0">
              <a:solidFill>
                <a:srgbClr val="17375E"/>
              </a:solidFill>
            </a:rPr>
            <a:t>Several challenges</a:t>
          </a:r>
          <a:endParaRPr lang="de-DE" sz="2000" b="0" kern="1200" dirty="0">
            <a:solidFill>
              <a:srgbClr val="17375E"/>
            </a:solidFill>
          </a:endParaRPr>
        </a:p>
        <a:p>
          <a:pPr marL="228600" lvl="1" indent="-228600" algn="l" defTabSz="889000">
            <a:lnSpc>
              <a:spcPct val="90000"/>
            </a:lnSpc>
            <a:spcBef>
              <a:spcPct val="0"/>
            </a:spcBef>
            <a:spcAft>
              <a:spcPct val="15000"/>
            </a:spcAft>
            <a:buChar char="••"/>
          </a:pPr>
          <a:r>
            <a:rPr lang="en-GB" sz="2000" b="0" kern="1200" dirty="0" smtClean="0">
              <a:solidFill>
                <a:srgbClr val="17375E"/>
              </a:solidFill>
            </a:rPr>
            <a:t>Processes could be too time-consuming to be in line with investor interests.</a:t>
          </a:r>
          <a:endParaRPr lang="de-DE" sz="2000" b="0" kern="1200" dirty="0">
            <a:solidFill>
              <a:srgbClr val="17375E"/>
            </a:solidFill>
          </a:endParaRPr>
        </a:p>
      </dsp:txBody>
      <dsp:txXfrm rot="5400000">
        <a:off x="3618704" y="960785"/>
        <a:ext cx="1502565" cy="5792883"/>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1E0283-2E0E-4158-84A2-A1652598BC5B}" type="datetimeFigureOut">
              <a:rPr lang="en-US" smtClean="0"/>
              <a:pPr/>
              <a:t>9/29/2016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AB2EAE-FB45-4A50-86D4-741DD096DDA6}" type="slidenum">
              <a:rPr lang="en-US" smtClean="0"/>
              <a:pPr/>
              <a:t>‹Nr.›</a:t>
            </a:fld>
            <a:endParaRPr lang="en-US"/>
          </a:p>
        </p:txBody>
      </p:sp>
    </p:spTree>
    <p:extLst>
      <p:ext uri="{BB962C8B-B14F-4D97-AF65-F5344CB8AC3E}">
        <p14:creationId xmlns:p14="http://schemas.microsoft.com/office/powerpoint/2010/main" xmlns="" val="2784362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BEB4C8-BF9F-44CF-9526-7E52FEE6ED8F}" type="datetimeFigureOut">
              <a:rPr lang="en-US" smtClean="0"/>
              <a:pPr/>
              <a:t>9/29/2016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BCFF2C-50DE-4A1E-9CD6-A03FA45A13DE}" type="slidenum">
              <a:rPr lang="en-US" smtClean="0"/>
              <a:pPr/>
              <a:t>‹Nr.›</a:t>
            </a:fld>
            <a:endParaRPr lang="en-US"/>
          </a:p>
        </p:txBody>
      </p:sp>
    </p:spTree>
    <p:extLst>
      <p:ext uri="{BB962C8B-B14F-4D97-AF65-F5344CB8AC3E}">
        <p14:creationId xmlns:p14="http://schemas.microsoft.com/office/powerpoint/2010/main" xmlns="" val="1711541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FontTx/>
              <a:buChar char="-"/>
            </a:pPr>
            <a:r>
              <a:rPr lang="de-DE" baseline="0" dirty="0" smtClean="0"/>
              <a:t> </a:t>
            </a:r>
          </a:p>
          <a:p>
            <a:pPr>
              <a:buFontTx/>
              <a:buChar char="-"/>
            </a:pPr>
            <a:endParaRPr lang="de-DE" dirty="0"/>
          </a:p>
        </p:txBody>
      </p:sp>
      <p:sp>
        <p:nvSpPr>
          <p:cNvPr id="4" name="Foliennummernplatzhalter 3"/>
          <p:cNvSpPr>
            <a:spLocks noGrp="1"/>
          </p:cNvSpPr>
          <p:nvPr>
            <p:ph type="sldNum" sz="quarter" idx="10"/>
          </p:nvPr>
        </p:nvSpPr>
        <p:spPr/>
        <p:txBody>
          <a:bodyPr/>
          <a:lstStyle/>
          <a:p>
            <a:fld id="{1EBCFF2C-50DE-4A1E-9CD6-A03FA45A13D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14008E0B-599E-412A-82A6-4E99718A0E8C}" type="slidenum">
              <a:rPr lang="de-DE" smtClean="0"/>
              <a:pPr/>
              <a:t>13</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In sum, more negative than positive reactions were reported. </a:t>
            </a:r>
            <a:endParaRPr lang="en-US" sz="1200" dirty="0" smtClean="0"/>
          </a:p>
          <a:p>
            <a:endParaRPr lang="en-US" sz="1200" dirty="0" smtClean="0"/>
          </a:p>
          <a:p>
            <a:r>
              <a:rPr lang="en-US" sz="1200" dirty="0" smtClean="0"/>
              <a:t>Local citizens are the most important originators of negative reactions, while positive reactions are expressed more often by political stakeholders. </a:t>
            </a:r>
          </a:p>
          <a:p>
            <a:endParaRPr lang="en-US" sz="1200" dirty="0" smtClean="0"/>
          </a:p>
          <a:p>
            <a:pPr>
              <a:buFont typeface="Arial" pitchFamily="34" charset="0"/>
              <a:buChar char="•"/>
            </a:pPr>
            <a:r>
              <a:rPr lang="en-GB" sz="1200" kern="1200" dirty="0" smtClean="0">
                <a:solidFill>
                  <a:schemeClr val="tx1"/>
                </a:solidFill>
                <a:latin typeface="+mn-lt"/>
                <a:ea typeface="+mn-ea"/>
                <a:cs typeface="+mn-cs"/>
              </a:rPr>
              <a:t> In</a:t>
            </a:r>
            <a:r>
              <a:rPr lang="en-US" sz="1200"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 contrast to this: more positive reactions from political stakeholders reported on a local level.</a:t>
            </a:r>
          </a:p>
          <a:p>
            <a:pPr>
              <a:buFont typeface="Arial" pitchFamily="34" charset="0"/>
              <a:buChar char="•"/>
            </a:pPr>
            <a:r>
              <a:rPr lang="en-GB" sz="1200" kern="1200" dirty="0" smtClean="0">
                <a:solidFill>
                  <a:schemeClr val="tx1"/>
                </a:solidFill>
                <a:latin typeface="+mn-lt"/>
                <a:ea typeface="+mn-ea"/>
                <a:cs typeface="+mn-cs"/>
              </a:rPr>
              <a:t> Media coverage was perceived equally often as negative and positive. </a:t>
            </a:r>
          </a:p>
          <a:p>
            <a:pPr>
              <a:buFont typeface="Arial" pitchFamily="34" charset="0"/>
              <a:buChar char="•"/>
            </a:pPr>
            <a:r>
              <a:rPr lang="en-GB" sz="1200" kern="1200" dirty="0" smtClean="0">
                <a:solidFill>
                  <a:schemeClr val="tx1"/>
                </a:solidFill>
                <a:latin typeface="+mn-lt"/>
                <a:ea typeface="+mn-ea"/>
                <a:cs typeface="+mn-cs"/>
              </a:rPr>
              <a:t> About 30% of the respondents have experienced lawsuits, which is quite a high number, as they can have significant impact on delaying wind farm projects. </a:t>
            </a:r>
          </a:p>
          <a:p>
            <a:pPr marL="266700" indent="-266700">
              <a:spcBef>
                <a:spcPts val="600"/>
              </a:spcBef>
              <a:buFont typeface="Wingdings" pitchFamily="2" charset="2"/>
              <a:buChar char="Ø"/>
            </a:pPr>
            <a:r>
              <a:rPr lang="en-US" sz="1200" dirty="0" smtClean="0">
                <a:solidFill>
                  <a:srgbClr val="17375E"/>
                </a:solidFill>
              </a:rPr>
              <a:t>17% of the respondents did not report any reaction.</a:t>
            </a:r>
          </a:p>
          <a:p>
            <a:endParaRPr lang="en-US" sz="1200" dirty="0" smtClean="0"/>
          </a:p>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17375E"/>
                </a:solidFill>
              </a:rPr>
              <a:t>Overall negative reactions predominate; though the fact that positive reactions do not get to be reported as often remains </a:t>
            </a:r>
            <a:r>
              <a:rPr lang="en-US" sz="1200" dirty="0" err="1" smtClean="0">
                <a:solidFill>
                  <a:srgbClr val="17375E"/>
                </a:solidFill>
              </a:rPr>
              <a:t>underliying</a:t>
            </a:r>
            <a:r>
              <a:rPr lang="en-US" sz="1200" dirty="0" smtClean="0">
                <a:solidFill>
                  <a:srgbClr val="17375E"/>
                </a:solidFill>
              </a:rPr>
              <a:t> this statement (negative reaction bias).</a:t>
            </a:r>
          </a:p>
          <a:p>
            <a:endParaRPr lang="de-DE" dirty="0"/>
          </a:p>
        </p:txBody>
      </p:sp>
      <p:sp>
        <p:nvSpPr>
          <p:cNvPr id="4" name="Foliennummernplatzhalter 3"/>
          <p:cNvSpPr>
            <a:spLocks noGrp="1"/>
          </p:cNvSpPr>
          <p:nvPr>
            <p:ph type="sldNum" sz="quarter" idx="10"/>
          </p:nvPr>
        </p:nvSpPr>
        <p:spPr/>
        <p:txBody>
          <a:bodyPr/>
          <a:lstStyle/>
          <a:p>
            <a:fld id="{1EBCFF2C-50DE-4A1E-9CD6-A03FA45A13DE}"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solidFill>
                  <a:srgbClr val="17375E"/>
                </a:solidFill>
              </a:rPr>
              <a:t>Public participation obligatory?</a:t>
            </a:r>
            <a:endParaRPr lang="en-US" sz="1200" dirty="0" smtClean="0">
              <a:solidFill>
                <a:srgbClr val="17375E"/>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rgbClr val="17375E"/>
                </a:solidFill>
              </a:rPr>
              <a:t>48% stated that elements of public participation obligatory during any phase of wind farm development.</a:t>
            </a:r>
            <a:r>
              <a:rPr lang="en-US" sz="1200" baseline="0" dirty="0" smtClean="0">
                <a:solidFill>
                  <a:srgbClr val="17375E"/>
                </a:solidFill>
              </a:rPr>
              <a:t>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solidFill>
                  <a:srgbClr val="17375E"/>
                </a:solidFill>
              </a:rPr>
              <a:t> 33% said this is sometimes the case.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solidFill>
                  <a:srgbClr val="17375E"/>
                </a:solidFill>
              </a:rPr>
              <a:t> 15 % no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solidFill>
                  <a:srgbClr val="17375E"/>
                </a:solidFill>
              </a:rPr>
              <a:t> 4% don’t know</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aseline="0" dirty="0" smtClean="0">
              <a:solidFill>
                <a:srgbClr val="17375E"/>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solidFill>
                  <a:srgbClr val="17375E"/>
                </a:solidFill>
              </a:rPr>
              <a:t>Public participation as part of usual procedure: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solidFill>
                  <a:srgbClr val="17375E"/>
                </a:solidFill>
              </a:rPr>
              <a:t> 66% yes, always or in most cases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solidFill>
                  <a:srgbClr val="17375E"/>
                </a:solidFill>
              </a:rPr>
              <a:t> 27% sometimes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solidFill>
                  <a:srgbClr val="17375E"/>
                </a:solidFill>
              </a:rPr>
              <a:t> 3% no</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solidFill>
                  <a:srgbClr val="17375E"/>
                </a:solidFill>
              </a:rPr>
              <a:t> 3% don’t know</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aseline="0" dirty="0" smtClean="0">
              <a:solidFill>
                <a:srgbClr val="17375E"/>
              </a:solidFill>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dirty="0" smtClean="0">
                <a:solidFill>
                  <a:srgbClr val="17375E"/>
                </a:solidFill>
                <a:sym typeface="Wingdings" pitchFamily="2" charset="2"/>
              </a:rPr>
              <a:t> </a:t>
            </a:r>
            <a:r>
              <a:rPr lang="en-US" sz="1200" dirty="0" smtClean="0">
                <a:solidFill>
                  <a:srgbClr val="17375E"/>
                </a:solidFill>
              </a:rPr>
              <a:t>Public participation of some kind usually part of the project development for wind farms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dirty="0" smtClean="0">
              <a:solidFill>
                <a:srgbClr val="17375E"/>
              </a:solidFill>
            </a:endParaRPr>
          </a:p>
          <a:p>
            <a:endParaRPr lang="de-DE" dirty="0"/>
          </a:p>
        </p:txBody>
      </p:sp>
      <p:sp>
        <p:nvSpPr>
          <p:cNvPr id="4" name="Foliennummernplatzhalter 3"/>
          <p:cNvSpPr>
            <a:spLocks noGrp="1"/>
          </p:cNvSpPr>
          <p:nvPr>
            <p:ph type="sldNum" sz="quarter" idx="10"/>
          </p:nvPr>
        </p:nvSpPr>
        <p:spPr/>
        <p:txBody>
          <a:bodyPr/>
          <a:lstStyle/>
          <a:p>
            <a:fld id="{1EBCFF2C-50DE-4A1E-9CD6-A03FA45A13DE}"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en-GB" sz="1200" dirty="0" smtClean="0">
                <a:solidFill>
                  <a:srgbClr val="17375E"/>
                </a:solidFill>
                <a:latin typeface="Franklin Gothic Book"/>
              </a:rPr>
              <a:t>Knowledge of advice giving documents: </a:t>
            </a:r>
          </a:p>
          <a:p>
            <a:pPr>
              <a:buFont typeface="Arial" pitchFamily="34" charset="0"/>
              <a:buChar char="•"/>
            </a:pPr>
            <a:r>
              <a:rPr lang="en-GB" sz="1200" kern="1200" dirty="0" smtClean="0">
                <a:solidFill>
                  <a:srgbClr val="17375E"/>
                </a:solidFill>
                <a:latin typeface="Franklin Gothic Book"/>
                <a:ea typeface="+mn-ea"/>
                <a:cs typeface="+mn-cs"/>
              </a:rPr>
              <a:t> </a:t>
            </a:r>
            <a:r>
              <a:rPr lang="en-GB" sz="1200" kern="1200" dirty="0" smtClean="0">
                <a:solidFill>
                  <a:schemeClr val="tx1"/>
                </a:solidFill>
                <a:latin typeface="+mn-lt"/>
                <a:ea typeface="+mn-ea"/>
                <a:cs typeface="+mn-cs"/>
              </a:rPr>
              <a:t>Only 12 % of the respondents </a:t>
            </a:r>
            <a:r>
              <a:rPr lang="en-US" sz="1200"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ever applied the practices on social acceptance of wind energy projects from the International Energy Agency (IEA); </a:t>
            </a:r>
          </a:p>
          <a:p>
            <a:pPr>
              <a:buFont typeface="Arial" pitchFamily="34" charset="0"/>
              <a:buChar char="•"/>
            </a:pP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GPWind</a:t>
            </a:r>
            <a:r>
              <a:rPr lang="en-GB" sz="1200" kern="1200" dirty="0" smtClean="0">
                <a:solidFill>
                  <a:schemeClr val="tx1"/>
                </a:solidFill>
                <a:latin typeface="+mn-lt"/>
                <a:ea typeface="+mn-ea"/>
                <a:cs typeface="+mn-cs"/>
              </a:rPr>
              <a:t> project and “Best Practices for Community Engagement and Public Consultation” from the Canadian Wind Energy Association applied by only 6 %. </a:t>
            </a:r>
            <a:endParaRPr lang="de-DE" sz="1200" kern="1200" dirty="0" smtClean="0">
              <a:solidFill>
                <a:schemeClr val="tx1"/>
              </a:solidFill>
              <a:latin typeface="+mn-lt"/>
              <a:ea typeface="+mn-ea"/>
              <a:cs typeface="+mn-cs"/>
            </a:endParaRPr>
          </a:p>
          <a:p>
            <a:pPr>
              <a:buFont typeface="Arial" pitchFamily="34" charset="0"/>
              <a:buChar char="•"/>
            </a:pPr>
            <a:r>
              <a:rPr lang="en-GB" sz="1200" kern="1200" dirty="0" smtClean="0">
                <a:solidFill>
                  <a:schemeClr val="tx1"/>
                </a:solidFill>
                <a:latin typeface="+mn-lt"/>
                <a:ea typeface="+mn-ea"/>
                <a:cs typeface="+mn-cs"/>
              </a:rPr>
              <a:t>two reports from the Centre for Sustainable Energy (2007, 2009) and the ESTEEM toolkit (2007) used to an even lesser extent. </a:t>
            </a:r>
            <a:r>
              <a:rPr lang="en-US" sz="1200" kern="1200" dirty="0" smtClean="0">
                <a:solidFill>
                  <a:schemeClr val="tx1"/>
                </a:solidFill>
                <a:latin typeface="+mn-lt"/>
                <a:ea typeface="+mn-ea"/>
                <a:cs typeface="+mn-cs"/>
              </a:rPr>
              <a:t> </a:t>
            </a:r>
          </a:p>
          <a:p>
            <a:pPr>
              <a:buFont typeface="Arial" pitchFamily="34" charset="0"/>
              <a:buNone/>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200" kern="1200" dirty="0" smtClean="0">
                <a:solidFill>
                  <a:schemeClr val="tx1"/>
                </a:solidFill>
                <a:latin typeface="+mn-lt"/>
                <a:ea typeface="+mn-ea"/>
                <a:cs typeface="+mn-cs"/>
              </a:rPr>
              <a:t>Barriers for using standard guidelines and toolkits: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reason stated most often is a lack of resources</a:t>
            </a:r>
            <a:r>
              <a:rPr lang="en-GB" sz="1200" kern="1200" baseline="0" dirty="0" smtClean="0">
                <a:solidFill>
                  <a:schemeClr val="tx1"/>
                </a:solidFill>
                <a:latin typeface="+mn-lt"/>
                <a:ea typeface="+mn-ea"/>
                <a:cs typeface="+mn-cs"/>
              </a:rPr>
              <a:t> (22%)</a:t>
            </a: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kern="1200" dirty="0" smtClean="0">
                <a:solidFill>
                  <a:schemeClr val="tx1"/>
                </a:solidFill>
                <a:latin typeface="+mn-lt"/>
                <a:ea typeface="+mn-ea"/>
                <a:cs typeface="+mn-cs"/>
              </a:rPr>
              <a:t> Furthermore, guidelines</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are considered as not helpful for actual project development processes (15%).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kern="1200" dirty="0" smtClean="0">
                <a:solidFill>
                  <a:schemeClr val="tx1"/>
                </a:solidFill>
                <a:latin typeface="+mn-lt"/>
                <a:ea typeface="+mn-ea"/>
                <a:cs typeface="+mn-cs"/>
              </a:rPr>
              <a:t> 12% do not see the need to use them.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200" kern="1200" dirty="0" smtClean="0">
                <a:solidFill>
                  <a:schemeClr val="tx1"/>
                </a:solidFill>
                <a:latin typeface="+mn-lt"/>
                <a:ea typeface="+mn-ea"/>
                <a:cs typeface="+mn-cs"/>
              </a:rPr>
              <a:t>Further</a:t>
            </a:r>
            <a:r>
              <a:rPr lang="en-GB" sz="1200" kern="1200" baseline="0" dirty="0" smtClean="0">
                <a:solidFill>
                  <a:schemeClr val="tx1"/>
                </a:solidFill>
                <a:latin typeface="+mn-lt"/>
                <a:ea typeface="+mn-ea"/>
                <a:cs typeface="+mn-cs"/>
              </a:rPr>
              <a:t> barriers (open question): </a:t>
            </a:r>
            <a:r>
              <a:rPr lang="en-US" sz="1200" kern="1200" dirty="0" smtClean="0">
                <a:solidFill>
                  <a:schemeClr val="tx1"/>
                </a:solidFill>
                <a:latin typeface="+mn-lt"/>
                <a:ea typeface="+mn-ea"/>
                <a:cs typeface="+mn-cs"/>
              </a:rPr>
              <a:t>difficulties applying the existing knowledge.</a:t>
            </a:r>
            <a:endParaRPr lang="en-GB" sz="1200" kern="1200" baseline="0" dirty="0" smtClean="0">
              <a:solidFill>
                <a:schemeClr val="tx1"/>
              </a:solidFill>
              <a:latin typeface="+mn-lt"/>
              <a:ea typeface="+mn-ea"/>
              <a:cs typeface="+mn-cs"/>
            </a:endParaRPr>
          </a:p>
          <a:p>
            <a:pPr lvl="0">
              <a:buFont typeface="Arial" pitchFamily="34" charset="0"/>
              <a:buChar char="•"/>
            </a:pPr>
            <a:r>
              <a:rPr lang="en-GB" sz="1200" kern="1200" dirty="0" smtClean="0">
                <a:solidFill>
                  <a:schemeClr val="tx1"/>
                </a:solidFill>
                <a:latin typeface="+mn-lt"/>
                <a:ea typeface="+mn-ea"/>
                <a:cs typeface="+mn-cs"/>
              </a:rPr>
              <a:t>Standard guidelines, toolkits and best practices often do not fit the local realities,</a:t>
            </a:r>
            <a:endParaRPr lang="de-DE" sz="1200" kern="1200" dirty="0" smtClean="0">
              <a:solidFill>
                <a:schemeClr val="tx1"/>
              </a:solidFill>
              <a:latin typeface="+mn-lt"/>
              <a:ea typeface="+mn-ea"/>
              <a:cs typeface="+mn-cs"/>
            </a:endParaRPr>
          </a:p>
          <a:p>
            <a:pPr lvl="0">
              <a:buFont typeface="Arial" pitchFamily="34" charset="0"/>
              <a:buChar char="•"/>
            </a:pPr>
            <a:r>
              <a:rPr lang="en-GB" sz="1200" kern="1200" dirty="0" smtClean="0">
                <a:solidFill>
                  <a:schemeClr val="tx1"/>
                </a:solidFill>
                <a:latin typeface="+mn-lt"/>
                <a:ea typeface="+mn-ea"/>
                <a:cs typeface="+mn-cs"/>
              </a:rPr>
              <a:t>Material is perceived as abstract and difficult to transfer to the concrete project,</a:t>
            </a:r>
            <a:endParaRPr lang="de-DE" sz="1200" kern="1200" dirty="0" smtClean="0">
              <a:solidFill>
                <a:schemeClr val="tx1"/>
              </a:solidFill>
              <a:latin typeface="+mn-lt"/>
              <a:ea typeface="+mn-ea"/>
              <a:cs typeface="+mn-cs"/>
            </a:endParaRPr>
          </a:p>
          <a:p>
            <a:pPr lvl="0">
              <a:buFont typeface="Arial" pitchFamily="34" charset="0"/>
              <a:buChar char="•"/>
            </a:pPr>
            <a:r>
              <a:rPr lang="en-GB" sz="1200" kern="1200" dirty="0" smtClean="0">
                <a:solidFill>
                  <a:schemeClr val="tx1"/>
                </a:solidFill>
                <a:latin typeface="+mn-lt"/>
                <a:ea typeface="+mn-ea"/>
                <a:cs typeface="+mn-cs"/>
              </a:rPr>
              <a:t>Approaches are needed, that can be individually adjusted.</a:t>
            </a:r>
            <a:endParaRPr lang="de-DE"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de-DE" sz="1200" kern="1200" dirty="0" smtClean="0">
              <a:solidFill>
                <a:schemeClr val="tx1"/>
              </a:solidFill>
              <a:latin typeface="+mn-lt"/>
              <a:ea typeface="+mn-ea"/>
              <a:cs typeface="+mn-cs"/>
            </a:endParaRPr>
          </a:p>
          <a:p>
            <a:pPr>
              <a:buFont typeface="Arial" pitchFamily="34" charset="0"/>
              <a:buChar char="•"/>
            </a:pPr>
            <a:endParaRPr lang="en-GB" sz="1200" dirty="0" smtClean="0">
              <a:solidFill>
                <a:srgbClr val="17375E"/>
              </a:solidFill>
              <a:latin typeface="Franklin Gothic Book"/>
            </a:endParaRPr>
          </a:p>
          <a:p>
            <a:endParaRPr lang="de-DE" dirty="0"/>
          </a:p>
        </p:txBody>
      </p:sp>
      <p:sp>
        <p:nvSpPr>
          <p:cNvPr id="4" name="Foliennummernplatzhalter 3"/>
          <p:cNvSpPr>
            <a:spLocks noGrp="1"/>
          </p:cNvSpPr>
          <p:nvPr>
            <p:ph type="sldNum" sz="quarter" idx="10"/>
          </p:nvPr>
        </p:nvSpPr>
        <p:spPr/>
        <p:txBody>
          <a:bodyPr/>
          <a:lstStyle/>
          <a:p>
            <a:fld id="{1EBCFF2C-50DE-4A1E-9CD6-A03FA45A13DE}"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en-GB" sz="1200" dirty="0" smtClean="0">
                <a:solidFill>
                  <a:srgbClr val="17375E"/>
                </a:solidFill>
                <a:latin typeface="Franklin Gothic Book"/>
              </a:rPr>
              <a:t>Knowledge of advice giving documents: </a:t>
            </a:r>
          </a:p>
          <a:p>
            <a:pPr>
              <a:buFont typeface="Arial" pitchFamily="34" charset="0"/>
              <a:buChar char="•"/>
            </a:pPr>
            <a:r>
              <a:rPr lang="en-GB" sz="1200" kern="1200" dirty="0" smtClean="0">
                <a:solidFill>
                  <a:srgbClr val="17375E"/>
                </a:solidFill>
                <a:latin typeface="Franklin Gothic Book"/>
                <a:ea typeface="+mn-ea"/>
                <a:cs typeface="+mn-cs"/>
              </a:rPr>
              <a:t> </a:t>
            </a:r>
            <a:r>
              <a:rPr lang="en-GB" sz="1200" kern="1200" dirty="0" smtClean="0">
                <a:solidFill>
                  <a:schemeClr val="tx1"/>
                </a:solidFill>
                <a:latin typeface="+mn-lt"/>
                <a:ea typeface="+mn-ea"/>
                <a:cs typeface="+mn-cs"/>
              </a:rPr>
              <a:t>Only 12 % of the respondents </a:t>
            </a:r>
            <a:r>
              <a:rPr lang="en-US" sz="1200"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ever applied the practices on social acceptance of wind energy projects from the International Energy Agency (IEA); </a:t>
            </a:r>
          </a:p>
          <a:p>
            <a:pPr>
              <a:buFont typeface="Arial" pitchFamily="34" charset="0"/>
              <a:buChar char="•"/>
            </a:pP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GPWind</a:t>
            </a:r>
            <a:r>
              <a:rPr lang="en-GB" sz="1200" kern="1200" dirty="0" smtClean="0">
                <a:solidFill>
                  <a:schemeClr val="tx1"/>
                </a:solidFill>
                <a:latin typeface="+mn-lt"/>
                <a:ea typeface="+mn-ea"/>
                <a:cs typeface="+mn-cs"/>
              </a:rPr>
              <a:t> project and “Best Practices for Community Engagement and Public Consultation” from the Canadian Wind Energy Association applied by only 6 %. </a:t>
            </a:r>
            <a:endParaRPr lang="de-DE" sz="1200" kern="1200" dirty="0" smtClean="0">
              <a:solidFill>
                <a:schemeClr val="tx1"/>
              </a:solidFill>
              <a:latin typeface="+mn-lt"/>
              <a:ea typeface="+mn-ea"/>
              <a:cs typeface="+mn-cs"/>
            </a:endParaRPr>
          </a:p>
          <a:p>
            <a:pPr>
              <a:buFont typeface="Arial" pitchFamily="34" charset="0"/>
              <a:buChar char="•"/>
            </a:pPr>
            <a:r>
              <a:rPr lang="en-GB" sz="1200" kern="1200" dirty="0" smtClean="0">
                <a:solidFill>
                  <a:schemeClr val="tx1"/>
                </a:solidFill>
                <a:latin typeface="+mn-lt"/>
                <a:ea typeface="+mn-ea"/>
                <a:cs typeface="+mn-cs"/>
              </a:rPr>
              <a:t>two reports from the Centre for Sustainable Energy (2007, 2009) and the ESTEEM toolkit (2007) used to an even lesser extent. </a:t>
            </a:r>
            <a:r>
              <a:rPr lang="en-US" sz="1200" kern="1200" dirty="0" smtClean="0">
                <a:solidFill>
                  <a:schemeClr val="tx1"/>
                </a:solidFill>
                <a:latin typeface="+mn-lt"/>
                <a:ea typeface="+mn-ea"/>
                <a:cs typeface="+mn-cs"/>
              </a:rPr>
              <a:t> </a:t>
            </a:r>
          </a:p>
          <a:p>
            <a:pPr>
              <a:buFont typeface="Arial" pitchFamily="34" charset="0"/>
              <a:buNone/>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200" kern="1200" dirty="0" smtClean="0">
                <a:solidFill>
                  <a:schemeClr val="tx1"/>
                </a:solidFill>
                <a:latin typeface="+mn-lt"/>
                <a:ea typeface="+mn-ea"/>
                <a:cs typeface="+mn-cs"/>
              </a:rPr>
              <a:t>Barriers for using standard guidelines and toolkits: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reason stated most often is a lack of resources</a:t>
            </a:r>
            <a:r>
              <a:rPr lang="en-GB" sz="1200" kern="1200" baseline="0" dirty="0" smtClean="0">
                <a:solidFill>
                  <a:schemeClr val="tx1"/>
                </a:solidFill>
                <a:latin typeface="+mn-lt"/>
                <a:ea typeface="+mn-ea"/>
                <a:cs typeface="+mn-cs"/>
              </a:rPr>
              <a:t> (22%)</a:t>
            </a: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kern="1200" dirty="0" smtClean="0">
                <a:solidFill>
                  <a:schemeClr val="tx1"/>
                </a:solidFill>
                <a:latin typeface="+mn-lt"/>
                <a:ea typeface="+mn-ea"/>
                <a:cs typeface="+mn-cs"/>
              </a:rPr>
              <a:t> Furthermore, guidelines</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are considered as not helpful for actual project development processes (15%).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kern="1200" dirty="0" smtClean="0">
                <a:solidFill>
                  <a:schemeClr val="tx1"/>
                </a:solidFill>
                <a:latin typeface="+mn-lt"/>
                <a:ea typeface="+mn-ea"/>
                <a:cs typeface="+mn-cs"/>
              </a:rPr>
              <a:t> 12% do not see the need to use them.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200" kern="1200" dirty="0" smtClean="0">
                <a:solidFill>
                  <a:schemeClr val="tx1"/>
                </a:solidFill>
                <a:latin typeface="+mn-lt"/>
                <a:ea typeface="+mn-ea"/>
                <a:cs typeface="+mn-cs"/>
              </a:rPr>
              <a:t>Further</a:t>
            </a:r>
            <a:r>
              <a:rPr lang="en-GB" sz="1200" kern="1200" baseline="0" dirty="0" smtClean="0">
                <a:solidFill>
                  <a:schemeClr val="tx1"/>
                </a:solidFill>
                <a:latin typeface="+mn-lt"/>
                <a:ea typeface="+mn-ea"/>
                <a:cs typeface="+mn-cs"/>
              </a:rPr>
              <a:t> barriers (open question): </a:t>
            </a:r>
            <a:r>
              <a:rPr lang="en-US" sz="1200" kern="1200" dirty="0" smtClean="0">
                <a:solidFill>
                  <a:schemeClr val="tx1"/>
                </a:solidFill>
                <a:latin typeface="+mn-lt"/>
                <a:ea typeface="+mn-ea"/>
                <a:cs typeface="+mn-cs"/>
              </a:rPr>
              <a:t>difficulties applying the existing knowledge.</a:t>
            </a:r>
            <a:endParaRPr lang="en-GB" sz="1200" kern="1200" baseline="0" dirty="0" smtClean="0">
              <a:solidFill>
                <a:schemeClr val="tx1"/>
              </a:solidFill>
              <a:latin typeface="+mn-lt"/>
              <a:ea typeface="+mn-ea"/>
              <a:cs typeface="+mn-cs"/>
            </a:endParaRPr>
          </a:p>
          <a:p>
            <a:pPr lvl="0">
              <a:buFont typeface="Arial" pitchFamily="34" charset="0"/>
              <a:buChar char="•"/>
            </a:pPr>
            <a:r>
              <a:rPr lang="en-GB" sz="1200" kern="1200" dirty="0" smtClean="0">
                <a:solidFill>
                  <a:schemeClr val="tx1"/>
                </a:solidFill>
                <a:latin typeface="+mn-lt"/>
                <a:ea typeface="+mn-ea"/>
                <a:cs typeface="+mn-cs"/>
              </a:rPr>
              <a:t>Standard guidelines, toolkits and best practices often do not fit the local realities,</a:t>
            </a:r>
            <a:endParaRPr lang="de-DE" sz="1200" kern="1200" dirty="0" smtClean="0">
              <a:solidFill>
                <a:schemeClr val="tx1"/>
              </a:solidFill>
              <a:latin typeface="+mn-lt"/>
              <a:ea typeface="+mn-ea"/>
              <a:cs typeface="+mn-cs"/>
            </a:endParaRPr>
          </a:p>
          <a:p>
            <a:pPr lvl="0">
              <a:buFont typeface="Arial" pitchFamily="34" charset="0"/>
              <a:buChar char="•"/>
            </a:pPr>
            <a:r>
              <a:rPr lang="en-GB" sz="1200" kern="1200" dirty="0" smtClean="0">
                <a:solidFill>
                  <a:schemeClr val="tx1"/>
                </a:solidFill>
                <a:latin typeface="+mn-lt"/>
                <a:ea typeface="+mn-ea"/>
                <a:cs typeface="+mn-cs"/>
              </a:rPr>
              <a:t>Material is perceived as abstract and difficult to transfer to the concrete project,</a:t>
            </a:r>
            <a:endParaRPr lang="de-DE" sz="1200" kern="1200" dirty="0" smtClean="0">
              <a:solidFill>
                <a:schemeClr val="tx1"/>
              </a:solidFill>
              <a:latin typeface="+mn-lt"/>
              <a:ea typeface="+mn-ea"/>
              <a:cs typeface="+mn-cs"/>
            </a:endParaRPr>
          </a:p>
          <a:p>
            <a:pPr lvl="0">
              <a:buFont typeface="Arial" pitchFamily="34" charset="0"/>
              <a:buChar char="•"/>
            </a:pPr>
            <a:r>
              <a:rPr lang="en-GB" sz="1200" kern="1200" dirty="0" smtClean="0">
                <a:solidFill>
                  <a:schemeClr val="tx1"/>
                </a:solidFill>
                <a:latin typeface="+mn-lt"/>
                <a:ea typeface="+mn-ea"/>
                <a:cs typeface="+mn-cs"/>
              </a:rPr>
              <a:t>Approaches are needed, that can be individually adjusted.</a:t>
            </a:r>
            <a:endParaRPr lang="de-DE"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de-DE" sz="1200" kern="1200" dirty="0" smtClean="0">
              <a:solidFill>
                <a:schemeClr val="tx1"/>
              </a:solidFill>
              <a:latin typeface="+mn-lt"/>
              <a:ea typeface="+mn-ea"/>
              <a:cs typeface="+mn-cs"/>
            </a:endParaRPr>
          </a:p>
          <a:p>
            <a:pPr>
              <a:buFont typeface="Arial" pitchFamily="34" charset="0"/>
              <a:buChar char="•"/>
            </a:pPr>
            <a:endParaRPr lang="en-GB" sz="1200" dirty="0" smtClean="0">
              <a:solidFill>
                <a:srgbClr val="17375E"/>
              </a:solidFill>
              <a:latin typeface="Franklin Gothic Book"/>
            </a:endParaRPr>
          </a:p>
          <a:p>
            <a:endParaRPr lang="de-DE" dirty="0"/>
          </a:p>
        </p:txBody>
      </p:sp>
      <p:sp>
        <p:nvSpPr>
          <p:cNvPr id="4" name="Foliennummernplatzhalter 3"/>
          <p:cNvSpPr>
            <a:spLocks noGrp="1"/>
          </p:cNvSpPr>
          <p:nvPr>
            <p:ph type="sldNum" sz="quarter" idx="10"/>
          </p:nvPr>
        </p:nvSpPr>
        <p:spPr/>
        <p:txBody>
          <a:bodyPr/>
          <a:lstStyle/>
          <a:p>
            <a:fld id="{1EBCFF2C-50DE-4A1E-9CD6-A03FA45A13DE}"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pPr marL="177800" indent="-177800"/>
            <a:r>
              <a:rPr lang="en-GB" sz="1400" b="1" dirty="0" smtClean="0">
                <a:solidFill>
                  <a:srgbClr val="17375E"/>
                </a:solidFill>
                <a:latin typeface="Franklin Gothic Book"/>
              </a:rPr>
              <a:t>Further reasons </a:t>
            </a:r>
            <a:r>
              <a:rPr lang="en-GB" sz="1400" dirty="0" smtClean="0">
                <a:solidFill>
                  <a:srgbClr val="17375E"/>
                </a:solidFill>
                <a:latin typeface="Franklin Gothic Book"/>
              </a:rPr>
              <a:t>(qualitatively collected)</a:t>
            </a:r>
          </a:p>
          <a:p>
            <a:pPr marL="355600" lvl="0" indent="-177800">
              <a:spcAft>
                <a:spcPts val="600"/>
              </a:spcAft>
              <a:buFont typeface="Wingdings" pitchFamily="2" charset="2"/>
              <a:buChar char="§"/>
            </a:pPr>
            <a:r>
              <a:rPr lang="en-GB" sz="1200" dirty="0" smtClean="0">
                <a:solidFill>
                  <a:srgbClr val="17375E"/>
                </a:solidFill>
                <a:latin typeface="Franklin Gothic Book"/>
              </a:rPr>
              <a:t>Standard guidelines, toolkits and best practices often do not fit the local realities,</a:t>
            </a:r>
            <a:endParaRPr lang="de-DE" sz="1200" dirty="0" smtClean="0">
              <a:solidFill>
                <a:srgbClr val="17375E"/>
              </a:solidFill>
              <a:latin typeface="Franklin Gothic Book"/>
            </a:endParaRPr>
          </a:p>
          <a:p>
            <a:pPr marL="355600" lvl="0" indent="-177800">
              <a:spcAft>
                <a:spcPts val="600"/>
              </a:spcAft>
              <a:buFont typeface="Wingdings" pitchFamily="2" charset="2"/>
              <a:buChar char="§"/>
            </a:pPr>
            <a:r>
              <a:rPr lang="en-GB" sz="1200" dirty="0" smtClean="0">
                <a:solidFill>
                  <a:srgbClr val="17375E"/>
                </a:solidFill>
                <a:latin typeface="Franklin Gothic Book"/>
              </a:rPr>
              <a:t>Material is perceived as abstract and difficult to transfer to the concrete project,</a:t>
            </a:r>
            <a:endParaRPr lang="de-DE" sz="1200" dirty="0" smtClean="0">
              <a:solidFill>
                <a:srgbClr val="17375E"/>
              </a:solidFill>
              <a:latin typeface="Franklin Gothic Book"/>
            </a:endParaRPr>
          </a:p>
          <a:p>
            <a:pPr marL="355600" lvl="0" indent="-177800">
              <a:spcAft>
                <a:spcPts val="600"/>
              </a:spcAft>
              <a:buFont typeface="Wingdings" pitchFamily="2" charset="2"/>
              <a:buChar char="§"/>
            </a:pPr>
            <a:r>
              <a:rPr lang="en-GB" sz="1200" dirty="0" smtClean="0">
                <a:solidFill>
                  <a:srgbClr val="17375E"/>
                </a:solidFill>
                <a:latin typeface="Franklin Gothic Book"/>
              </a:rPr>
              <a:t>Approaches are needed, that can be individually adjusted.</a:t>
            </a:r>
            <a:endParaRPr lang="de-DE" sz="1050" dirty="0" smtClean="0">
              <a:solidFill>
                <a:srgbClr val="17375E"/>
              </a:solidFill>
              <a:latin typeface="Franklin Gothic Book"/>
            </a:endParaRPr>
          </a:p>
          <a:p>
            <a:endParaRPr lang="de-DE" dirty="0"/>
          </a:p>
        </p:txBody>
      </p:sp>
      <p:sp>
        <p:nvSpPr>
          <p:cNvPr id="4" name="Foliennummernplatzhalter 3"/>
          <p:cNvSpPr>
            <a:spLocks noGrp="1"/>
          </p:cNvSpPr>
          <p:nvPr>
            <p:ph type="sldNum" sz="quarter" idx="10"/>
          </p:nvPr>
        </p:nvSpPr>
        <p:spPr/>
        <p:txBody>
          <a:bodyPr/>
          <a:lstStyle/>
          <a:p>
            <a:fld id="{1EBCFF2C-50DE-4A1E-9CD6-A03FA45A13DE}"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dirty="0" smtClean="0">
                <a:solidFill>
                  <a:schemeClr val="tx2"/>
                </a:solidFill>
              </a:rPr>
              <a:t> Informational measures: </a:t>
            </a:r>
            <a:br>
              <a:rPr lang="en-GB" sz="1200" dirty="0" smtClean="0">
                <a:solidFill>
                  <a:schemeClr val="tx2"/>
                </a:solidFill>
              </a:rPr>
            </a:br>
            <a:r>
              <a:rPr lang="en-GB" sz="1200" dirty="0" smtClean="0">
                <a:solidFill>
                  <a:schemeClr val="tx2"/>
                </a:solidFill>
              </a:rPr>
              <a:t>Include activities such as distributing brochures/leaflets which provide information about the project or provide possibilities where citizens may ask questions, e.g. information centre, special event, telephone hotline, open houses.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20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dirty="0" smtClean="0">
                <a:solidFill>
                  <a:schemeClr val="tx2"/>
                </a:solidFill>
              </a:rPr>
              <a:t> Consultation and dialogue with the public: </a:t>
            </a:r>
            <a:br>
              <a:rPr lang="en-GB" sz="1200" dirty="0" smtClean="0">
                <a:solidFill>
                  <a:schemeClr val="tx2"/>
                </a:solidFill>
              </a:rPr>
            </a:br>
            <a:r>
              <a:rPr lang="en-GB" sz="1200" dirty="0" smtClean="0">
                <a:solidFill>
                  <a:schemeClr val="tx2"/>
                </a:solidFill>
              </a:rPr>
              <a:t>Means that the public has the possibility to give feedback on the project and its specifications, e.g. at special events or through the collection of written feedback. The collected feedback is then considered by the project team and / or relevant administration.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120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dirty="0" smtClean="0">
                <a:solidFill>
                  <a:schemeClr val="tx2"/>
                </a:solidFill>
              </a:rPr>
              <a:t> Empowerment of the public = decision making: </a:t>
            </a:r>
            <a:br>
              <a:rPr lang="en-GB" sz="1200" dirty="0" smtClean="0">
                <a:solidFill>
                  <a:schemeClr val="tx2"/>
                </a:solidFill>
              </a:rPr>
            </a:br>
            <a:r>
              <a:rPr lang="en-GB" sz="1200" dirty="0" smtClean="0">
                <a:solidFill>
                  <a:schemeClr val="tx2"/>
                </a:solidFill>
              </a:rPr>
              <a:t>The public has the opportunity to make final decisions after having been thoroughly engaged regarding the project, e.g. via a citizen vote.</a:t>
            </a:r>
            <a:endParaRPr lang="de-DE" sz="120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de-DE" sz="120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de-DE" sz="120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dirty="0" smtClean="0">
                <a:solidFill>
                  <a:srgbClr val="17375E"/>
                </a:solidFill>
                <a:cs typeface="ヒラギノ角ゴ Pro W3" charset="0"/>
              </a:rPr>
              <a:t>Experiences on average positive.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dirty="0" smtClean="0">
                <a:solidFill>
                  <a:srgbClr val="17375E"/>
                </a:solidFill>
                <a:cs typeface="ヒラギノ角ゴ Pro W3" charset="0"/>
              </a:rPr>
              <a:t>Experiences:</a:t>
            </a:r>
            <a:r>
              <a:rPr lang="en-GB" sz="1200" baseline="0" dirty="0" smtClean="0">
                <a:solidFill>
                  <a:srgbClr val="17375E"/>
                </a:solidFill>
                <a:cs typeface="ヒラギノ角ゴ Pro W3" charset="0"/>
              </a:rPr>
              <a:t> </a:t>
            </a:r>
            <a:r>
              <a:rPr lang="en-GB" sz="1200" kern="1200" dirty="0" smtClean="0">
                <a:solidFill>
                  <a:schemeClr val="tx1"/>
                </a:solidFill>
                <a:latin typeface="+mn-lt"/>
                <a:ea typeface="+mn-ea"/>
                <a:cs typeface="+mn-cs"/>
              </a:rPr>
              <a:t>If the answers are analysed according to market development similar results emerge for all three market types.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1200" kern="1200" dirty="0" smtClean="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2000" dirty="0" smtClean="0">
                <a:solidFill>
                  <a:srgbClr val="17375E"/>
                </a:solidFill>
              </a:rPr>
              <a:t>This shows that consultation and dialogue does not necessarily lead to success.</a:t>
            </a:r>
            <a:endParaRPr lang="en-GB" sz="2000" dirty="0" smtClean="0">
              <a:solidFill>
                <a:srgbClr val="17375E"/>
              </a:solidFill>
              <a:cs typeface="ヒラギノ角ゴ Pro W3"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de-DE"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err="1" smtClean="0">
                <a:solidFill>
                  <a:srgbClr val="17375E"/>
                </a:solidFill>
                <a:cs typeface="ヒラギノ角ゴ Pro W3" charset="0"/>
              </a:rPr>
              <a:t>Em</a:t>
            </a:r>
            <a:r>
              <a:rPr lang="en-GB" sz="1200" b="1" dirty="0" smtClean="0">
                <a:solidFill>
                  <a:srgbClr val="17375E"/>
                </a:solidFill>
                <a:cs typeface="ヒラギノ角ゴ Pro W3" charset="0"/>
              </a:rPr>
              <a:t>-power-</a:t>
            </a:r>
            <a:r>
              <a:rPr lang="en-GB" sz="1200" b="1" dirty="0" err="1" smtClean="0">
                <a:solidFill>
                  <a:srgbClr val="17375E"/>
                </a:solidFill>
                <a:cs typeface="ヒラギノ角ゴ Pro W3" charset="0"/>
              </a:rPr>
              <a:t>ment</a:t>
            </a:r>
            <a:r>
              <a:rPr lang="en-GB" sz="1200" b="1" dirty="0" smtClean="0">
                <a:solidFill>
                  <a:srgbClr val="17375E"/>
                </a:solidFill>
                <a:cs typeface="ヒラギノ角ゴ Pro W3" charset="0"/>
              </a:rPr>
              <a:t> of public. Challenges</a:t>
            </a:r>
            <a:endParaRPr lang="de-DE" sz="1200" b="1" dirty="0" smtClean="0">
              <a:solidFill>
                <a:srgbClr val="17375E"/>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rgbClr val="17375E"/>
                </a:solidFill>
              </a:rPr>
              <a:t>find right point in time, right format and making sure that all representatives of community including the opponents of wind power come to such meetings. </a:t>
            </a: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smtClean="0">
              <a:solidFill>
                <a:schemeClr val="tx2"/>
              </a:solidFill>
            </a:endParaRPr>
          </a:p>
          <a:p>
            <a:endParaRPr lang="de-DE" dirty="0"/>
          </a:p>
        </p:txBody>
      </p:sp>
      <p:sp>
        <p:nvSpPr>
          <p:cNvPr id="4" name="Foliennummernplatzhalter 3"/>
          <p:cNvSpPr>
            <a:spLocks noGrp="1"/>
          </p:cNvSpPr>
          <p:nvPr>
            <p:ph type="sldNum" sz="quarter" idx="10"/>
          </p:nvPr>
        </p:nvSpPr>
        <p:spPr/>
        <p:txBody>
          <a:bodyPr/>
          <a:lstStyle/>
          <a:p>
            <a:fld id="{1EBCFF2C-50DE-4A1E-9CD6-A03FA45A13DE}"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1EBCFF2C-50DE-4A1E-9CD6-A03FA45A13DE}"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err="1" smtClean="0"/>
              <a:t>Social</a:t>
            </a:r>
            <a:r>
              <a:rPr lang="de-DE" dirty="0" smtClean="0"/>
              <a:t> </a:t>
            </a:r>
            <a:r>
              <a:rPr lang="de-DE" dirty="0" err="1" smtClean="0"/>
              <a:t>acceptance</a:t>
            </a:r>
            <a:r>
              <a:rPr lang="de-DE" dirty="0" smtClean="0"/>
              <a:t> </a:t>
            </a:r>
            <a:r>
              <a:rPr lang="de-DE" dirty="0" err="1" smtClean="0"/>
              <a:t>of</a:t>
            </a:r>
            <a:r>
              <a:rPr lang="de-DE" dirty="0" smtClean="0"/>
              <a:t> wind </a:t>
            </a:r>
            <a:r>
              <a:rPr lang="de-DE" dirty="0" err="1" smtClean="0"/>
              <a:t>energy</a:t>
            </a:r>
            <a:r>
              <a:rPr lang="de-DE"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Promising strategies to foster social acceptance: </a:t>
            </a:r>
            <a:r>
              <a:rPr lang="en-GB" b="1" dirty="0" smtClean="0"/>
              <a:t>Implementing public participation and engagement strategies </a:t>
            </a:r>
            <a:r>
              <a:rPr lang="en-GB" dirty="0" smtClean="0"/>
              <a:t>into project management for onshore wind energy farms</a:t>
            </a:r>
          </a:p>
          <a:p>
            <a:endParaRPr lang="de-DE" dirty="0"/>
          </a:p>
        </p:txBody>
      </p:sp>
      <p:sp>
        <p:nvSpPr>
          <p:cNvPr id="4" name="Foliennummernplatzhalter 3"/>
          <p:cNvSpPr>
            <a:spLocks noGrp="1"/>
          </p:cNvSpPr>
          <p:nvPr>
            <p:ph type="sldNum" sz="quarter" idx="10"/>
          </p:nvPr>
        </p:nvSpPr>
        <p:spPr/>
        <p:txBody>
          <a:bodyPr/>
          <a:lstStyle/>
          <a:p>
            <a:fld id="{1EBCFF2C-50DE-4A1E-9CD6-A03FA45A13D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666750" lvl="1" indent="-266700">
              <a:spcBef>
                <a:spcPts val="600"/>
              </a:spcBef>
              <a:buFont typeface="Wingdings" pitchFamily="2" charset="2"/>
              <a:buChar char="§"/>
            </a:pPr>
            <a:r>
              <a:rPr lang="en-US" sz="1600" dirty="0" smtClean="0">
                <a:solidFill>
                  <a:srgbClr val="17375E"/>
                </a:solidFill>
              </a:rPr>
              <a:t>On average, 15 questionnaires per country</a:t>
            </a:r>
          </a:p>
          <a:p>
            <a:pPr marL="666750" lvl="1" indent="-266700">
              <a:spcBef>
                <a:spcPts val="600"/>
              </a:spcBef>
              <a:buFont typeface="Wingdings" pitchFamily="2" charset="2"/>
              <a:buChar char="§"/>
            </a:pPr>
            <a:r>
              <a:rPr lang="en-US" sz="1600" dirty="0" smtClean="0">
                <a:solidFill>
                  <a:srgbClr val="17375E"/>
                </a:solidFill>
              </a:rPr>
              <a:t>countries from three stages of market development: developed, growth and emerging markets</a:t>
            </a:r>
          </a:p>
          <a:p>
            <a:pPr marL="0" indent="0">
              <a:buNone/>
            </a:pPr>
            <a:endParaRPr lang="de-DE" baseline="0" dirty="0"/>
          </a:p>
        </p:txBody>
      </p:sp>
      <p:sp>
        <p:nvSpPr>
          <p:cNvPr id="4" name="Foliennummernplatzhalter 3"/>
          <p:cNvSpPr>
            <a:spLocks noGrp="1"/>
          </p:cNvSpPr>
          <p:nvPr>
            <p:ph type="sldNum" sz="quarter" idx="10"/>
          </p:nvPr>
        </p:nvSpPr>
        <p:spPr/>
        <p:txBody>
          <a:bodyPr/>
          <a:lstStyle/>
          <a:p>
            <a:fld id="{14008E0B-599E-412A-82A6-4E99718A0E8C}" type="slidenum">
              <a:rPr lang="de-DE" smtClean="0"/>
              <a:pPr/>
              <a:t>4</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1EBCFF2C-50DE-4A1E-9CD6-A03FA45A13DE}"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In sum, more negative than positive reactions were reported. </a:t>
            </a:r>
            <a:endParaRPr lang="en-US" sz="1200" dirty="0" smtClean="0"/>
          </a:p>
          <a:p>
            <a:endParaRPr lang="en-US" sz="1200" dirty="0" smtClean="0"/>
          </a:p>
          <a:p>
            <a:r>
              <a:rPr lang="en-US" sz="1200" dirty="0" smtClean="0"/>
              <a:t>Local citizens are the most important originators of negative reactions, while positive reactions are expressed more often by political stakeholders. </a:t>
            </a:r>
          </a:p>
          <a:p>
            <a:pPr>
              <a:buFont typeface="Arial" pitchFamily="34" charset="0"/>
              <a:buNone/>
            </a:pPr>
            <a:r>
              <a:rPr lang="en-GB" sz="1200" kern="1200" dirty="0" smtClean="0">
                <a:solidFill>
                  <a:schemeClr val="tx1"/>
                </a:solidFill>
                <a:latin typeface="+mn-lt"/>
                <a:ea typeface="+mn-ea"/>
                <a:cs typeface="+mn-cs"/>
              </a:rPr>
              <a:t>In</a:t>
            </a:r>
            <a:r>
              <a:rPr lang="en-US" sz="1200"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 contrast to this: more positive reactions from political stakeholders reported on a local level.</a:t>
            </a:r>
          </a:p>
          <a:p>
            <a:pPr>
              <a:buFont typeface="Arial" pitchFamily="34" charset="0"/>
              <a:buNone/>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17375E"/>
                </a:solidFill>
              </a:rPr>
              <a:t>Overall negative reactions predominate; though the fact that positive reactions do not get to be reported as often remains </a:t>
            </a:r>
            <a:r>
              <a:rPr lang="en-US" sz="1200" dirty="0" err="1" smtClean="0">
                <a:solidFill>
                  <a:srgbClr val="17375E"/>
                </a:solidFill>
              </a:rPr>
              <a:t>underliying</a:t>
            </a:r>
            <a:r>
              <a:rPr lang="en-US" sz="1200" dirty="0" smtClean="0">
                <a:solidFill>
                  <a:srgbClr val="17375E"/>
                </a:solidFill>
              </a:rPr>
              <a:t> this statement (negative reaction bias).</a:t>
            </a:r>
          </a:p>
          <a:p>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There is a significant positive correlation between these index variables (.51). Thus, the more positive reactions are reported the more negative ones are reported and vice versa. </a:t>
            </a:r>
            <a:endParaRPr lang="de-DE" sz="1200" kern="1200" dirty="0" smtClean="0">
              <a:solidFill>
                <a:schemeClr val="tx1"/>
              </a:solidFill>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1EBCFF2C-50DE-4A1E-9CD6-A03FA45A13DE}"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2"/>
                </a:solidFill>
              </a:rPr>
              <a:t> Informational measures: </a:t>
            </a:r>
            <a:br>
              <a:rPr lang="en-GB" sz="1200" dirty="0" smtClean="0">
                <a:solidFill>
                  <a:schemeClr val="tx2"/>
                </a:solidFill>
              </a:rPr>
            </a:br>
            <a:r>
              <a:rPr lang="en-GB" sz="1200" dirty="0" smtClean="0">
                <a:solidFill>
                  <a:schemeClr val="tx2"/>
                </a:solidFill>
              </a:rPr>
              <a:t>Include activities such as distributing brochures/leaflets which provide information about the project or provide possibilities where citizens may ask questions, e.g. information centre, special event, telephone hotline, open houses.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dirty="0" smtClean="0">
                <a:solidFill>
                  <a:schemeClr val="tx2"/>
                </a:solidFill>
              </a:rPr>
              <a:t> Consultation and dialogue with the public: </a:t>
            </a:r>
            <a:br>
              <a:rPr lang="en-GB" sz="1200" dirty="0" smtClean="0">
                <a:solidFill>
                  <a:schemeClr val="tx2"/>
                </a:solidFill>
              </a:rPr>
            </a:br>
            <a:r>
              <a:rPr lang="en-GB" sz="1200" dirty="0" smtClean="0">
                <a:solidFill>
                  <a:schemeClr val="tx2"/>
                </a:solidFill>
              </a:rPr>
              <a:t>Means that the public has the possibility to give feedback on the project and its specifications, e.g. at special events or through the collection of written feedback. The collected feedback is then considered by the project team and / or relevant administration.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dirty="0" smtClean="0">
                <a:solidFill>
                  <a:schemeClr val="tx2"/>
                </a:solidFill>
              </a:rPr>
              <a:t> Empowerment of the public = decision making: </a:t>
            </a:r>
            <a:br>
              <a:rPr lang="en-GB" sz="1200" dirty="0" smtClean="0">
                <a:solidFill>
                  <a:schemeClr val="tx2"/>
                </a:solidFill>
              </a:rPr>
            </a:br>
            <a:r>
              <a:rPr lang="en-GB" sz="1200" dirty="0" smtClean="0">
                <a:solidFill>
                  <a:schemeClr val="tx2"/>
                </a:solidFill>
              </a:rPr>
              <a:t>The public has the opportunity to make final decisions after having been thoroughly engaged regarding the project, e.g. via a citizen vote.</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75 project developers and representatives from cooperatives with experience with public participation activities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24 state, they don’t apply any public participation measures in the phase of project preparation – but only 10 respondents indicate that measures are not relevant in this phase from their point of view. In later phases the share</a:t>
            </a:r>
            <a:r>
              <a:rPr lang="en-US" sz="1200" kern="1200" baseline="0" dirty="0" smtClean="0">
                <a:solidFill>
                  <a:schemeClr val="tx1"/>
                </a:solidFill>
                <a:latin typeface="+mn-lt"/>
                <a:ea typeface="+mn-ea"/>
                <a:cs typeface="+mn-cs"/>
              </a:rPr>
              <a:t> stating these measures are not relevant is higher. </a:t>
            </a:r>
            <a:endParaRPr lang="en-US" sz="1200" kern="1200" dirty="0" smtClean="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1EBCFF2C-50DE-4A1E-9CD6-A03FA45A13DE}"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2"/>
                </a:solidFill>
              </a:rPr>
              <a:t> </a:t>
            </a:r>
            <a:r>
              <a:rPr lang="en-US" sz="1200" kern="1200" dirty="0" smtClean="0">
                <a:solidFill>
                  <a:schemeClr val="tx1"/>
                </a:solidFill>
                <a:latin typeface="+mn-lt"/>
                <a:ea typeface="+mn-ea"/>
                <a:cs typeface="+mn-cs"/>
              </a:rPr>
              <a:t>Thus, the most measures of public participation are applied in the spatial and technical planning and in the permitting process (1.5 measures on average in each case), whereas in the project preparation only 1 measure on average is applied. Furthermore fewer measures are applied in the operation</a:t>
            </a:r>
            <a:r>
              <a:rPr lang="en-US" sz="1200" kern="1200" baseline="0" dirty="0" smtClean="0">
                <a:solidFill>
                  <a:schemeClr val="tx1"/>
                </a:solidFill>
                <a:latin typeface="+mn-lt"/>
                <a:ea typeface="+mn-ea"/>
                <a:cs typeface="+mn-cs"/>
              </a:rPr>
              <a:t> phase</a:t>
            </a:r>
            <a:endParaRPr lang="en-US" sz="1200" kern="1200" dirty="0" smtClean="0">
              <a:solidFill>
                <a:schemeClr val="tx1"/>
              </a:solidFill>
              <a:latin typeface="+mn-lt"/>
              <a:ea typeface="+mn-ea"/>
              <a:cs typeface="+mn-cs"/>
            </a:endParaRPr>
          </a:p>
          <a:p>
            <a:endParaRPr lang="en-GB" sz="1200" dirty="0" smtClean="0">
              <a:solidFill>
                <a:schemeClr val="tx2"/>
              </a:solidFill>
            </a:endParaRPr>
          </a:p>
          <a:p>
            <a:endParaRPr lang="en-GB" sz="1200" kern="1200" dirty="0" smtClean="0">
              <a:solidFill>
                <a:schemeClr val="tx2"/>
              </a:solidFill>
              <a:latin typeface="+mn-lt"/>
              <a:ea typeface="+mn-ea"/>
              <a:cs typeface="+mn-cs"/>
            </a:endParaRPr>
          </a:p>
          <a:p>
            <a:r>
              <a:rPr lang="en-US" sz="1200" kern="1200" dirty="0" smtClean="0">
                <a:solidFill>
                  <a:schemeClr val="tx1"/>
                </a:solidFill>
                <a:latin typeface="+mn-lt"/>
                <a:ea typeface="+mn-ea"/>
                <a:cs typeface="+mn-cs"/>
              </a:rPr>
              <a:t>Interpretation: It seems as if the project developers and cooperatives only apply measures of public participation when the project officially started and when there is maybe already some public opposition.</a:t>
            </a:r>
            <a:endParaRPr lang="de-DE" sz="1200" kern="12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1EBCFF2C-50DE-4A1E-9CD6-A03FA45A13DE}"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FontTx/>
              <a:buChar char="-"/>
            </a:pPr>
            <a:r>
              <a:rPr lang="de-DE" dirty="0" smtClean="0"/>
              <a:t>The </a:t>
            </a:r>
            <a:r>
              <a:rPr lang="de-DE" dirty="0" err="1" smtClean="0"/>
              <a:t>public</a:t>
            </a:r>
            <a:r>
              <a:rPr lang="de-DE" dirty="0" smtClean="0"/>
              <a:t> </a:t>
            </a:r>
            <a:r>
              <a:rPr lang="de-DE" dirty="0" err="1" smtClean="0"/>
              <a:t>is</a:t>
            </a:r>
            <a:r>
              <a:rPr lang="de-DE" dirty="0" smtClean="0"/>
              <a:t> </a:t>
            </a:r>
            <a:r>
              <a:rPr lang="de-DE" dirty="0" err="1" smtClean="0"/>
              <a:t>often</a:t>
            </a:r>
            <a:r>
              <a:rPr lang="de-DE" dirty="0" smtClean="0"/>
              <a:t> </a:t>
            </a:r>
            <a:r>
              <a:rPr lang="de-DE" dirty="0" err="1" smtClean="0"/>
              <a:t>responsible</a:t>
            </a:r>
            <a:r>
              <a:rPr lang="de-DE" dirty="0" smtClean="0"/>
              <a:t> </a:t>
            </a:r>
            <a:r>
              <a:rPr lang="de-DE" dirty="0" err="1" smtClean="0"/>
              <a:t>for</a:t>
            </a:r>
            <a:r>
              <a:rPr lang="de-DE" dirty="0" smtClean="0"/>
              <a:t> negative </a:t>
            </a:r>
            <a:r>
              <a:rPr lang="de-DE" dirty="0" err="1" smtClean="0"/>
              <a:t>reaction</a:t>
            </a:r>
            <a:r>
              <a:rPr lang="de-DE" dirty="0" smtClean="0"/>
              <a:t> in </a:t>
            </a:r>
            <a:r>
              <a:rPr lang="de-DE" dirty="0" err="1" smtClean="0"/>
              <a:t>relation</a:t>
            </a:r>
            <a:r>
              <a:rPr lang="de-DE" dirty="0" smtClean="0"/>
              <a:t> </a:t>
            </a:r>
            <a:r>
              <a:rPr lang="de-DE" dirty="0" err="1" smtClean="0"/>
              <a:t>to</a:t>
            </a:r>
            <a:r>
              <a:rPr lang="de-DE" dirty="0" smtClean="0"/>
              <a:t> wind </a:t>
            </a:r>
            <a:r>
              <a:rPr lang="de-DE" dirty="0" err="1" smtClean="0"/>
              <a:t>farms</a:t>
            </a:r>
            <a:r>
              <a:rPr lang="de-DE" baseline="0" dirty="0" smtClean="0"/>
              <a:t> </a:t>
            </a:r>
            <a:r>
              <a:rPr lang="de-DE" baseline="0" dirty="0" err="1" smtClean="0"/>
              <a:t>and</a:t>
            </a:r>
            <a:r>
              <a:rPr lang="de-DE" baseline="0" dirty="0" smtClean="0"/>
              <a:t> also </a:t>
            </a:r>
            <a:r>
              <a:rPr lang="de-DE" baseline="0" dirty="0" err="1" smtClean="0"/>
              <a:t>political</a:t>
            </a:r>
            <a:r>
              <a:rPr lang="de-DE" baseline="0" dirty="0" smtClean="0"/>
              <a:t> </a:t>
            </a:r>
            <a:r>
              <a:rPr lang="de-DE" baseline="0" dirty="0" err="1" smtClean="0"/>
              <a:t>stakeholders</a:t>
            </a:r>
            <a:r>
              <a:rPr lang="de-DE" baseline="0" dirty="0" smtClean="0"/>
              <a:t>. </a:t>
            </a:r>
            <a:endParaRPr lang="de-DE" dirty="0" smtClean="0"/>
          </a:p>
          <a:p>
            <a:pPr>
              <a:buFontTx/>
              <a:buChar char="-"/>
            </a:pPr>
            <a:r>
              <a:rPr lang="de-DE" baseline="0" dirty="0" smtClean="0"/>
              <a:t> </a:t>
            </a:r>
            <a:r>
              <a:rPr lang="en-US" sz="1200" kern="1200" dirty="0" smtClean="0">
                <a:solidFill>
                  <a:schemeClr val="tx1"/>
                </a:solidFill>
                <a:latin typeface="+mn-lt"/>
                <a:ea typeface="+mn-ea"/>
                <a:cs typeface="+mn-cs"/>
              </a:rPr>
              <a:t>Start too late:</a:t>
            </a:r>
            <a:r>
              <a:rPr lang="en-US" sz="1200" kern="1200" baseline="0" dirty="0" smtClean="0">
                <a:solidFill>
                  <a:schemeClr val="tx1"/>
                </a:solidFill>
                <a:latin typeface="+mn-lt"/>
                <a:ea typeface="+mn-ea"/>
                <a:cs typeface="+mn-cs"/>
              </a:rPr>
              <a:t> </a:t>
            </a:r>
            <a:r>
              <a:rPr lang="en-US" sz="1200" dirty="0" smtClean="0"/>
              <a:t>One possible explanation for this could be the fact that the project developers and cooperatives only apply measures of public participation when there is already some opposition. </a:t>
            </a:r>
            <a:r>
              <a:rPr lang="en-US" sz="1200" kern="1200" dirty="0" smtClean="0">
                <a:solidFill>
                  <a:schemeClr val="tx1"/>
                </a:solidFill>
                <a:latin typeface="+mn-lt"/>
                <a:ea typeface="+mn-ea"/>
                <a:cs typeface="+mn-cs"/>
              </a:rPr>
              <a:t>A reason might be too few resources (staff, time, money) to apply public participation measures in early project stages. </a:t>
            </a:r>
          </a:p>
          <a:p>
            <a:pPr>
              <a:buFontTx/>
              <a:buChar char="-"/>
            </a:pPr>
            <a:r>
              <a:rPr lang="en-US" sz="1200" kern="1200" baseline="0" dirty="0" smtClean="0">
                <a:solidFill>
                  <a:schemeClr val="tx1"/>
                </a:solidFill>
                <a:latin typeface="+mn-lt"/>
                <a:ea typeface="+mn-ea"/>
                <a:cs typeface="+mn-cs"/>
              </a:rPr>
              <a:t> to avoid negative reactions public participation measures have to start very early, but to trigger positive reactions measures in all project phases are important </a:t>
            </a:r>
            <a:endParaRPr lang="de-DE" dirty="0"/>
          </a:p>
        </p:txBody>
      </p:sp>
      <p:sp>
        <p:nvSpPr>
          <p:cNvPr id="4" name="Foliennummernplatzhalter 3"/>
          <p:cNvSpPr>
            <a:spLocks noGrp="1"/>
          </p:cNvSpPr>
          <p:nvPr>
            <p:ph type="sldNum" sz="quarter" idx="10"/>
          </p:nvPr>
        </p:nvSpPr>
        <p:spPr/>
        <p:txBody>
          <a:bodyPr/>
          <a:lstStyle/>
          <a:p>
            <a:fld id="{1EBCFF2C-50DE-4A1E-9CD6-A03FA45A13DE}"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err="1" smtClean="0"/>
              <a:t>For</a:t>
            </a:r>
            <a:r>
              <a:rPr lang="de-DE" dirty="0" smtClean="0"/>
              <a:t> </a:t>
            </a:r>
            <a:r>
              <a:rPr lang="de-DE" dirty="0" err="1" smtClean="0"/>
              <a:t>further</a:t>
            </a:r>
            <a:r>
              <a:rPr lang="de-DE" baseline="0" dirty="0" smtClean="0"/>
              <a:t> </a:t>
            </a:r>
            <a:r>
              <a:rPr lang="de-DE" baseline="0" dirty="0" err="1" smtClean="0"/>
              <a:t>information</a:t>
            </a:r>
            <a:r>
              <a:rPr lang="de-DE" baseline="0" dirty="0" smtClean="0"/>
              <a:t> </a:t>
            </a:r>
            <a:r>
              <a:rPr lang="de-DE" baseline="0" dirty="0" err="1" smtClean="0"/>
              <a:t>please</a:t>
            </a:r>
            <a:r>
              <a:rPr lang="de-DE" baseline="0" dirty="0" smtClean="0"/>
              <a:t> </a:t>
            </a:r>
            <a:r>
              <a:rPr lang="de-DE" baseline="0" dirty="0" err="1" smtClean="0"/>
              <a:t>come</a:t>
            </a:r>
            <a:r>
              <a:rPr lang="de-DE" baseline="0" dirty="0" smtClean="0"/>
              <a:t> </a:t>
            </a:r>
            <a:r>
              <a:rPr lang="de-DE" baseline="0" dirty="0" err="1" smtClean="0"/>
              <a:t>and</a:t>
            </a:r>
            <a:r>
              <a:rPr lang="de-DE" baseline="0" dirty="0" smtClean="0"/>
              <a:t> </a:t>
            </a:r>
            <a:r>
              <a:rPr lang="de-DE" baseline="0" dirty="0" err="1" smtClean="0"/>
              <a:t>see</a:t>
            </a:r>
            <a:r>
              <a:rPr lang="de-DE" baseline="0" dirty="0" smtClean="0"/>
              <a:t> </a:t>
            </a:r>
            <a:r>
              <a:rPr lang="de-DE" baseline="0" dirty="0" err="1" smtClean="0"/>
              <a:t>me</a:t>
            </a:r>
            <a:r>
              <a:rPr lang="de-DE" baseline="0" dirty="0" smtClean="0"/>
              <a:t>. </a:t>
            </a:r>
            <a:endParaRPr lang="de-DE" dirty="0"/>
          </a:p>
        </p:txBody>
      </p:sp>
      <p:sp>
        <p:nvSpPr>
          <p:cNvPr id="4" name="Foliennummernplatzhalter 3"/>
          <p:cNvSpPr>
            <a:spLocks noGrp="1"/>
          </p:cNvSpPr>
          <p:nvPr>
            <p:ph type="sldNum" sz="quarter" idx="10"/>
          </p:nvPr>
        </p:nvSpPr>
        <p:spPr/>
        <p:txBody>
          <a:bodyPr/>
          <a:lstStyle/>
          <a:p>
            <a:fld id="{1EBCFF2C-50DE-4A1E-9CD6-A03FA45A13DE}"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jpeg"/><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6" name="TextBox 21"/>
          <p:cNvSpPr txBox="1">
            <a:spLocks noChangeArrowheads="1"/>
          </p:cNvSpPr>
          <p:nvPr/>
        </p:nvSpPr>
        <p:spPr bwMode="auto">
          <a:xfrm>
            <a:off x="391224" y="5373216"/>
            <a:ext cx="713310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defRPr/>
            </a:pPr>
            <a:r>
              <a:rPr lang="en-GB" sz="1800" dirty="0" smtClean="0">
                <a:solidFill>
                  <a:schemeClr val="tx2"/>
                </a:solidFill>
                <a:latin typeface="Franklin Gothic Book" charset="0"/>
              </a:rPr>
              <a:t>Authors:</a:t>
            </a:r>
            <a:r>
              <a:rPr lang="en-GB" sz="1800" baseline="0" dirty="0" smtClean="0">
                <a:solidFill>
                  <a:schemeClr val="tx2"/>
                </a:solidFill>
                <a:latin typeface="Franklin Gothic Book" charset="0"/>
              </a:rPr>
              <a:t> Uta Schneider, </a:t>
            </a:r>
            <a:r>
              <a:rPr lang="en-GB" sz="1800" dirty="0" smtClean="0">
                <a:solidFill>
                  <a:schemeClr val="tx2"/>
                </a:solidFill>
                <a:latin typeface="Franklin Gothic Book" charset="0"/>
              </a:rPr>
              <a:t>Elisabeth</a:t>
            </a:r>
            <a:r>
              <a:rPr lang="en-GB" sz="1800" baseline="0" dirty="0" smtClean="0">
                <a:solidFill>
                  <a:schemeClr val="tx2"/>
                </a:solidFill>
                <a:latin typeface="Franklin Gothic Book" charset="0"/>
              </a:rPr>
              <a:t> Dütschke, Julius P. Wesche </a:t>
            </a:r>
            <a:r>
              <a:rPr lang="en-GB" sz="1800" kern="1200" baseline="0" dirty="0" smtClean="0">
                <a:solidFill>
                  <a:schemeClr val="tx2"/>
                </a:solidFill>
                <a:latin typeface="Franklin Gothic Book" charset="0"/>
                <a:ea typeface="ヒラギノ角ゴ Pro W3" charset="0"/>
                <a:cs typeface="ヒラギノ角ゴ Pro W3" charset="0"/>
              </a:rPr>
              <a:t>(Fraunhofer ISI)</a:t>
            </a:r>
            <a:endParaRPr lang="en-GB" sz="1800" kern="1200" baseline="0" dirty="0">
              <a:solidFill>
                <a:schemeClr val="tx2"/>
              </a:solidFill>
              <a:latin typeface="Franklin Gothic Book" charset="0"/>
              <a:ea typeface="ヒラギノ角ゴ Pro W3" charset="0"/>
              <a:cs typeface="ヒラギノ角ゴ Pro W3" charset="0"/>
            </a:endParaRPr>
          </a:p>
        </p:txBody>
      </p:sp>
      <p:pic>
        <p:nvPicPr>
          <p:cNvPr id="19" name="Afbeelding 18" descr="iee-horizontal.eps"/>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3563888" y="6262796"/>
            <a:ext cx="2555776" cy="489715"/>
          </a:xfrm>
          <a:prstGeom prst="rect">
            <a:avLst/>
          </a:prstGeom>
        </p:spPr>
      </p:pic>
      <p:pic>
        <p:nvPicPr>
          <p:cNvPr id="2" name="Picture 1" descr="WISEPower-LOGO.jp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391224" y="891388"/>
            <a:ext cx="4029012" cy="881428"/>
          </a:xfrm>
          <a:prstGeom prst="rect">
            <a:avLst/>
          </a:prstGeom>
        </p:spPr>
      </p:pic>
      <p:pic>
        <p:nvPicPr>
          <p:cNvPr id="3" name="Picture 2" descr="shape.jpg"/>
          <p:cNvPicPr>
            <a:picLocks noChangeAspect="1"/>
          </p:cNvPicPr>
          <p:nvPr userDrawn="1"/>
        </p:nvPicPr>
        <p:blipFill rotWithShape="1">
          <a:blip r:embed="rId4">
            <a:extLst>
              <a:ext uri="{28A0092B-C50C-407E-A947-70E740481C1C}">
                <a14:useLocalDpi xmlns:a14="http://schemas.microsoft.com/office/drawing/2010/main" xmlns="" val="0"/>
              </a:ext>
            </a:extLst>
          </a:blip>
          <a:srcRect t="12125" r="40671"/>
          <a:stretch/>
        </p:blipFill>
        <p:spPr>
          <a:xfrm>
            <a:off x="6492978" y="1"/>
            <a:ext cx="2649434" cy="3868116"/>
          </a:xfrm>
          <a:prstGeom prst="rect">
            <a:avLst/>
          </a:prstGeom>
        </p:spPr>
      </p:pic>
      <p:sp>
        <p:nvSpPr>
          <p:cNvPr id="11" name="Title Placeholder 1"/>
          <p:cNvSpPr txBox="1">
            <a:spLocks/>
          </p:cNvSpPr>
          <p:nvPr userDrawn="1"/>
        </p:nvSpPr>
        <p:spPr bwMode="auto">
          <a:xfrm>
            <a:off x="6516216" y="6309320"/>
            <a:ext cx="2578534" cy="28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600" b="1" kern="1200">
                <a:solidFill>
                  <a:schemeClr val="tx2"/>
                </a:solidFill>
                <a:latin typeface="Franklin Gothic Book"/>
                <a:ea typeface="ヒラギノ角ゴ Pro W3" charset="0"/>
                <a:cs typeface="Franklin Gothic Book"/>
              </a:defRPr>
            </a:lvl1pPr>
            <a:lvl2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2pPr>
            <a:lvl3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3pPr>
            <a:lvl4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4pPr>
            <a:lvl5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5pPr>
            <a:lvl6pPr marL="4572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6pPr>
            <a:lvl7pPr marL="9144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7pPr>
            <a:lvl8pPr marL="13716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8pPr>
            <a:lvl9pPr marL="18288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9pPr>
          </a:lstStyle>
          <a:p>
            <a:r>
              <a:rPr lang="nl-BE" sz="1800" dirty="0" smtClean="0"/>
              <a:t>wisepower-project.eu</a:t>
            </a:r>
            <a:endParaRPr lang="en-US" sz="1800" dirty="0"/>
          </a:p>
        </p:txBody>
      </p:sp>
      <p:cxnSp>
        <p:nvCxnSpPr>
          <p:cNvPr id="15" name="Rechte verbindingslijn 13"/>
          <p:cNvCxnSpPr/>
          <p:nvPr userDrawn="1"/>
        </p:nvCxnSpPr>
        <p:spPr>
          <a:xfrm>
            <a:off x="3131840" y="6291338"/>
            <a:ext cx="0" cy="585356"/>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6" name="Rechte verbindingslijn 13"/>
          <p:cNvCxnSpPr/>
          <p:nvPr userDrawn="1"/>
        </p:nvCxnSpPr>
        <p:spPr>
          <a:xfrm>
            <a:off x="6516216" y="6291338"/>
            <a:ext cx="0" cy="585356"/>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4" name="Title 1"/>
          <p:cNvSpPr txBox="1">
            <a:spLocks/>
          </p:cNvSpPr>
          <p:nvPr/>
        </p:nvSpPr>
        <p:spPr>
          <a:xfrm>
            <a:off x="377706" y="2492896"/>
            <a:ext cx="6642566" cy="1433091"/>
          </a:xfrm>
          <a:prstGeom prst="rect">
            <a:avLst/>
          </a:prstGeom>
        </p:spPr>
        <p:txBody>
          <a:bodyPr anchor="b">
            <a:normAutofit fontScale="92500"/>
          </a:bodyPr>
          <a:lstStyle>
            <a:lvl1pPr>
              <a:defRPr sz="3600">
                <a:solidFill>
                  <a:schemeClr val="bg1"/>
                </a:solidFill>
                <a:latin typeface="Franklin Gothic Medium"/>
                <a:cs typeface="Franklin Gothic Medium"/>
              </a:defRPr>
            </a:lvl1pPr>
          </a:lstStyle>
          <a:p>
            <a:r>
              <a:rPr lang="en-GB" sz="2600" b="1" kern="1200" baseline="0" noProof="0" dirty="0" smtClean="0">
                <a:solidFill>
                  <a:schemeClr val="accent1"/>
                </a:solidFill>
                <a:latin typeface="Franklin Gothic Book"/>
                <a:ea typeface="ヒラギノ角ゴ Pro W3" charset="0"/>
                <a:cs typeface="Franklin Gothic Book"/>
              </a:rPr>
              <a:t>Involving citizens and stakeholders in wind farm development – social acceptance measures and their effects across Europe</a:t>
            </a:r>
            <a:endParaRPr lang="de-DE" sz="2600" b="1" kern="1200" baseline="0" noProof="0" dirty="0">
              <a:solidFill>
                <a:schemeClr val="accent1"/>
              </a:solidFill>
              <a:latin typeface="Franklin Gothic Book"/>
              <a:ea typeface="ヒラギノ角ゴ Pro W3" charset="0"/>
              <a:cs typeface="Franklin Gothic Book"/>
            </a:endParaRPr>
          </a:p>
        </p:txBody>
      </p:sp>
      <p:pic>
        <p:nvPicPr>
          <p:cNvPr id="14" name="Picture 2" descr="http://www.derbausv.de/images/dena_logo.gif"/>
          <p:cNvPicPr>
            <a:picLocks noChangeAspect="1" noChangeArrowheads="1"/>
          </p:cNvPicPr>
          <p:nvPr userDrawn="1"/>
        </p:nvPicPr>
        <p:blipFill>
          <a:blip r:embed="rId5" cstate="print"/>
          <a:srcRect l="4727" t="8526" r="5017" b="14733"/>
          <a:stretch>
            <a:fillRect/>
          </a:stretch>
        </p:blipFill>
        <p:spPr bwMode="auto">
          <a:xfrm>
            <a:off x="2051720" y="100311"/>
            <a:ext cx="1455400" cy="545775"/>
          </a:xfrm>
          <a:prstGeom prst="rect">
            <a:avLst/>
          </a:prstGeom>
          <a:noFill/>
        </p:spPr>
      </p:pic>
      <p:pic>
        <p:nvPicPr>
          <p:cNvPr id="17" name="Picture 4" descr="http://www.schuelerakademie-ka.de/Modules/Deine-schuelerakademie/Images/Verein/P/fraunhofer-isi.jpg"/>
          <p:cNvPicPr>
            <a:picLocks noChangeAspect="1" noChangeArrowheads="1"/>
          </p:cNvPicPr>
          <p:nvPr userDrawn="1"/>
        </p:nvPicPr>
        <p:blipFill>
          <a:blip r:embed="rId6" cstate="print"/>
          <a:srcRect l="3287" t="32869" r="2749" b="34262"/>
          <a:stretch>
            <a:fillRect/>
          </a:stretch>
        </p:blipFill>
        <p:spPr bwMode="auto">
          <a:xfrm>
            <a:off x="224983" y="100311"/>
            <a:ext cx="1648689" cy="576721"/>
          </a:xfrm>
          <a:prstGeom prst="rect">
            <a:avLst/>
          </a:prstGeom>
          <a:noFill/>
        </p:spPr>
      </p:pic>
      <p:sp>
        <p:nvSpPr>
          <p:cNvPr id="20" name="Titel 9"/>
          <p:cNvSpPr txBox="1">
            <a:spLocks/>
          </p:cNvSpPr>
          <p:nvPr userDrawn="1"/>
        </p:nvSpPr>
        <p:spPr>
          <a:xfrm>
            <a:off x="3131840" y="4587205"/>
            <a:ext cx="7772400" cy="1362075"/>
          </a:xfrm>
          <a:prstGeom prst="rect">
            <a:avLst/>
          </a:prstGeom>
        </p:spPr>
        <p:txBody>
          <a:bodyPr vert="horz" lIns="91440" tIns="45720" rIns="91440" bIns="45720" rtlCol="0" anchor="t">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4000" b="1" i="0" u="none" strike="noStrike" kern="1200" cap="all" spc="0" normalizeH="0" baseline="0" noProof="0" dirty="0" smtClean="0">
                <a:ln>
                  <a:noFill/>
                </a:ln>
                <a:solidFill>
                  <a:schemeClr val="tx1"/>
                </a:solidFill>
                <a:effectLst/>
                <a:uLnTx/>
                <a:uFillTx/>
                <a:latin typeface="+mj-lt"/>
                <a:ea typeface="+mj-ea"/>
                <a:cs typeface="+mj-cs"/>
              </a:rPr>
              <a:t>		</a:t>
            </a:r>
          </a:p>
        </p:txBody>
      </p:sp>
      <p:pic>
        <p:nvPicPr>
          <p:cNvPr id="21" name="Picture 4" descr="http://www.ewea.org/fileadmin/images/logos/ewea/EWEA_primary_RGB_hor.jpg"/>
          <p:cNvPicPr>
            <a:picLocks noChangeAspect="1" noChangeArrowheads="1"/>
          </p:cNvPicPr>
          <p:nvPr userDrawn="1"/>
        </p:nvPicPr>
        <p:blipFill>
          <a:blip r:embed="rId7" cstate="print"/>
          <a:srcRect/>
          <a:stretch>
            <a:fillRect/>
          </a:stretch>
        </p:blipFill>
        <p:spPr bwMode="auto">
          <a:xfrm>
            <a:off x="3707904" y="100311"/>
            <a:ext cx="2184351" cy="595273"/>
          </a:xfrm>
          <a:prstGeom prst="rect">
            <a:avLst/>
          </a:prstGeom>
          <a:noFill/>
        </p:spPr>
      </p:pic>
      <p:sp>
        <p:nvSpPr>
          <p:cNvPr id="23" name="TextBox 21"/>
          <p:cNvSpPr txBox="1">
            <a:spLocks noChangeArrowheads="1"/>
          </p:cNvSpPr>
          <p:nvPr userDrawn="1"/>
        </p:nvSpPr>
        <p:spPr bwMode="auto">
          <a:xfrm>
            <a:off x="395535" y="3933055"/>
            <a:ext cx="6264697" cy="13747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fontAlgn="auto">
              <a:lnSpc>
                <a:spcPts val="2000"/>
              </a:lnSpc>
              <a:spcBef>
                <a:spcPts val="0"/>
              </a:spcBef>
              <a:spcAft>
                <a:spcPts val="0"/>
              </a:spcAft>
              <a:buFont typeface="Arial"/>
              <a:buNone/>
              <a:defRPr/>
            </a:pPr>
            <a:r>
              <a:rPr lang="en-GB" sz="1800" kern="1200" noProof="0" dirty="0" err="1" smtClean="0">
                <a:solidFill>
                  <a:schemeClr val="accent1"/>
                </a:solidFill>
                <a:latin typeface="Franklin Gothic Book"/>
                <a:ea typeface="ヒラギノ角ゴ Pro W3" charset="0"/>
                <a:cs typeface="Franklin Gothic Book"/>
              </a:rPr>
              <a:t>WindEurope</a:t>
            </a:r>
            <a:r>
              <a:rPr lang="en-GB" sz="1800" kern="1200" noProof="0" dirty="0" smtClean="0">
                <a:solidFill>
                  <a:schemeClr val="accent1"/>
                </a:solidFill>
                <a:latin typeface="Franklin Gothic Book"/>
                <a:ea typeface="ヒラギノ角ゴ Pro W3" charset="0"/>
                <a:cs typeface="Franklin Gothic Book"/>
              </a:rPr>
              <a:t> Summit 2016</a:t>
            </a:r>
            <a:endParaRPr lang="en-GB" sz="1800" kern="1200" baseline="0" noProof="0" dirty="0" smtClean="0">
              <a:solidFill>
                <a:schemeClr val="accent1"/>
              </a:solidFill>
              <a:latin typeface="Franklin Gothic Book"/>
              <a:ea typeface="ヒラギノ角ゴ Pro W3" charset="0"/>
              <a:cs typeface="Franklin Gothic Book"/>
            </a:endParaRPr>
          </a:p>
          <a:p>
            <a:pPr marL="0" marR="0" indent="0" algn="l" defTabSz="457200" rtl="0" eaLnBrk="1" fontAlgn="auto" latinLnBrk="0" hangingPunct="1">
              <a:lnSpc>
                <a:spcPts val="2000"/>
              </a:lnSpc>
              <a:spcBef>
                <a:spcPts val="0"/>
              </a:spcBef>
              <a:spcAft>
                <a:spcPts val="0"/>
              </a:spcAft>
              <a:buClrTx/>
              <a:buSzTx/>
              <a:buFont typeface="Arial"/>
              <a:buNone/>
              <a:tabLst/>
              <a:defRPr/>
            </a:pPr>
            <a:r>
              <a:rPr lang="en-US" sz="1800" kern="1200" baseline="0" noProof="0" dirty="0" smtClean="0">
                <a:solidFill>
                  <a:schemeClr val="accent1"/>
                </a:solidFill>
                <a:latin typeface="Franklin Gothic Book"/>
                <a:ea typeface="ヒラギノ角ゴ Pro W3" charset="0"/>
                <a:cs typeface="Franklin Gothic Book"/>
              </a:rPr>
              <a:t>Session: Yes in my back yard! </a:t>
            </a:r>
            <a:r>
              <a:rPr lang="en-US" sz="1800" kern="1200" baseline="0" noProof="0" dirty="0" err="1" smtClean="0">
                <a:solidFill>
                  <a:schemeClr val="accent1"/>
                </a:solidFill>
                <a:latin typeface="Franklin Gothic Book"/>
                <a:ea typeface="ヒラギノ角ゴ Pro W3" charset="0"/>
                <a:cs typeface="Franklin Gothic Book"/>
              </a:rPr>
              <a:t>Maximising</a:t>
            </a:r>
            <a:r>
              <a:rPr lang="en-US" sz="1800" kern="1200" baseline="0" noProof="0" dirty="0" smtClean="0">
                <a:solidFill>
                  <a:schemeClr val="accent1"/>
                </a:solidFill>
                <a:latin typeface="Franklin Gothic Book"/>
                <a:ea typeface="ヒラギノ角ゴ Pro W3" charset="0"/>
                <a:cs typeface="Franklin Gothic Book"/>
              </a:rPr>
              <a:t> social acceptance  </a:t>
            </a:r>
          </a:p>
          <a:p>
            <a:pPr marL="0" marR="0" indent="0" algn="l" defTabSz="457200" rtl="0" eaLnBrk="1" fontAlgn="auto" latinLnBrk="0" hangingPunct="1">
              <a:lnSpc>
                <a:spcPts val="2000"/>
              </a:lnSpc>
              <a:spcBef>
                <a:spcPts val="0"/>
              </a:spcBef>
              <a:spcAft>
                <a:spcPts val="0"/>
              </a:spcAft>
              <a:buClrTx/>
              <a:buSzTx/>
              <a:buFont typeface="Arial"/>
              <a:buNone/>
              <a:tabLst/>
              <a:defRPr/>
            </a:pPr>
            <a:r>
              <a:rPr lang="en-GB" sz="1800" kern="1200" baseline="0" noProof="0" dirty="0" smtClean="0">
                <a:solidFill>
                  <a:schemeClr val="accent1"/>
                </a:solidFill>
                <a:latin typeface="Franklin Gothic Book"/>
                <a:ea typeface="ヒラギノ角ゴ Pro W3" charset="0"/>
                <a:cs typeface="Franklin Gothic Book"/>
              </a:rPr>
              <a:t>Thursday, 29 September 2016</a:t>
            </a:r>
          </a:p>
          <a:p>
            <a:pPr fontAlgn="auto">
              <a:lnSpc>
                <a:spcPts val="2000"/>
              </a:lnSpc>
              <a:spcBef>
                <a:spcPts val="0"/>
              </a:spcBef>
              <a:spcAft>
                <a:spcPts val="0"/>
              </a:spcAft>
              <a:buFont typeface="Arial"/>
              <a:buNone/>
              <a:defRPr/>
            </a:pPr>
            <a:r>
              <a:rPr lang="en-GB" sz="1800" kern="1200" baseline="0" noProof="0" dirty="0" smtClean="0">
                <a:solidFill>
                  <a:schemeClr val="accent1"/>
                </a:solidFill>
                <a:latin typeface="Franklin Gothic Book"/>
                <a:ea typeface="ヒラギノ角ゴ Pro W3" charset="0"/>
                <a:cs typeface="Franklin Gothic Book"/>
              </a:rPr>
              <a:t>Hamburg</a:t>
            </a:r>
          </a:p>
        </p:txBody>
      </p:sp>
      <p:sp>
        <p:nvSpPr>
          <p:cNvPr id="24" name="TextBox 21"/>
          <p:cNvSpPr txBox="1">
            <a:spLocks noChangeArrowheads="1"/>
          </p:cNvSpPr>
          <p:nvPr userDrawn="1"/>
        </p:nvSpPr>
        <p:spPr bwMode="auto">
          <a:xfrm>
            <a:off x="395536" y="6291338"/>
            <a:ext cx="244827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defRPr/>
            </a:pPr>
            <a:r>
              <a:rPr lang="en-GB" sz="1800" dirty="0" smtClean="0">
                <a:solidFill>
                  <a:srgbClr val="005596"/>
                </a:solidFill>
                <a:latin typeface="Franklin Gothic Book" charset="0"/>
              </a:rPr>
              <a:t>September</a:t>
            </a:r>
            <a:r>
              <a:rPr lang="en-GB" sz="1800" baseline="0" dirty="0" smtClean="0">
                <a:solidFill>
                  <a:srgbClr val="005596"/>
                </a:solidFill>
                <a:latin typeface="Franklin Gothic Book" charset="0"/>
              </a:rPr>
              <a:t> </a:t>
            </a:r>
            <a:r>
              <a:rPr lang="en-GB" sz="1800" dirty="0" smtClean="0">
                <a:solidFill>
                  <a:srgbClr val="005596"/>
                </a:solidFill>
                <a:latin typeface="Franklin Gothic Book" charset="0"/>
              </a:rPr>
              <a:t>2016</a:t>
            </a:r>
            <a:endParaRPr lang="en-GB" sz="1300" i="1" dirty="0">
              <a:solidFill>
                <a:srgbClr val="005596"/>
              </a:solidFill>
              <a:latin typeface="Franklin Gothic Book" charset="0"/>
            </a:endParaRPr>
          </a:p>
        </p:txBody>
      </p:sp>
    </p:spTree>
    <p:extLst>
      <p:ext uri="{BB962C8B-B14F-4D97-AF65-F5344CB8AC3E}">
        <p14:creationId xmlns:p14="http://schemas.microsoft.com/office/powerpoint/2010/main" xmlns="" val="18138021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pic>
        <p:nvPicPr>
          <p:cNvPr id="11" name="Picture 10" descr="WISEPower-LOGO.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2718156" y="741646"/>
            <a:ext cx="3672408" cy="803414"/>
          </a:xfrm>
          <a:prstGeom prst="rect">
            <a:avLst/>
          </a:prstGeom>
        </p:spPr>
      </p:pic>
      <p:sp>
        <p:nvSpPr>
          <p:cNvPr id="12" name="Rectangle 11"/>
          <p:cNvSpPr/>
          <p:nvPr userDrawn="1"/>
        </p:nvSpPr>
        <p:spPr>
          <a:xfrm>
            <a:off x="5408576" y="5738361"/>
            <a:ext cx="3707904" cy="1124744"/>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PARTNERS.jp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2007599" y="3509887"/>
            <a:ext cx="5877052" cy="3056067"/>
          </a:xfrm>
          <a:prstGeom prst="rect">
            <a:avLst/>
          </a:prstGeom>
        </p:spPr>
      </p:pic>
      <p:pic>
        <p:nvPicPr>
          <p:cNvPr id="3" name="Picture 2" descr="EWEA.jp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2134757" y="2357759"/>
            <a:ext cx="1947602" cy="584280"/>
          </a:xfrm>
          <a:prstGeom prst="rect">
            <a:avLst/>
          </a:prstGeom>
        </p:spPr>
      </p:pic>
      <p:cxnSp>
        <p:nvCxnSpPr>
          <p:cNvPr id="6" name="Straight Connector 5"/>
          <p:cNvCxnSpPr/>
          <p:nvPr userDrawn="1"/>
        </p:nvCxnSpPr>
        <p:spPr>
          <a:xfrm>
            <a:off x="2134757" y="3348318"/>
            <a:ext cx="5420906"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userDrawn="1"/>
        </p:nvSpPr>
        <p:spPr>
          <a:xfrm>
            <a:off x="2065475" y="3040431"/>
            <a:ext cx="5040560" cy="307777"/>
          </a:xfrm>
          <a:prstGeom prst="rect">
            <a:avLst/>
          </a:prstGeom>
          <a:noFill/>
        </p:spPr>
        <p:txBody>
          <a:bodyPr wrap="square" rtlCol="0">
            <a:spAutoFit/>
          </a:bodyPr>
          <a:lstStyle/>
          <a:p>
            <a:r>
              <a:rPr lang="en-US" sz="1400" dirty="0" smtClean="0">
                <a:solidFill>
                  <a:srgbClr val="79BDE8"/>
                </a:solidFill>
                <a:latin typeface="Franklin Gothic Book"/>
                <a:cs typeface="Franklin Gothic Book"/>
              </a:rPr>
              <a:t>PARTNERS</a:t>
            </a:r>
            <a:endParaRPr lang="en-US" sz="1400" dirty="0">
              <a:solidFill>
                <a:srgbClr val="79BDE8"/>
              </a:solidFill>
              <a:latin typeface="Franklin Gothic Book"/>
              <a:cs typeface="Franklin Gothic Book"/>
            </a:endParaRPr>
          </a:p>
        </p:txBody>
      </p:sp>
      <p:cxnSp>
        <p:nvCxnSpPr>
          <p:cNvPr id="9" name="Straight Connector 8"/>
          <p:cNvCxnSpPr/>
          <p:nvPr userDrawn="1"/>
        </p:nvCxnSpPr>
        <p:spPr>
          <a:xfrm>
            <a:off x="2129237" y="2213743"/>
            <a:ext cx="5426426"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2059955" y="1905856"/>
            <a:ext cx="1503933" cy="307887"/>
          </a:xfrm>
          <a:prstGeom prst="rect">
            <a:avLst/>
          </a:prstGeom>
          <a:noFill/>
        </p:spPr>
        <p:txBody>
          <a:bodyPr wrap="square" rtlCol="0">
            <a:spAutoFit/>
          </a:bodyPr>
          <a:lstStyle/>
          <a:p>
            <a:r>
              <a:rPr lang="en-US" sz="1400" dirty="0" smtClean="0">
                <a:solidFill>
                  <a:schemeClr val="bg2"/>
                </a:solidFill>
                <a:latin typeface="Franklin Gothic Book"/>
                <a:cs typeface="Franklin Gothic Book"/>
              </a:rPr>
              <a:t>COORDINATOR</a:t>
            </a:r>
            <a:endParaRPr lang="en-US" sz="1400" dirty="0">
              <a:solidFill>
                <a:schemeClr val="bg2"/>
              </a:solidFill>
              <a:latin typeface="Franklin Gothic Book"/>
              <a:cs typeface="Franklin Gothic Book"/>
            </a:endParaRPr>
          </a:p>
        </p:txBody>
      </p:sp>
    </p:spTree>
    <p:extLst>
      <p:ext uri="{BB962C8B-B14F-4D97-AF65-F5344CB8AC3E}">
        <p14:creationId xmlns:p14="http://schemas.microsoft.com/office/powerpoint/2010/main" xmlns="" val="35744777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2" name="Rectangle 11"/>
          <p:cNvSpPr>
            <a:spLocks noChangeArrowheads="1"/>
          </p:cNvSpPr>
          <p:nvPr/>
        </p:nvSpPr>
        <p:spPr bwMode="auto">
          <a:xfrm>
            <a:off x="647849" y="3573016"/>
            <a:ext cx="8352928" cy="6309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GB" sz="3500" b="1" dirty="0">
                <a:solidFill>
                  <a:schemeClr val="tx2"/>
                </a:solidFill>
                <a:latin typeface="Franklin Gothic Book" charset="0"/>
                <a:cs typeface="Franklin Gothic Book" charset="0"/>
              </a:rPr>
              <a:t>Thank you very much </a:t>
            </a:r>
            <a:r>
              <a:rPr lang="en-GB" sz="3500" b="1" dirty="0" smtClean="0">
                <a:solidFill>
                  <a:schemeClr val="tx2"/>
                </a:solidFill>
                <a:latin typeface="Franklin Gothic Book" charset="0"/>
                <a:cs typeface="Franklin Gothic Book" charset="0"/>
              </a:rPr>
              <a:t>for </a:t>
            </a:r>
            <a:r>
              <a:rPr lang="en-GB" sz="3500" b="1" dirty="0">
                <a:solidFill>
                  <a:schemeClr val="tx2"/>
                </a:solidFill>
                <a:latin typeface="Franklin Gothic Book" charset="0"/>
                <a:cs typeface="Franklin Gothic Book" charset="0"/>
              </a:rPr>
              <a:t>your attention  </a:t>
            </a:r>
          </a:p>
        </p:txBody>
      </p:sp>
      <p:pic>
        <p:nvPicPr>
          <p:cNvPr id="6" name="Picture 5" descr="WISEPower-LOGO.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2694453" y="2044476"/>
            <a:ext cx="4222186" cy="923689"/>
          </a:xfrm>
          <a:prstGeom prst="rect">
            <a:avLst/>
          </a:prstGeom>
        </p:spPr>
      </p:pic>
      <p:pic>
        <p:nvPicPr>
          <p:cNvPr id="7" name="Afbeelding 18" descr="iee-horizontal.eps"/>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3635896" y="5738361"/>
            <a:ext cx="2606071" cy="499352"/>
          </a:xfrm>
          <a:prstGeom prst="rect">
            <a:avLst/>
          </a:prstGeom>
        </p:spPr>
      </p:pic>
    </p:spTree>
    <p:extLst>
      <p:ext uri="{BB962C8B-B14F-4D97-AF65-F5344CB8AC3E}">
        <p14:creationId xmlns:p14="http://schemas.microsoft.com/office/powerpoint/2010/main" xmlns="" val="427331805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1691680" y="6356350"/>
            <a:ext cx="1018456" cy="365125"/>
          </a:xfrm>
          <a:prstGeom prst="rect">
            <a:avLst/>
          </a:prstGeom>
        </p:spPr>
        <p:txBody>
          <a:bodyPr/>
          <a:lstStyle>
            <a:lvl1pPr>
              <a:defRPr sz="1200"/>
            </a:lvl1pPr>
          </a:lstStyle>
          <a:p>
            <a:fld id="{B37C6EEF-B90B-435B-8FD1-DAF4EB11D03A}" type="datetimeFigureOut">
              <a:rPr lang="de-DE" smtClean="0"/>
              <a:pPr/>
              <a:t>29.09.2016</a:t>
            </a:fld>
            <a:endParaRPr lang="de-DE" dirty="0"/>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144016" y="6492875"/>
            <a:ext cx="683568" cy="365125"/>
          </a:xfrm>
          <a:prstGeom prst="rect">
            <a:avLst/>
          </a:prstGeom>
        </p:spPr>
        <p:txBody>
          <a:bodyPr/>
          <a:lstStyle>
            <a:lvl1pPr>
              <a:defRPr sz="1200"/>
            </a:lvl1pPr>
          </a:lstStyle>
          <a:p>
            <a:fld id="{A928A2D0-D0FC-4420-BB89-B935364E73FB}" type="slidenum">
              <a:rPr lang="de-DE" smtClean="0"/>
              <a:pPr/>
              <a:t>‹Nr.›</a:t>
            </a:fld>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7" name="Text Placeholder 2"/>
          <p:cNvSpPr>
            <a:spLocks noGrp="1"/>
          </p:cNvSpPr>
          <p:nvPr>
            <p:ph idx="1"/>
          </p:nvPr>
        </p:nvSpPr>
        <p:spPr bwMode="auto">
          <a:xfrm>
            <a:off x="827584" y="1340769"/>
            <a:ext cx="7776864" cy="44644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1" name="Titel 10"/>
          <p:cNvSpPr>
            <a:spLocks noGrp="1"/>
          </p:cNvSpPr>
          <p:nvPr>
            <p:ph type="title"/>
          </p:nvPr>
        </p:nvSpPr>
        <p:spPr/>
        <p:txBody>
          <a:bodyPr/>
          <a:lstStyle/>
          <a:p>
            <a:r>
              <a:rPr lang="de-DE" smtClean="0"/>
              <a:t>Titelmasterformat durch Klicken bearbeiten</a:t>
            </a:r>
            <a:endParaRPr lang="nl-NL" dirty="0"/>
          </a:p>
        </p:txBody>
      </p:sp>
    </p:spTree>
    <p:extLst>
      <p:ext uri="{BB962C8B-B14F-4D97-AF65-F5344CB8AC3E}">
        <p14:creationId xmlns:p14="http://schemas.microsoft.com/office/powerpoint/2010/main" xmlns="" val="25036934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7" name="Text Placeholder 2"/>
          <p:cNvSpPr>
            <a:spLocks noGrp="1"/>
          </p:cNvSpPr>
          <p:nvPr>
            <p:ph idx="1"/>
          </p:nvPr>
        </p:nvSpPr>
        <p:spPr bwMode="auto">
          <a:xfrm>
            <a:off x="827584" y="1340770"/>
            <a:ext cx="3674640" cy="4451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8" name="Text Placeholder 2"/>
          <p:cNvSpPr>
            <a:spLocks noGrp="1"/>
          </p:cNvSpPr>
          <p:nvPr>
            <p:ph idx="10"/>
          </p:nvPr>
        </p:nvSpPr>
        <p:spPr bwMode="auto">
          <a:xfrm>
            <a:off x="4929808" y="1340770"/>
            <a:ext cx="3674640" cy="4451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2" name="Titel 1"/>
          <p:cNvSpPr>
            <a:spLocks noGrp="1"/>
          </p:cNvSpPr>
          <p:nvPr>
            <p:ph type="title"/>
          </p:nvPr>
        </p:nvSpPr>
        <p:spPr/>
        <p:txBody>
          <a:bodyPr/>
          <a:lstStyle/>
          <a:p>
            <a:r>
              <a:rPr lang="de-DE" smtClean="0"/>
              <a:t>Titelmasterformat durch Klicken bearbeiten</a:t>
            </a:r>
            <a:endParaRPr lang="nl-NL" dirty="0"/>
          </a:p>
        </p:txBody>
      </p:sp>
    </p:spTree>
    <p:extLst>
      <p:ext uri="{BB962C8B-B14F-4D97-AF65-F5344CB8AC3E}">
        <p14:creationId xmlns:p14="http://schemas.microsoft.com/office/powerpoint/2010/main" xmlns="" val="17293919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27584" y="1331259"/>
            <a:ext cx="3672408" cy="72073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Content Placeholder 3"/>
          <p:cNvSpPr>
            <a:spLocks noGrp="1"/>
          </p:cNvSpPr>
          <p:nvPr>
            <p:ph sz="half" idx="2"/>
          </p:nvPr>
        </p:nvSpPr>
        <p:spPr>
          <a:xfrm>
            <a:off x="827584" y="2060849"/>
            <a:ext cx="3672408" cy="3744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4932041" y="1331259"/>
            <a:ext cx="3672408" cy="72073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Content Placeholder 5"/>
          <p:cNvSpPr>
            <a:spLocks noGrp="1"/>
          </p:cNvSpPr>
          <p:nvPr>
            <p:ph sz="quarter" idx="4"/>
          </p:nvPr>
        </p:nvSpPr>
        <p:spPr>
          <a:xfrm>
            <a:off x="4932041" y="2060849"/>
            <a:ext cx="3672408" cy="3744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1" name="Title Placeholder 1"/>
          <p:cNvSpPr>
            <a:spLocks noGrp="1"/>
          </p:cNvSpPr>
          <p:nvPr>
            <p:ph type="title"/>
          </p:nvPr>
        </p:nvSpPr>
        <p:spPr bwMode="auto">
          <a:xfrm>
            <a:off x="827584" y="404664"/>
            <a:ext cx="6750396" cy="648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de-DE" smtClean="0"/>
              <a:t>Titelmasterformat durch Klicken bearbeiten</a:t>
            </a:r>
            <a:endParaRPr lang="en-US" dirty="0"/>
          </a:p>
        </p:txBody>
      </p:sp>
    </p:spTree>
    <p:extLst>
      <p:ext uri="{BB962C8B-B14F-4D97-AF65-F5344CB8AC3E}">
        <p14:creationId xmlns:p14="http://schemas.microsoft.com/office/powerpoint/2010/main" xmlns="" val="104314809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graphicFrame>
        <p:nvGraphicFramePr>
          <p:cNvPr id="7" name="Tabel 6"/>
          <p:cNvGraphicFramePr>
            <a:graphicFrameLocks noGrp="1"/>
          </p:cNvGraphicFramePr>
          <p:nvPr>
            <p:extLst>
              <p:ext uri="{D42A27DB-BD31-4B8C-83A1-F6EECF244321}">
                <p14:modId xmlns:p14="http://schemas.microsoft.com/office/powerpoint/2010/main" xmlns="" val="763518952"/>
              </p:ext>
            </p:extLst>
          </p:nvPr>
        </p:nvGraphicFramePr>
        <p:xfrm>
          <a:off x="1115616" y="1700808"/>
          <a:ext cx="6912768" cy="2952330"/>
        </p:xfrm>
        <a:graphic>
          <a:graphicData uri="http://schemas.openxmlformats.org/drawingml/2006/table">
            <a:tbl>
              <a:tblPr firstRow="1" bandRow="1">
                <a:tableStyleId>{1E171933-4619-4E11-9A3F-F7608DF75F80}</a:tableStyleId>
              </a:tblPr>
              <a:tblGrid>
                <a:gridCol w="2304256"/>
                <a:gridCol w="2304256"/>
                <a:gridCol w="2304256"/>
              </a:tblGrid>
              <a:tr h="590466">
                <a:tc>
                  <a:txBody>
                    <a:bodyPr/>
                    <a:lstStyle/>
                    <a:p>
                      <a:r>
                        <a:rPr lang="nl-NL" dirty="0" err="1" smtClean="0"/>
                        <a:t>Table</a:t>
                      </a:r>
                      <a:endParaRPr lang="nl-NL" dirty="0">
                        <a:solidFill>
                          <a:schemeClr val="bg1"/>
                        </a:solidFill>
                      </a:endParaRPr>
                    </a:p>
                  </a:txBody>
                  <a:tcPr>
                    <a:solidFill>
                      <a:srgbClr val="005596"/>
                    </a:solidFill>
                  </a:tcPr>
                </a:tc>
                <a:tc>
                  <a:txBody>
                    <a:bodyPr/>
                    <a:lstStyle/>
                    <a:p>
                      <a:r>
                        <a:rPr lang="nl-NL" dirty="0" err="1" smtClean="0"/>
                        <a:t>Table</a:t>
                      </a:r>
                      <a:endParaRPr lang="nl-NL" dirty="0">
                        <a:solidFill>
                          <a:schemeClr val="bg1"/>
                        </a:solidFill>
                      </a:endParaRPr>
                    </a:p>
                  </a:txBody>
                  <a:tcPr>
                    <a:solidFill>
                      <a:srgbClr val="005596"/>
                    </a:solidFill>
                  </a:tcPr>
                </a:tc>
                <a:tc>
                  <a:txBody>
                    <a:bodyPr/>
                    <a:lstStyle/>
                    <a:p>
                      <a:r>
                        <a:rPr lang="nl-NL" dirty="0" err="1" smtClean="0"/>
                        <a:t>Table</a:t>
                      </a:r>
                      <a:endParaRPr lang="nl-NL" dirty="0">
                        <a:solidFill>
                          <a:schemeClr val="bg1"/>
                        </a:solidFill>
                      </a:endParaRPr>
                    </a:p>
                  </a:txBody>
                  <a:tcPr>
                    <a:solidFill>
                      <a:srgbClr val="005596"/>
                    </a:solidFill>
                  </a:tcPr>
                </a:tc>
              </a:tr>
              <a:tr h="590466">
                <a:tc>
                  <a:txBody>
                    <a:bodyPr/>
                    <a:lstStyle/>
                    <a:p>
                      <a:r>
                        <a:rPr lang="nl-NL" dirty="0" err="1" smtClean="0"/>
                        <a:t>Table</a:t>
                      </a:r>
                      <a:endParaRPr lang="nl-NL" b="0" i="0" dirty="0">
                        <a:solidFill>
                          <a:schemeClr val="tx1"/>
                        </a:solidFill>
                        <a:latin typeface="+mn-lt"/>
                      </a:endParaRPr>
                    </a:p>
                  </a:txBody>
                  <a:tcPr/>
                </a:tc>
                <a:tc>
                  <a:txBody>
                    <a:bodyPr/>
                    <a:lstStyle/>
                    <a:p>
                      <a:r>
                        <a:rPr lang="nl-NL" sz="1600" dirty="0" smtClean="0"/>
                        <a:t>1</a:t>
                      </a:r>
                      <a:endParaRPr lang="nl-NL" sz="1600" dirty="0">
                        <a:solidFill>
                          <a:schemeClr val="tx1"/>
                        </a:solidFill>
                      </a:endParaRPr>
                    </a:p>
                  </a:txBody>
                  <a:tcPr/>
                </a:tc>
                <a:tc>
                  <a:txBody>
                    <a:bodyPr/>
                    <a:lstStyle/>
                    <a:p>
                      <a:r>
                        <a:rPr lang="nl-NL" sz="1600" dirty="0" smtClean="0"/>
                        <a:t>1</a:t>
                      </a:r>
                      <a:endParaRPr lang="nl-NL" sz="1600" dirty="0">
                        <a:solidFill>
                          <a:schemeClr val="tx1"/>
                        </a:solidFill>
                      </a:endParaRPr>
                    </a:p>
                  </a:txBody>
                  <a:tcPr/>
                </a:tc>
              </a:tr>
              <a:tr h="590466">
                <a:tc>
                  <a:txBody>
                    <a:bodyPr/>
                    <a:lstStyle/>
                    <a:p>
                      <a:r>
                        <a:rPr lang="nl-NL" dirty="0" err="1" smtClean="0"/>
                        <a:t>Table</a:t>
                      </a:r>
                      <a:endParaRPr lang="nl-NL" b="0" i="0" dirty="0">
                        <a:solidFill>
                          <a:schemeClr val="tx1"/>
                        </a:solidFill>
                        <a:latin typeface="+mn-lt"/>
                      </a:endParaRPr>
                    </a:p>
                  </a:txBody>
                  <a:tcPr/>
                </a:tc>
                <a:tc>
                  <a:txBody>
                    <a:bodyPr/>
                    <a:lstStyle/>
                    <a:p>
                      <a:r>
                        <a:rPr lang="nl-NL" sz="1600" dirty="0" smtClean="0"/>
                        <a:t>1</a:t>
                      </a:r>
                      <a:endParaRPr lang="nl-NL" sz="1600" dirty="0">
                        <a:solidFill>
                          <a:schemeClr val="tx1"/>
                        </a:solidFill>
                      </a:endParaRPr>
                    </a:p>
                  </a:txBody>
                  <a:tcPr/>
                </a:tc>
                <a:tc>
                  <a:txBody>
                    <a:bodyPr/>
                    <a:lstStyle/>
                    <a:p>
                      <a:r>
                        <a:rPr lang="nl-NL" sz="1600" dirty="0" smtClean="0"/>
                        <a:t>1</a:t>
                      </a:r>
                      <a:endParaRPr lang="nl-NL" sz="1600" dirty="0">
                        <a:solidFill>
                          <a:schemeClr val="tx1"/>
                        </a:solidFill>
                      </a:endParaRPr>
                    </a:p>
                  </a:txBody>
                  <a:tcPr/>
                </a:tc>
              </a:tr>
              <a:tr h="590466">
                <a:tc>
                  <a:txBody>
                    <a:bodyPr/>
                    <a:lstStyle/>
                    <a:p>
                      <a:r>
                        <a:rPr lang="nl-NL" dirty="0" err="1" smtClean="0"/>
                        <a:t>Table</a:t>
                      </a:r>
                      <a:endParaRPr lang="nl-NL" b="0" i="0" dirty="0">
                        <a:solidFill>
                          <a:schemeClr val="tx1"/>
                        </a:solidFill>
                        <a:latin typeface="+mn-lt"/>
                      </a:endParaRPr>
                    </a:p>
                  </a:txBody>
                  <a:tcPr/>
                </a:tc>
                <a:tc>
                  <a:txBody>
                    <a:bodyPr/>
                    <a:lstStyle/>
                    <a:p>
                      <a:r>
                        <a:rPr lang="nl-NL" sz="1600" dirty="0" smtClean="0"/>
                        <a:t>1</a:t>
                      </a:r>
                      <a:endParaRPr lang="nl-NL" sz="1600" dirty="0">
                        <a:solidFill>
                          <a:schemeClr val="tx1"/>
                        </a:solidFill>
                      </a:endParaRPr>
                    </a:p>
                  </a:txBody>
                  <a:tcPr/>
                </a:tc>
                <a:tc>
                  <a:txBody>
                    <a:bodyPr/>
                    <a:lstStyle/>
                    <a:p>
                      <a:r>
                        <a:rPr lang="nl-NL" sz="1600" dirty="0" smtClean="0"/>
                        <a:t>1</a:t>
                      </a:r>
                      <a:endParaRPr lang="nl-NL" sz="1600" dirty="0">
                        <a:solidFill>
                          <a:schemeClr val="tx1"/>
                        </a:solidFill>
                      </a:endParaRPr>
                    </a:p>
                  </a:txBody>
                  <a:tcPr/>
                </a:tc>
              </a:tr>
              <a:tr h="590466">
                <a:tc>
                  <a:txBody>
                    <a:bodyPr/>
                    <a:lstStyle/>
                    <a:p>
                      <a:r>
                        <a:rPr lang="nl-NL" dirty="0" err="1" smtClean="0"/>
                        <a:t>Table</a:t>
                      </a:r>
                      <a:endParaRPr lang="nl-NL" b="0" i="0" dirty="0">
                        <a:solidFill>
                          <a:schemeClr val="tx1"/>
                        </a:solidFill>
                        <a:latin typeface="+mn-lt"/>
                      </a:endParaRPr>
                    </a:p>
                  </a:txBody>
                  <a:tcPr/>
                </a:tc>
                <a:tc>
                  <a:txBody>
                    <a:bodyPr/>
                    <a:lstStyle/>
                    <a:p>
                      <a:r>
                        <a:rPr lang="nl-NL" sz="1600" dirty="0" smtClean="0"/>
                        <a:t>1</a:t>
                      </a:r>
                      <a:endParaRPr lang="nl-NL" sz="1600" dirty="0">
                        <a:solidFill>
                          <a:schemeClr val="tx1"/>
                        </a:solidFill>
                      </a:endParaRPr>
                    </a:p>
                  </a:txBody>
                  <a:tcPr/>
                </a:tc>
                <a:tc>
                  <a:txBody>
                    <a:bodyPr/>
                    <a:lstStyle/>
                    <a:p>
                      <a:r>
                        <a:rPr lang="nl-NL" sz="1600" dirty="0" smtClean="0"/>
                        <a:t>1</a:t>
                      </a:r>
                      <a:endParaRPr lang="nl-NL" sz="1600" dirty="0">
                        <a:solidFill>
                          <a:schemeClr val="tx1"/>
                        </a:solidFill>
                      </a:endParaRPr>
                    </a:p>
                  </a:txBody>
                  <a:tcPr/>
                </a:tc>
              </a:tr>
            </a:tbl>
          </a:graphicData>
        </a:graphic>
      </p:graphicFrame>
      <p:sp>
        <p:nvSpPr>
          <p:cNvPr id="4" name="Title Placeholder 1"/>
          <p:cNvSpPr>
            <a:spLocks noGrp="1"/>
          </p:cNvSpPr>
          <p:nvPr>
            <p:ph type="title"/>
          </p:nvPr>
        </p:nvSpPr>
        <p:spPr bwMode="auto">
          <a:xfrm>
            <a:off x="1115616" y="476672"/>
            <a:ext cx="6750396" cy="648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de-DE" smtClean="0"/>
              <a:t>Titelmasterformat durch Klicken bearbeiten</a:t>
            </a:r>
            <a:endParaRPr lang="en-US" dirty="0"/>
          </a:p>
        </p:txBody>
      </p:sp>
    </p:spTree>
    <p:extLst>
      <p:ext uri="{BB962C8B-B14F-4D97-AF65-F5344CB8AC3E}">
        <p14:creationId xmlns:p14="http://schemas.microsoft.com/office/powerpoint/2010/main" xmlns="" val="356841316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27584" y="2019548"/>
            <a:ext cx="2909391" cy="3772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3" name="Content Placeholder 2"/>
          <p:cNvSpPr>
            <a:spLocks noGrp="1"/>
          </p:cNvSpPr>
          <p:nvPr>
            <p:ph idx="1"/>
          </p:nvPr>
        </p:nvSpPr>
        <p:spPr>
          <a:xfrm>
            <a:off x="3923928" y="1340770"/>
            <a:ext cx="4680520" cy="44513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2" name="Title 1"/>
          <p:cNvSpPr>
            <a:spLocks noGrp="1"/>
          </p:cNvSpPr>
          <p:nvPr>
            <p:ph type="title"/>
          </p:nvPr>
        </p:nvSpPr>
        <p:spPr>
          <a:xfrm>
            <a:off x="827584" y="1340769"/>
            <a:ext cx="2909391" cy="678779"/>
          </a:xfrm>
        </p:spPr>
        <p:txBody>
          <a:bodyPr anchor="b"/>
          <a:lstStyle>
            <a:lvl1pPr algn="l">
              <a:defRPr sz="2000" b="1"/>
            </a:lvl1pPr>
          </a:lstStyle>
          <a:p>
            <a:r>
              <a:rPr lang="de-DE" smtClean="0"/>
              <a:t>Titelmasterformat durch Klicken bearbeiten</a:t>
            </a:r>
            <a:endParaRPr lang="en-US" dirty="0"/>
          </a:p>
        </p:txBody>
      </p:sp>
      <p:sp>
        <p:nvSpPr>
          <p:cNvPr id="6" name="Title Placeholder 1"/>
          <p:cNvSpPr txBox="1">
            <a:spLocks/>
          </p:cNvSpPr>
          <p:nvPr userDrawn="1"/>
        </p:nvSpPr>
        <p:spPr bwMode="auto">
          <a:xfrm>
            <a:off x="827584" y="491547"/>
            <a:ext cx="6750396" cy="648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600" b="1" kern="1200">
                <a:solidFill>
                  <a:schemeClr val="tx2"/>
                </a:solidFill>
                <a:latin typeface="Franklin Gothic Book"/>
                <a:ea typeface="ヒラギノ角ゴ Pro W3" charset="0"/>
                <a:cs typeface="Franklin Gothic Book"/>
              </a:defRPr>
            </a:lvl1pPr>
            <a:lvl2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2pPr>
            <a:lvl3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3pPr>
            <a:lvl4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4pPr>
            <a:lvl5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5pPr>
            <a:lvl6pPr marL="4572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6pPr>
            <a:lvl7pPr marL="9144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7pPr>
            <a:lvl8pPr marL="13716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8pPr>
            <a:lvl9pPr marL="18288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9pPr>
          </a:lstStyle>
          <a:p>
            <a:r>
              <a:rPr lang="en-US" dirty="0" smtClean="0"/>
              <a:t>Click to edit Master title style</a:t>
            </a:r>
            <a:endParaRPr lang="en-US" dirty="0"/>
          </a:p>
        </p:txBody>
      </p:sp>
    </p:spTree>
    <p:extLst>
      <p:ext uri="{BB962C8B-B14F-4D97-AF65-F5344CB8AC3E}">
        <p14:creationId xmlns:p14="http://schemas.microsoft.com/office/powerpoint/2010/main" xmlns="" val="18904882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499992" y="1340768"/>
            <a:ext cx="4104456" cy="648072"/>
          </a:xfrm>
        </p:spPr>
        <p:txBody>
          <a:bodyPr anchor="b"/>
          <a:lstStyle>
            <a:lvl1pPr algn="l">
              <a:defRPr sz="2000" b="1"/>
            </a:lvl1pPr>
          </a:lstStyle>
          <a:p>
            <a:r>
              <a:rPr lang="de-DE" smtClean="0"/>
              <a:t>Titelmasterformat durch Klicken bearbeiten</a:t>
            </a:r>
            <a:endParaRPr lang="en-US" dirty="0"/>
          </a:p>
        </p:txBody>
      </p:sp>
      <p:sp>
        <p:nvSpPr>
          <p:cNvPr id="3" name="Picture Placeholder 2"/>
          <p:cNvSpPr>
            <a:spLocks noGrp="1"/>
          </p:cNvSpPr>
          <p:nvPr>
            <p:ph type="pic" idx="1"/>
          </p:nvPr>
        </p:nvSpPr>
        <p:spPr>
          <a:xfrm>
            <a:off x="827584" y="1340768"/>
            <a:ext cx="3456384" cy="432048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endParaRPr lang="en-US" noProof="0"/>
          </a:p>
        </p:txBody>
      </p:sp>
      <p:sp>
        <p:nvSpPr>
          <p:cNvPr id="4" name="Text Placeholder 3"/>
          <p:cNvSpPr>
            <a:spLocks noGrp="1"/>
          </p:cNvSpPr>
          <p:nvPr>
            <p:ph type="body" sz="half" idx="2"/>
          </p:nvPr>
        </p:nvSpPr>
        <p:spPr>
          <a:xfrm>
            <a:off x="4499992" y="2132856"/>
            <a:ext cx="4104456" cy="35283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6" name="Title Placeholder 1"/>
          <p:cNvSpPr txBox="1">
            <a:spLocks/>
          </p:cNvSpPr>
          <p:nvPr userDrawn="1"/>
        </p:nvSpPr>
        <p:spPr bwMode="auto">
          <a:xfrm>
            <a:off x="827584" y="476672"/>
            <a:ext cx="6750396" cy="648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600" b="1" kern="1200">
                <a:solidFill>
                  <a:schemeClr val="tx2"/>
                </a:solidFill>
                <a:latin typeface="Franklin Gothic Book"/>
                <a:ea typeface="ヒラギノ角ゴ Pro W3" charset="0"/>
                <a:cs typeface="Franklin Gothic Book"/>
              </a:defRPr>
            </a:lvl1pPr>
            <a:lvl2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2pPr>
            <a:lvl3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3pPr>
            <a:lvl4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4pPr>
            <a:lvl5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5pPr>
            <a:lvl6pPr marL="4572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6pPr>
            <a:lvl7pPr marL="9144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7pPr>
            <a:lvl8pPr marL="13716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8pPr>
            <a:lvl9pPr marL="18288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9pPr>
          </a:lstStyle>
          <a:p>
            <a:r>
              <a:rPr lang="en-US" dirty="0" smtClean="0"/>
              <a:t>Click to edit Master title style</a:t>
            </a:r>
            <a:endParaRPr lang="en-US" dirty="0"/>
          </a:p>
        </p:txBody>
      </p:sp>
    </p:spTree>
    <p:extLst>
      <p:ext uri="{BB962C8B-B14F-4D97-AF65-F5344CB8AC3E}">
        <p14:creationId xmlns:p14="http://schemas.microsoft.com/office/powerpoint/2010/main" xmlns="" val="3230410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verticale tekst">
    <p:spTree>
      <p:nvGrpSpPr>
        <p:cNvPr id="1" name=""/>
        <p:cNvGrpSpPr/>
        <p:nvPr/>
      </p:nvGrpSpPr>
      <p:grpSpPr>
        <a:xfrm>
          <a:off x="0" y="0"/>
          <a:ext cx="0" cy="0"/>
          <a:chOff x="0" y="0"/>
          <a:chExt cx="0" cy="0"/>
        </a:xfrm>
      </p:grpSpPr>
      <p:sp>
        <p:nvSpPr>
          <p:cNvPr id="10" name="Vertical Text Placeholder 2"/>
          <p:cNvSpPr>
            <a:spLocks noGrp="1"/>
          </p:cNvSpPr>
          <p:nvPr>
            <p:ph type="body" orient="vert" idx="1"/>
          </p:nvPr>
        </p:nvSpPr>
        <p:spPr>
          <a:xfrm>
            <a:off x="1043608" y="1268762"/>
            <a:ext cx="6984776" cy="4320479"/>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Rectangle 4"/>
          <p:cNvSpPr/>
          <p:nvPr userDrawn="1"/>
        </p:nvSpPr>
        <p:spPr>
          <a:xfrm>
            <a:off x="5408576" y="5738361"/>
            <a:ext cx="3707904" cy="1124744"/>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40938144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9755" y="1268761"/>
            <a:ext cx="1148629" cy="4320480"/>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1115616" y="1268761"/>
            <a:ext cx="5472608" cy="432048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Rectangle 3"/>
          <p:cNvSpPr/>
          <p:nvPr userDrawn="1"/>
        </p:nvSpPr>
        <p:spPr>
          <a:xfrm>
            <a:off x="5408576" y="5738361"/>
            <a:ext cx="3707904" cy="1124744"/>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WISEPower-LOGO.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rot="5400000">
            <a:off x="-576549" y="1376748"/>
            <a:ext cx="2304256" cy="504103"/>
          </a:xfrm>
          <a:prstGeom prst="rect">
            <a:avLst/>
          </a:prstGeom>
        </p:spPr>
      </p:pic>
    </p:spTree>
    <p:extLst>
      <p:ext uri="{BB962C8B-B14F-4D97-AF65-F5344CB8AC3E}">
        <p14:creationId xmlns:p14="http://schemas.microsoft.com/office/powerpoint/2010/main" xmlns="" val="24098012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19169" y="404664"/>
            <a:ext cx="6750396" cy="648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nl-BE" dirty="0" smtClean="0"/>
              <a:t>Titelstijl van model bewerken</a:t>
            </a:r>
            <a:endParaRPr lang="en-US" dirty="0"/>
          </a:p>
        </p:txBody>
      </p:sp>
      <p:sp>
        <p:nvSpPr>
          <p:cNvPr id="1027" name="Text Placeholder 2"/>
          <p:cNvSpPr>
            <a:spLocks noGrp="1"/>
          </p:cNvSpPr>
          <p:nvPr>
            <p:ph type="body" idx="1"/>
          </p:nvPr>
        </p:nvSpPr>
        <p:spPr bwMode="auto">
          <a:xfrm>
            <a:off x="827584" y="1340769"/>
            <a:ext cx="7776864" cy="44513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nl-BE" dirty="0" smtClean="0"/>
              <a:t>Klik om de tekststijl van het model te bewerken</a:t>
            </a:r>
          </a:p>
          <a:p>
            <a:pPr lvl="1"/>
            <a:r>
              <a:rPr lang="nl-BE" dirty="0" smtClean="0"/>
              <a:t>Tweede niveau</a:t>
            </a:r>
          </a:p>
          <a:p>
            <a:pPr lvl="2"/>
            <a:r>
              <a:rPr lang="nl-BE" dirty="0" smtClean="0"/>
              <a:t>Derde niveau</a:t>
            </a:r>
          </a:p>
          <a:p>
            <a:pPr lvl="3"/>
            <a:r>
              <a:rPr lang="nl-BE" dirty="0" smtClean="0"/>
              <a:t>Vierde niveau</a:t>
            </a:r>
          </a:p>
          <a:p>
            <a:pPr lvl="4"/>
            <a:r>
              <a:rPr lang="nl-BE" dirty="0" smtClean="0"/>
              <a:t>Vijfde niveau</a:t>
            </a:r>
            <a:endParaRPr lang="en-US" dirty="0"/>
          </a:p>
        </p:txBody>
      </p:sp>
      <p:pic>
        <p:nvPicPr>
          <p:cNvPr id="11" name="Picture 10" descr="WISEPower-LOGO.jpg"/>
          <p:cNvPicPr>
            <a:picLocks noChangeAspect="1"/>
          </p:cNvPicPr>
          <p:nvPr/>
        </p:nvPicPr>
        <p:blipFill>
          <a:blip r:embed="rId14">
            <a:extLst>
              <a:ext uri="{28A0092B-C50C-407E-A947-70E740481C1C}">
                <a14:useLocalDpi xmlns:a14="http://schemas.microsoft.com/office/drawing/2010/main" xmlns="" val="0"/>
              </a:ext>
            </a:extLst>
          </a:blip>
          <a:stretch>
            <a:fillRect/>
          </a:stretch>
        </p:blipFill>
        <p:spPr>
          <a:xfrm>
            <a:off x="1733208" y="6320775"/>
            <a:ext cx="2304256" cy="504103"/>
          </a:xfrm>
          <a:prstGeom prst="rect">
            <a:avLst/>
          </a:prstGeom>
        </p:spPr>
      </p:pic>
      <p:pic>
        <p:nvPicPr>
          <p:cNvPr id="15" name="Picture 14" descr="shape.jpg"/>
          <p:cNvPicPr>
            <a:picLocks noChangeAspect="1"/>
          </p:cNvPicPr>
          <p:nvPr/>
        </p:nvPicPr>
        <p:blipFill rotWithShape="1">
          <a:blip r:embed="rId15">
            <a:extLst>
              <a:ext uri="{28A0092B-C50C-407E-A947-70E740481C1C}">
                <a14:useLocalDpi xmlns:a14="http://schemas.microsoft.com/office/drawing/2010/main" xmlns="" val="0"/>
              </a:ext>
            </a:extLst>
          </a:blip>
          <a:srcRect l="6133" t="49040" r="64301" b="13942"/>
          <a:stretch/>
        </p:blipFill>
        <p:spPr>
          <a:xfrm>
            <a:off x="7406600" y="0"/>
            <a:ext cx="1728192" cy="2132856"/>
          </a:xfrm>
          <a:prstGeom prst="rect">
            <a:avLst/>
          </a:prstGeom>
        </p:spPr>
      </p:pic>
      <p:pic>
        <p:nvPicPr>
          <p:cNvPr id="17" name="Picture 16" descr="shape.jpg"/>
          <p:cNvPicPr>
            <a:picLocks noChangeAspect="1"/>
          </p:cNvPicPr>
          <p:nvPr/>
        </p:nvPicPr>
        <p:blipFill rotWithShape="1">
          <a:blip r:embed="rId15">
            <a:extLst>
              <a:ext uri="{28A0092B-C50C-407E-A947-70E740481C1C}">
                <a14:useLocalDpi xmlns:a14="http://schemas.microsoft.com/office/drawing/2010/main" xmlns="" val="0"/>
              </a:ext>
            </a:extLst>
          </a:blip>
          <a:srcRect l="6133" t="49040" r="64301" b="5542"/>
          <a:stretch/>
        </p:blipFill>
        <p:spPr>
          <a:xfrm rot="10800000">
            <a:off x="1588" y="4238057"/>
            <a:ext cx="1728192" cy="2616847"/>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9" r:id="rId12"/>
  </p:sldLayoutIdLst>
  <p:timing>
    <p:tnLst>
      <p:par>
        <p:cTn id="1" dur="indefinite" restart="never" nodeType="tmRoot"/>
      </p:par>
    </p:tnLst>
  </p:timing>
  <p:txStyles>
    <p:titleStyle>
      <a:lvl1pPr algn="l" defTabSz="457200" rtl="0" eaLnBrk="1" fontAlgn="base" hangingPunct="1">
        <a:spcBef>
          <a:spcPct val="0"/>
        </a:spcBef>
        <a:spcAft>
          <a:spcPct val="0"/>
        </a:spcAft>
        <a:defRPr sz="2600" b="1" kern="1200">
          <a:solidFill>
            <a:schemeClr val="tx2"/>
          </a:solidFill>
          <a:latin typeface="Franklin Gothic Book"/>
          <a:ea typeface="ヒラギノ角ゴ Pro W3" charset="0"/>
          <a:cs typeface="Franklin Gothic Book"/>
        </a:defRPr>
      </a:lvl1pPr>
      <a:lvl2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2pPr>
      <a:lvl3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3pPr>
      <a:lvl4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4pPr>
      <a:lvl5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5pPr>
      <a:lvl6pPr marL="4572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6pPr>
      <a:lvl7pPr marL="9144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7pPr>
      <a:lvl8pPr marL="13716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8pPr>
      <a:lvl9pPr marL="18288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9pPr>
    </p:titleStyle>
    <p:bodyStyle>
      <a:lvl1pPr marL="342900" indent="-342900" algn="l" defTabSz="457200" rtl="0" eaLnBrk="1" fontAlgn="base" hangingPunct="1">
        <a:spcBef>
          <a:spcPct val="20000"/>
        </a:spcBef>
        <a:spcAft>
          <a:spcPct val="0"/>
        </a:spcAft>
        <a:buClrTx/>
        <a:buFont typeface="Arial" charset="0"/>
        <a:buChar char="•"/>
        <a:defRPr sz="2400" kern="1200">
          <a:solidFill>
            <a:schemeClr val="accent1"/>
          </a:solidFill>
          <a:latin typeface="Franklin Gothic Book"/>
          <a:ea typeface="ヒラギノ角ゴ Pro W3" charset="0"/>
          <a:cs typeface="Franklin Gothic Book"/>
        </a:defRPr>
      </a:lvl1pPr>
      <a:lvl2pPr marL="742950" indent="-285750" algn="l" defTabSz="457200" rtl="0" eaLnBrk="1" fontAlgn="base" hangingPunct="1">
        <a:spcBef>
          <a:spcPct val="20000"/>
        </a:spcBef>
        <a:spcAft>
          <a:spcPct val="0"/>
        </a:spcAft>
        <a:buSzPct val="101000"/>
        <a:buFont typeface="Arial"/>
        <a:buChar char="•"/>
        <a:defRPr sz="2200" kern="1200">
          <a:solidFill>
            <a:schemeClr val="tx1"/>
          </a:solidFill>
          <a:latin typeface="Franklin Gothic Book"/>
          <a:ea typeface="ヒラギノ角ゴ Pro W3" charset="0"/>
          <a:cs typeface="Franklin Gothic Book"/>
        </a:defRPr>
      </a:lvl2pPr>
      <a:lvl3pPr marL="1143000" indent="-228600" algn="l" defTabSz="457200" rtl="0" eaLnBrk="1" fontAlgn="base" hangingPunct="1">
        <a:spcBef>
          <a:spcPct val="20000"/>
        </a:spcBef>
        <a:spcAft>
          <a:spcPct val="0"/>
        </a:spcAft>
        <a:buClr>
          <a:schemeClr val="tx1">
            <a:lumMod val="65000"/>
            <a:lumOff val="35000"/>
          </a:schemeClr>
        </a:buClr>
        <a:buFont typeface="Arial"/>
        <a:buChar char="•"/>
        <a:defRPr sz="2000" kern="1200">
          <a:solidFill>
            <a:schemeClr val="tx1">
              <a:lumMod val="65000"/>
              <a:lumOff val="35000"/>
            </a:schemeClr>
          </a:solidFill>
          <a:latin typeface="Franklin Gothic Book"/>
          <a:ea typeface="ヒラギノ角ゴ Pro W3" charset="0"/>
          <a:cs typeface="Franklin Gothic Book"/>
        </a:defRPr>
      </a:lvl3pPr>
      <a:lvl4pPr marL="1600200" indent="-228600" algn="l" defTabSz="457200" rtl="0" eaLnBrk="1" fontAlgn="base" hangingPunct="1">
        <a:spcBef>
          <a:spcPct val="20000"/>
        </a:spcBef>
        <a:spcAft>
          <a:spcPct val="0"/>
        </a:spcAft>
        <a:buSzPct val="70000"/>
        <a:buFont typeface="Wingdings" charset="2"/>
        <a:buChar char="§"/>
        <a:defRPr kern="1200">
          <a:solidFill>
            <a:schemeClr val="tx1"/>
          </a:solidFill>
          <a:latin typeface="Franklin Gothic Book"/>
          <a:ea typeface="ヒラギノ角ゴ Pro W3" charset="0"/>
          <a:cs typeface="Franklin Gothic Book"/>
        </a:defRPr>
      </a:lvl4pPr>
      <a:lvl5pPr marL="2057400" indent="-228600" algn="l" defTabSz="457200" rtl="0" eaLnBrk="1" fontAlgn="base" hangingPunct="1">
        <a:spcBef>
          <a:spcPct val="20000"/>
        </a:spcBef>
        <a:spcAft>
          <a:spcPct val="0"/>
        </a:spcAft>
        <a:buSzPct val="75000"/>
        <a:buFont typeface="Wingdings" charset="2"/>
        <a:buChar char="§"/>
        <a:defRPr sz="1600" kern="1200">
          <a:solidFill>
            <a:schemeClr val="tx1"/>
          </a:solidFill>
          <a:latin typeface="Franklin Gothic Book"/>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Uta.schneider@isi.fraunhofer.de"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hyperlink" Target="http://www.isi.fraunhofer.d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chart" Target="../charts/char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chart" Target="../charts/chart7.xml"/><Relationship Id="rId7" Type="http://schemas.openxmlformats.org/officeDocument/2006/relationships/diagramColors" Target="../diagrams/colors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27584" y="1340768"/>
            <a:ext cx="7776864" cy="4464496"/>
          </a:xfrm>
        </p:spPr>
        <p:txBody>
          <a:bodyPr/>
          <a:lstStyle/>
          <a:p>
            <a:endParaRPr lang="en-GB" sz="2000" dirty="0" smtClean="0"/>
          </a:p>
          <a:p>
            <a:endParaRPr lang="en-GB" sz="2000" dirty="0" smtClean="0"/>
          </a:p>
          <a:p>
            <a:endParaRPr lang="en-GB" sz="2000" dirty="0" smtClean="0"/>
          </a:p>
          <a:p>
            <a:endParaRPr lang="en-GB" sz="2000" dirty="0" smtClean="0"/>
          </a:p>
          <a:p>
            <a:endParaRPr lang="en-GB" sz="2000" dirty="0" smtClean="0"/>
          </a:p>
          <a:p>
            <a:endParaRPr lang="en-GB" sz="2000" dirty="0" smtClean="0"/>
          </a:p>
          <a:p>
            <a:endParaRPr lang="en-GB" sz="2000" dirty="0" smtClean="0"/>
          </a:p>
          <a:p>
            <a:endParaRPr lang="en-GB" sz="2000" dirty="0" smtClean="0"/>
          </a:p>
          <a:p>
            <a:pPr>
              <a:buFont typeface="Wingdings" pitchFamily="2" charset="2"/>
              <a:buChar char="Ø"/>
            </a:pPr>
            <a:r>
              <a:rPr lang="en-GB" sz="2000" dirty="0" smtClean="0"/>
              <a:t>Carrying out more public participation measures is associated with more positive reactions by political stakeholders. </a:t>
            </a:r>
            <a:endParaRPr lang="de-DE" sz="2000" dirty="0" smtClean="0"/>
          </a:p>
          <a:p>
            <a:pPr>
              <a:buFont typeface="Wingdings" pitchFamily="2" charset="2"/>
              <a:buChar char="Ø"/>
            </a:pPr>
            <a:r>
              <a:rPr lang="en-GB" sz="2000" dirty="0" smtClean="0"/>
              <a:t>Applying public participation measures is not associated with negative reactions of political stakeholders.</a:t>
            </a:r>
          </a:p>
          <a:p>
            <a:pPr>
              <a:buFont typeface="Wingdings" pitchFamily="2" charset="2"/>
              <a:buChar char="Ø"/>
            </a:pPr>
            <a:endParaRPr lang="de-DE" sz="2000" dirty="0"/>
          </a:p>
        </p:txBody>
      </p:sp>
      <p:sp>
        <p:nvSpPr>
          <p:cNvPr id="3" name="Titel 2"/>
          <p:cNvSpPr>
            <a:spLocks noGrp="1"/>
          </p:cNvSpPr>
          <p:nvPr>
            <p:ph type="title"/>
          </p:nvPr>
        </p:nvSpPr>
        <p:spPr/>
        <p:txBody>
          <a:bodyPr/>
          <a:lstStyle/>
          <a:p>
            <a:r>
              <a:rPr lang="en-US" sz="2400" dirty="0" smtClean="0"/>
              <a:t>Have the measures led to positive effects regarding the social acceptance of wind energy projects?</a:t>
            </a:r>
            <a:endParaRPr lang="de-DE" sz="2400" dirty="0"/>
          </a:p>
        </p:txBody>
      </p:sp>
      <p:graphicFrame>
        <p:nvGraphicFramePr>
          <p:cNvPr id="7" name="Tabelle 6"/>
          <p:cNvGraphicFramePr>
            <a:graphicFrameLocks noGrp="1"/>
          </p:cNvGraphicFramePr>
          <p:nvPr/>
        </p:nvGraphicFramePr>
        <p:xfrm>
          <a:off x="3347866" y="3127466"/>
          <a:ext cx="4968550" cy="877598"/>
        </p:xfrm>
        <a:graphic>
          <a:graphicData uri="http://schemas.openxmlformats.org/drawingml/2006/table">
            <a:tbl>
              <a:tblPr firstRow="1" bandRow="1">
                <a:tableStyleId>{2D5ABB26-0587-4C30-8999-92F81FD0307C}</a:tableStyleId>
              </a:tblPr>
              <a:tblGrid>
                <a:gridCol w="993710"/>
                <a:gridCol w="993710"/>
                <a:gridCol w="993710"/>
                <a:gridCol w="993710"/>
                <a:gridCol w="993710"/>
              </a:tblGrid>
              <a:tr h="438799">
                <a:tc>
                  <a:txBody>
                    <a:bodyPr/>
                    <a:lstStyle/>
                    <a:p>
                      <a:pPr algn="l">
                        <a:lnSpc>
                          <a:spcPts val="1650"/>
                        </a:lnSpc>
                        <a:spcBef>
                          <a:spcPts val="900"/>
                        </a:spcBef>
                        <a:spcAft>
                          <a:spcPts val="300"/>
                        </a:spcAft>
                      </a:pPr>
                      <a:r>
                        <a:rPr lang="en-GB" sz="1400" dirty="0">
                          <a:latin typeface="Arial" pitchFamily="34" charset="0"/>
                          <a:ea typeface="Times New Roman"/>
                          <a:cs typeface="Arial" pitchFamily="34" charset="0"/>
                        </a:rPr>
                        <a:t>.166*</a:t>
                      </a:r>
                      <a:endParaRPr lang="de-DE" sz="1800" dirty="0">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lnSpc>
                          <a:spcPts val="1650"/>
                        </a:lnSpc>
                        <a:spcBef>
                          <a:spcPts val="900"/>
                        </a:spcBef>
                        <a:spcAft>
                          <a:spcPts val="300"/>
                        </a:spcAft>
                      </a:pPr>
                      <a:r>
                        <a:rPr lang="en-GB" sz="1400" dirty="0">
                          <a:latin typeface="Arial" pitchFamily="34" charset="0"/>
                          <a:ea typeface="Times New Roman"/>
                          <a:cs typeface="Arial" pitchFamily="34" charset="0"/>
                        </a:rPr>
                        <a:t>.249*</a:t>
                      </a:r>
                      <a:endParaRPr lang="de-DE" sz="1800" dirty="0">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lnSpc>
                          <a:spcPts val="1650"/>
                        </a:lnSpc>
                        <a:spcBef>
                          <a:spcPts val="900"/>
                        </a:spcBef>
                        <a:spcAft>
                          <a:spcPts val="300"/>
                        </a:spcAft>
                      </a:pPr>
                      <a:r>
                        <a:rPr lang="en-GB" sz="1400" dirty="0">
                          <a:latin typeface="Arial" pitchFamily="34" charset="0"/>
                          <a:ea typeface="Times New Roman"/>
                          <a:cs typeface="Arial" pitchFamily="34" charset="0"/>
                        </a:rPr>
                        <a:t>.231*</a:t>
                      </a:r>
                      <a:endParaRPr lang="de-DE" sz="1800" dirty="0">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lnSpc>
                          <a:spcPts val="1650"/>
                        </a:lnSpc>
                        <a:spcBef>
                          <a:spcPts val="900"/>
                        </a:spcBef>
                        <a:spcAft>
                          <a:spcPts val="300"/>
                        </a:spcAft>
                      </a:pPr>
                      <a:r>
                        <a:rPr lang="en-GB" sz="1400" dirty="0">
                          <a:latin typeface="Arial" pitchFamily="34" charset="0"/>
                          <a:ea typeface="Times New Roman"/>
                          <a:cs typeface="Arial" pitchFamily="34" charset="0"/>
                        </a:rPr>
                        <a:t>.227*</a:t>
                      </a:r>
                      <a:endParaRPr lang="de-DE" sz="1800" dirty="0">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lnSpc>
                          <a:spcPts val="1650"/>
                        </a:lnSpc>
                        <a:spcBef>
                          <a:spcPts val="900"/>
                        </a:spcBef>
                        <a:spcAft>
                          <a:spcPts val="300"/>
                        </a:spcAft>
                      </a:pPr>
                      <a:r>
                        <a:rPr lang="en-GB" sz="1400" dirty="0">
                          <a:latin typeface="Arial" pitchFamily="34" charset="0"/>
                          <a:ea typeface="Times New Roman"/>
                          <a:cs typeface="Arial" pitchFamily="34" charset="0"/>
                        </a:rPr>
                        <a:t>.245*</a:t>
                      </a:r>
                      <a:endParaRPr lang="de-DE" sz="1800" dirty="0">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38799">
                <a:tc>
                  <a:txBody>
                    <a:bodyPr/>
                    <a:lstStyle/>
                    <a:p>
                      <a:r>
                        <a:rPr lang="de-DE" sz="1400" dirty="0" smtClean="0">
                          <a:latin typeface="Arial" pitchFamily="34" charset="0"/>
                          <a:cs typeface="Arial" pitchFamily="34" charset="0"/>
                        </a:rPr>
                        <a:t>-</a:t>
                      </a:r>
                      <a:endParaRPr lang="de-DE"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r>
                        <a:rPr lang="de-DE" sz="1400" dirty="0" smtClean="0">
                          <a:latin typeface="Arial" pitchFamily="34" charset="0"/>
                          <a:cs typeface="Arial" pitchFamily="34" charset="0"/>
                        </a:rPr>
                        <a:t>-</a:t>
                      </a:r>
                      <a:endParaRPr lang="de-DE"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r>
                        <a:rPr lang="de-DE" sz="1400" dirty="0" smtClean="0">
                          <a:latin typeface="Arial" pitchFamily="34" charset="0"/>
                          <a:cs typeface="Arial" pitchFamily="34" charset="0"/>
                        </a:rPr>
                        <a:t>-</a:t>
                      </a:r>
                      <a:endParaRPr lang="de-DE"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r>
                        <a:rPr lang="de-DE" sz="1400" dirty="0" smtClean="0">
                          <a:latin typeface="Arial" pitchFamily="34" charset="0"/>
                          <a:cs typeface="Arial" pitchFamily="34" charset="0"/>
                        </a:rPr>
                        <a:t>-</a:t>
                      </a:r>
                      <a:endParaRPr lang="de-DE"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r>
                        <a:rPr lang="de-DE" sz="1400" dirty="0" smtClean="0">
                          <a:latin typeface="Arial" pitchFamily="34" charset="0"/>
                          <a:cs typeface="Arial" pitchFamily="34" charset="0"/>
                        </a:rPr>
                        <a:t>-</a:t>
                      </a:r>
                      <a:endParaRPr lang="de-DE"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bl>
          </a:graphicData>
        </a:graphic>
      </p:graphicFrame>
      <p:sp>
        <p:nvSpPr>
          <p:cNvPr id="9" name="Rechteck 8"/>
          <p:cNvSpPr/>
          <p:nvPr/>
        </p:nvSpPr>
        <p:spPr>
          <a:xfrm rot="19519158">
            <a:off x="3415944" y="2316456"/>
            <a:ext cx="2121002" cy="307777"/>
          </a:xfrm>
          <a:prstGeom prst="rect">
            <a:avLst/>
          </a:prstGeom>
        </p:spPr>
        <p:txBody>
          <a:bodyPr wrap="square">
            <a:spAutoFit/>
          </a:bodyPr>
          <a:lstStyle/>
          <a:p>
            <a:r>
              <a:rPr lang="en-GB" sz="1400" dirty="0" smtClean="0"/>
              <a:t>Project preparation</a:t>
            </a:r>
            <a:endParaRPr lang="de-DE" sz="1400" dirty="0"/>
          </a:p>
        </p:txBody>
      </p:sp>
      <p:sp>
        <p:nvSpPr>
          <p:cNvPr id="10" name="Rechteck 9"/>
          <p:cNvSpPr/>
          <p:nvPr/>
        </p:nvSpPr>
        <p:spPr>
          <a:xfrm rot="19519158">
            <a:off x="4344695" y="2201742"/>
            <a:ext cx="2524213" cy="307777"/>
          </a:xfrm>
          <a:prstGeom prst="rect">
            <a:avLst/>
          </a:prstGeom>
        </p:spPr>
        <p:txBody>
          <a:bodyPr wrap="square">
            <a:spAutoFit/>
          </a:bodyPr>
          <a:lstStyle/>
          <a:p>
            <a:r>
              <a:rPr lang="en-GB" sz="1400" dirty="0" smtClean="0"/>
              <a:t>Spat. + tech. planning</a:t>
            </a:r>
            <a:endParaRPr lang="de-DE" sz="1400" dirty="0"/>
          </a:p>
        </p:txBody>
      </p:sp>
      <p:sp>
        <p:nvSpPr>
          <p:cNvPr id="11" name="Rechteck 10"/>
          <p:cNvSpPr/>
          <p:nvPr/>
        </p:nvSpPr>
        <p:spPr>
          <a:xfrm rot="19519158">
            <a:off x="5424815" y="2201742"/>
            <a:ext cx="2524213" cy="307777"/>
          </a:xfrm>
          <a:prstGeom prst="rect">
            <a:avLst/>
          </a:prstGeom>
        </p:spPr>
        <p:txBody>
          <a:bodyPr wrap="square">
            <a:spAutoFit/>
          </a:bodyPr>
          <a:lstStyle/>
          <a:p>
            <a:r>
              <a:rPr lang="en-GB" sz="1400" dirty="0" smtClean="0"/>
              <a:t>Permitting</a:t>
            </a:r>
            <a:endParaRPr lang="de-DE" sz="1400" dirty="0"/>
          </a:p>
        </p:txBody>
      </p:sp>
      <p:sp>
        <p:nvSpPr>
          <p:cNvPr id="12" name="Rechteck 11"/>
          <p:cNvSpPr/>
          <p:nvPr/>
        </p:nvSpPr>
        <p:spPr>
          <a:xfrm rot="19519158">
            <a:off x="6360919" y="2201742"/>
            <a:ext cx="2524213" cy="307777"/>
          </a:xfrm>
          <a:prstGeom prst="rect">
            <a:avLst/>
          </a:prstGeom>
        </p:spPr>
        <p:txBody>
          <a:bodyPr wrap="square">
            <a:spAutoFit/>
          </a:bodyPr>
          <a:lstStyle/>
          <a:p>
            <a:r>
              <a:rPr lang="en-GB" sz="1400" dirty="0" smtClean="0"/>
              <a:t>Construction</a:t>
            </a:r>
            <a:endParaRPr lang="de-DE" sz="1400" dirty="0"/>
          </a:p>
        </p:txBody>
      </p:sp>
      <p:sp>
        <p:nvSpPr>
          <p:cNvPr id="13" name="Rechteck 12"/>
          <p:cNvSpPr/>
          <p:nvPr/>
        </p:nvSpPr>
        <p:spPr>
          <a:xfrm rot="19519158">
            <a:off x="7297023" y="2201742"/>
            <a:ext cx="2524213" cy="307777"/>
          </a:xfrm>
          <a:prstGeom prst="rect">
            <a:avLst/>
          </a:prstGeom>
        </p:spPr>
        <p:txBody>
          <a:bodyPr wrap="square">
            <a:spAutoFit/>
          </a:bodyPr>
          <a:lstStyle/>
          <a:p>
            <a:r>
              <a:rPr lang="en-GB" sz="1400" dirty="0" smtClean="0"/>
              <a:t>Operation</a:t>
            </a:r>
            <a:endParaRPr lang="de-DE" sz="1400" dirty="0"/>
          </a:p>
        </p:txBody>
      </p:sp>
      <p:sp>
        <p:nvSpPr>
          <p:cNvPr id="14" name="Rechteck 13"/>
          <p:cNvSpPr/>
          <p:nvPr/>
        </p:nvSpPr>
        <p:spPr>
          <a:xfrm>
            <a:off x="827584" y="3060249"/>
            <a:ext cx="2557166" cy="523220"/>
          </a:xfrm>
          <a:prstGeom prst="rect">
            <a:avLst/>
          </a:prstGeom>
        </p:spPr>
        <p:txBody>
          <a:bodyPr wrap="square">
            <a:spAutoFit/>
          </a:bodyPr>
          <a:lstStyle/>
          <a:p>
            <a:r>
              <a:rPr lang="en-GB" sz="1400" dirty="0" smtClean="0"/>
              <a:t>Positive reactions by political stakeholders</a:t>
            </a:r>
            <a:endParaRPr lang="de-DE" sz="1400" dirty="0"/>
          </a:p>
        </p:txBody>
      </p:sp>
      <p:sp>
        <p:nvSpPr>
          <p:cNvPr id="15" name="Rechteck 14"/>
          <p:cNvSpPr/>
          <p:nvPr/>
        </p:nvSpPr>
        <p:spPr>
          <a:xfrm>
            <a:off x="827584" y="3564305"/>
            <a:ext cx="2631728" cy="523220"/>
          </a:xfrm>
          <a:prstGeom prst="rect">
            <a:avLst/>
          </a:prstGeom>
        </p:spPr>
        <p:txBody>
          <a:bodyPr wrap="square">
            <a:spAutoFit/>
          </a:bodyPr>
          <a:lstStyle/>
          <a:p>
            <a:r>
              <a:rPr lang="en-GB" sz="1400" dirty="0" smtClean="0"/>
              <a:t>Negative reactions by political stakeholders</a:t>
            </a:r>
            <a:endParaRPr lang="de-DE" sz="1400" dirty="0"/>
          </a:p>
        </p:txBody>
      </p:sp>
      <p:sp>
        <p:nvSpPr>
          <p:cNvPr id="16" name="Rechteck 15"/>
          <p:cNvSpPr/>
          <p:nvPr/>
        </p:nvSpPr>
        <p:spPr>
          <a:xfrm>
            <a:off x="862708" y="1727714"/>
            <a:ext cx="2989212" cy="1077218"/>
          </a:xfrm>
          <a:prstGeom prst="rect">
            <a:avLst/>
          </a:prstGeom>
        </p:spPr>
        <p:txBody>
          <a:bodyPr wrap="square">
            <a:spAutoFit/>
          </a:bodyPr>
          <a:lstStyle/>
          <a:p>
            <a:pPr marL="342900" indent="-342900">
              <a:spcBef>
                <a:spcPct val="20000"/>
              </a:spcBef>
            </a:pPr>
            <a:r>
              <a:rPr lang="en-GB" sz="1600" dirty="0" smtClean="0">
                <a:solidFill>
                  <a:schemeClr val="accent1"/>
                </a:solidFill>
                <a:latin typeface="Franklin Gothic Book"/>
                <a:cs typeface="Franklin Gothic Book"/>
              </a:rPr>
              <a:t>Correlations between no. of measures carried out in different project stages and public reactions</a:t>
            </a:r>
            <a:endParaRPr lang="de-DE" sz="1600" dirty="0">
              <a:solidFill>
                <a:schemeClr val="accent1"/>
              </a:solidFill>
              <a:latin typeface="Franklin Gothic Book"/>
              <a:cs typeface="Franklin Gothic Boo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Effect transition="in" filter="blinds(horizontal)">
                                      <p:cBhvr>
                                        <p:cTn id="7" dur="500"/>
                                        <p:tgtEl>
                                          <p:spTgt spid="2">
                                            <p:txEl>
                                              <p:pRg st="8" end="8"/>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9" end="9"/>
                                            </p:txEl>
                                          </p:spTgt>
                                        </p:tgtEl>
                                        <p:attrNameLst>
                                          <p:attrName>style.visibility</p:attrName>
                                        </p:attrNameLst>
                                      </p:cBhvr>
                                      <p:to>
                                        <p:strVal val="visible"/>
                                      </p:to>
                                    </p:set>
                                    <p:animEffect transition="in" filter="blinds(horizontal)">
                                      <p:cBhvr>
                                        <p:cTn id="10"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buFont typeface="Wingdings" pitchFamily="2" charset="2"/>
              <a:buChar char="Ø"/>
            </a:pPr>
            <a:r>
              <a:rPr lang="en-US" sz="2000" b="1" dirty="0" smtClean="0"/>
              <a:t>Negative reactions by local residents and political stakeholders </a:t>
            </a:r>
            <a:r>
              <a:rPr lang="en-US" sz="2000" dirty="0" smtClean="0"/>
              <a:t>are an important issue for wind projects: Majority of project developers reported </a:t>
            </a:r>
            <a:r>
              <a:rPr lang="en-US" sz="2000" b="1" dirty="0" smtClean="0"/>
              <a:t>delays or stops of wind farms</a:t>
            </a:r>
            <a:r>
              <a:rPr lang="en-US" sz="2000" dirty="0" smtClean="0"/>
              <a:t> due to social acceptance issues. </a:t>
            </a:r>
          </a:p>
          <a:p>
            <a:pPr>
              <a:buFont typeface="Wingdings" pitchFamily="2" charset="2"/>
              <a:buChar char="Ø"/>
            </a:pPr>
            <a:r>
              <a:rPr lang="en-US" sz="2000" dirty="0" smtClean="0"/>
              <a:t>Developers are </a:t>
            </a:r>
            <a:r>
              <a:rPr lang="en-US" sz="2000" b="1" dirty="0" smtClean="0"/>
              <a:t>aware of social acceptance issues: </a:t>
            </a:r>
            <a:r>
              <a:rPr lang="en-US" sz="2000" dirty="0" smtClean="0"/>
              <a:t>Elements of public participation often form part of usual procedure. However, they often </a:t>
            </a:r>
            <a:r>
              <a:rPr lang="en-US" sz="2000" b="1" dirty="0" smtClean="0"/>
              <a:t>start too late </a:t>
            </a:r>
            <a:r>
              <a:rPr lang="en-US" sz="2000" dirty="0" smtClean="0"/>
              <a:t>with public participation activities, even if they evaluate carrying out measures in early stages as necessary. </a:t>
            </a:r>
          </a:p>
          <a:p>
            <a:pPr>
              <a:buFont typeface="Wingdings" pitchFamily="2" charset="2"/>
              <a:buChar char="Ø"/>
            </a:pPr>
            <a:r>
              <a:rPr lang="en-GB" sz="2000" b="1" dirty="0" smtClean="0"/>
              <a:t>Carrying out many public participation </a:t>
            </a:r>
            <a:r>
              <a:rPr lang="en-GB" sz="2000" dirty="0" smtClean="0"/>
              <a:t>measures in all project stages is associated with </a:t>
            </a:r>
            <a:r>
              <a:rPr lang="en-GB" sz="2000" b="1" dirty="0" smtClean="0"/>
              <a:t>more positive reactions </a:t>
            </a:r>
            <a:r>
              <a:rPr lang="en-GB" sz="2000" dirty="0" smtClean="0"/>
              <a:t>by residents and political stakeholders. These measures, however, can not prevent negative reactions of stakeholders or the public, only those </a:t>
            </a:r>
            <a:r>
              <a:rPr lang="en-GB" sz="2000" b="1" dirty="0" smtClean="0"/>
              <a:t>applied very early</a:t>
            </a:r>
            <a:r>
              <a:rPr lang="en-GB" sz="2000" dirty="0" smtClean="0"/>
              <a:t>. </a:t>
            </a:r>
            <a:endParaRPr lang="de-DE" sz="2000" dirty="0" smtClean="0"/>
          </a:p>
          <a:p>
            <a:pPr>
              <a:buFont typeface="Wingdings" pitchFamily="2" charset="2"/>
              <a:buChar char="Ø"/>
            </a:pPr>
            <a:endParaRPr lang="en-US" sz="2000" dirty="0" smtClean="0"/>
          </a:p>
          <a:p>
            <a:pPr>
              <a:buFont typeface="Wingdings" pitchFamily="2" charset="2"/>
              <a:buChar char="Ø"/>
            </a:pPr>
            <a:endParaRPr lang="en-US" sz="2000" dirty="0" smtClean="0"/>
          </a:p>
          <a:p>
            <a:endParaRPr lang="de-DE" dirty="0"/>
          </a:p>
        </p:txBody>
      </p:sp>
      <p:sp>
        <p:nvSpPr>
          <p:cNvPr id="3" name="Titel 2"/>
          <p:cNvSpPr>
            <a:spLocks noGrp="1"/>
          </p:cNvSpPr>
          <p:nvPr>
            <p:ph type="title"/>
          </p:nvPr>
        </p:nvSpPr>
        <p:spPr/>
        <p:txBody>
          <a:bodyPr/>
          <a:lstStyle/>
          <a:p>
            <a:r>
              <a:rPr lang="de-DE" dirty="0" err="1" smtClean="0"/>
              <a:t>Conclusions</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1259632" y="3140968"/>
            <a:ext cx="6840760" cy="2376264"/>
          </a:xfrm>
          <a:prstGeom prst="roundRect">
            <a:avLst>
              <a:gd name="adj" fmla="val 16667"/>
            </a:avLst>
          </a:prstGeom>
          <a:solidFill>
            <a:schemeClr val="bg1"/>
          </a:solidFill>
          <a:ln w="28575">
            <a:solidFill>
              <a:schemeClr val="tx2"/>
            </a:solidFill>
            <a:round/>
            <a:headEnd type="none" w="sm" len="sm"/>
            <a:tailEnd type="none" w="sm" len="sm"/>
          </a:ln>
        </p:spPr>
        <p:txBody>
          <a:bodyPr wrap="none" lIns="80147" tIns="40074" rIns="80147" bIns="40074" anchor="ctr"/>
          <a:lstStyle/>
          <a:p>
            <a:pPr marL="622300"/>
            <a:r>
              <a:rPr lang="de-DE" sz="1600" b="1" dirty="0" smtClean="0">
                <a:latin typeface="Frutiger 45 Light" pitchFamily="34" charset="0"/>
              </a:rPr>
              <a:t>Uta Schneider, Dr. Elisabeth Dütschke, Julius P. Wesche</a:t>
            </a:r>
            <a:r>
              <a:rPr lang="de-DE" sz="1600" b="1" dirty="0">
                <a:latin typeface="Frutiger 45 Light" pitchFamily="34" charset="0"/>
              </a:rPr>
              <a:t/>
            </a:r>
            <a:br>
              <a:rPr lang="de-DE" sz="1600" b="1" dirty="0">
                <a:latin typeface="Frutiger 45 Light" pitchFamily="34" charset="0"/>
              </a:rPr>
            </a:br>
            <a:r>
              <a:rPr lang="de-DE" sz="1600" dirty="0" smtClean="0">
                <a:latin typeface="Frutiger LT Com 45 Light" pitchFamily="34" charset="0"/>
              </a:rPr>
              <a:t>Fraunhofer Institute </a:t>
            </a:r>
            <a:r>
              <a:rPr lang="de-DE" sz="1600" dirty="0" err="1" smtClean="0">
                <a:latin typeface="Frutiger LT Com 45 Light" pitchFamily="34" charset="0"/>
              </a:rPr>
              <a:t>for</a:t>
            </a:r>
            <a:r>
              <a:rPr lang="de-DE" sz="1600" dirty="0" smtClean="0">
                <a:latin typeface="Frutiger LT Com 45 Light" pitchFamily="34" charset="0"/>
              </a:rPr>
              <a:t> System </a:t>
            </a:r>
            <a:r>
              <a:rPr lang="de-DE" sz="1600" dirty="0" err="1" smtClean="0">
                <a:latin typeface="Frutiger LT Com 45 Light" pitchFamily="34" charset="0"/>
              </a:rPr>
              <a:t>and</a:t>
            </a:r>
            <a:r>
              <a:rPr lang="de-DE" sz="1600" dirty="0" smtClean="0">
                <a:latin typeface="Frutiger LT Com 45 Light" pitchFamily="34" charset="0"/>
              </a:rPr>
              <a:t> Innovation Research ISI</a:t>
            </a:r>
            <a:endParaRPr lang="de-DE" sz="1600" dirty="0">
              <a:latin typeface="Frutiger LT Com 45 Light" pitchFamily="34" charset="0"/>
            </a:endParaRPr>
          </a:p>
          <a:p>
            <a:pPr marL="622300"/>
            <a:r>
              <a:rPr lang="de-DE" sz="1600" dirty="0">
                <a:latin typeface="Frutiger LT Com 45 Light" pitchFamily="34" charset="0"/>
              </a:rPr>
              <a:t>Breslauer Straße 48 | </a:t>
            </a:r>
            <a:r>
              <a:rPr lang="de-DE" sz="1600" dirty="0" smtClean="0">
                <a:latin typeface="Frutiger LT Com 45 Light" pitchFamily="34" charset="0"/>
              </a:rPr>
              <a:t>D-76139 </a:t>
            </a:r>
            <a:r>
              <a:rPr lang="de-DE" sz="1600" dirty="0">
                <a:latin typeface="Frutiger LT Com 45 Light" pitchFamily="34" charset="0"/>
              </a:rPr>
              <a:t>Karlsruhe</a:t>
            </a:r>
          </a:p>
          <a:p>
            <a:pPr marL="622300"/>
            <a:r>
              <a:rPr lang="de-DE" sz="1600" dirty="0" err="1" smtClean="0">
                <a:latin typeface="Frutiger LT Com 45 Light" pitchFamily="34" charset="0"/>
              </a:rPr>
              <a:t>Telephone</a:t>
            </a:r>
            <a:r>
              <a:rPr lang="de-DE" sz="1600" dirty="0" smtClean="0">
                <a:latin typeface="Frutiger LT Com 45 Light" pitchFamily="34" charset="0"/>
              </a:rPr>
              <a:t> </a:t>
            </a:r>
            <a:r>
              <a:rPr lang="de-DE" sz="1600" dirty="0">
                <a:latin typeface="Frutiger LT Com 45 Light" pitchFamily="34" charset="0"/>
              </a:rPr>
              <a:t>+49 721 </a:t>
            </a:r>
            <a:r>
              <a:rPr lang="de-DE" sz="1600" dirty="0" smtClean="0">
                <a:latin typeface="Frutiger LT Com 45 Light" pitchFamily="34" charset="0"/>
              </a:rPr>
              <a:t>6809-433 </a:t>
            </a:r>
            <a:endParaRPr lang="de-DE" sz="1600" dirty="0">
              <a:latin typeface="Frutiger LT Com 45 Light" pitchFamily="34" charset="0"/>
            </a:endParaRPr>
          </a:p>
          <a:p>
            <a:pPr marL="622300"/>
            <a:r>
              <a:rPr lang="de-DE" sz="1600" dirty="0" smtClean="0">
                <a:latin typeface="Frutiger LT Com 45 Light" pitchFamily="34" charset="0"/>
                <a:hlinkClick r:id="rId3"/>
              </a:rPr>
              <a:t>Uta.schneider@isi.fraunhofer.de</a:t>
            </a:r>
            <a:endParaRPr lang="de-DE" sz="1600" dirty="0" smtClean="0">
              <a:latin typeface="Frutiger LT Com 45 Light" pitchFamily="34" charset="0"/>
            </a:endParaRPr>
          </a:p>
          <a:p>
            <a:pPr marL="622300"/>
            <a:r>
              <a:rPr lang="de-DE" sz="1600" dirty="0" smtClean="0">
                <a:latin typeface="Frutiger LT Com 45 Light" pitchFamily="34" charset="0"/>
                <a:hlinkClick r:id="rId4"/>
              </a:rPr>
              <a:t>http</a:t>
            </a:r>
            <a:r>
              <a:rPr lang="de-DE" sz="1600" dirty="0">
                <a:latin typeface="Frutiger LT Com 45 Light" pitchFamily="34" charset="0"/>
                <a:hlinkClick r:id="rId4"/>
              </a:rPr>
              <a:t>://</a:t>
            </a:r>
            <a:r>
              <a:rPr lang="de-DE" sz="1600" dirty="0" smtClean="0">
                <a:latin typeface="Frutiger LT Com 45 Light" pitchFamily="34" charset="0"/>
                <a:hlinkClick r:id="rId4"/>
              </a:rPr>
              <a:t>www.isi.fraunhofer.de</a:t>
            </a:r>
            <a:endParaRPr lang="de-DE" sz="1600" dirty="0" smtClean="0">
              <a:latin typeface="Frutiger LT Com 45 Light" pitchFamily="34" charset="0"/>
            </a:endParaRPr>
          </a:p>
          <a:p>
            <a:pPr marL="533400" algn="ctr"/>
            <a:r>
              <a:rPr lang="en-US" sz="1600" b="1" dirty="0" smtClean="0"/>
              <a:t>wisepower@isi.fraunhofer.de</a:t>
            </a:r>
            <a:endParaRPr lang="de-DE" sz="1600" dirty="0">
              <a:latin typeface="Frutiger LT Com 45 Light" pitchFamily="34" charset="0"/>
            </a:endParaRPr>
          </a:p>
        </p:txBody>
      </p:sp>
      <p:sp>
        <p:nvSpPr>
          <p:cNvPr id="3" name="Foliennummernplatzhalter 4"/>
          <p:cNvSpPr txBox="1">
            <a:spLocks/>
          </p:cNvSpPr>
          <p:nvPr/>
        </p:nvSpPr>
        <p:spPr>
          <a:xfrm>
            <a:off x="145604" y="6492155"/>
            <a:ext cx="465956" cy="248493"/>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A928A2D0-D0FC-4420-BB89-B935364E73FB}" type="slidenum">
              <a:rPr kumimoji="0" lang="de-DE" sz="1200" b="0" i="0" u="none" strike="noStrike" kern="1200" cap="none" spc="0" normalizeH="0" baseline="0" noProof="0" smtClean="0">
                <a:ln>
                  <a:noFill/>
                </a:ln>
                <a:solidFill>
                  <a:schemeClr val="tx1"/>
                </a:solidFill>
                <a:effectLst/>
                <a:uLnTx/>
                <a:uFillTx/>
                <a:latin typeface="+mn-lt"/>
                <a:ea typeface="ヒラギノ角ゴ Pro W3" charset="0"/>
                <a:cs typeface="ヒラギノ角ゴ Pro W3" charset="0"/>
              </a:rPr>
              <a:pPr marL="0" marR="0" lvl="0" indent="0" algn="l" defTabSz="457200" rtl="0" eaLnBrk="1" fontAlgn="base" latinLnBrk="0" hangingPunct="1">
                <a:lnSpc>
                  <a:spcPct val="100000"/>
                </a:lnSpc>
                <a:spcBef>
                  <a:spcPct val="0"/>
                </a:spcBef>
                <a:spcAft>
                  <a:spcPct val="0"/>
                </a:spcAft>
                <a:buClrTx/>
                <a:buSzTx/>
                <a:buFontTx/>
                <a:buNone/>
                <a:tabLst/>
                <a:defRPr/>
              </a:pPr>
              <a:t>12</a:t>
            </a:fld>
            <a:endParaRPr kumimoji="0" lang="de-DE" sz="1200" b="0" i="0" u="none" strike="noStrike" kern="1200" cap="none" spc="0" normalizeH="0" baseline="0" noProof="0" dirty="0">
              <a:ln>
                <a:noFill/>
              </a:ln>
              <a:solidFill>
                <a:schemeClr val="tx1"/>
              </a:solidFill>
              <a:effectLst/>
              <a:uLnTx/>
              <a:uFillTx/>
              <a:latin typeface="+mn-lt"/>
              <a:ea typeface="ヒラギノ角ゴ Pro W3" charset="0"/>
              <a:cs typeface="ヒラギノ角ゴ Pro W3" charset="0"/>
            </a:endParaRPr>
          </a:p>
        </p:txBody>
      </p:sp>
    </p:spTree>
    <p:extLst>
      <p:ext uri="{BB962C8B-B14F-4D97-AF65-F5344CB8AC3E}">
        <p14:creationId xmlns="" xmlns:p14="http://schemas.microsoft.com/office/powerpoint/2010/main" val="19849145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A928A2D0-D0FC-4420-BB89-B935364E73FB}" type="slidenum">
              <a:rPr lang="de-DE" smtClean="0"/>
              <a:pPr/>
              <a:t>13</a:t>
            </a:fld>
            <a:endParaRPr lang="de-DE" dirty="0"/>
          </a:p>
        </p:txBody>
      </p:sp>
      <p:pic>
        <p:nvPicPr>
          <p:cNvPr id="7" name="Picture 2" descr="EWEA.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838490" y="1432631"/>
            <a:ext cx="1947602" cy="584280"/>
          </a:xfrm>
          <a:prstGeom prst="rect">
            <a:avLst/>
          </a:prstGeom>
        </p:spPr>
      </p:pic>
      <p:cxnSp>
        <p:nvCxnSpPr>
          <p:cNvPr id="8" name="Straight Connector 5"/>
          <p:cNvCxnSpPr/>
          <p:nvPr/>
        </p:nvCxnSpPr>
        <p:spPr>
          <a:xfrm>
            <a:off x="1838490" y="2423190"/>
            <a:ext cx="5420906"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9" name="TextBox 6"/>
          <p:cNvSpPr txBox="1"/>
          <p:nvPr/>
        </p:nvSpPr>
        <p:spPr>
          <a:xfrm>
            <a:off x="1769208" y="2115303"/>
            <a:ext cx="5040560" cy="307777"/>
          </a:xfrm>
          <a:prstGeom prst="rect">
            <a:avLst/>
          </a:prstGeom>
          <a:noFill/>
        </p:spPr>
        <p:txBody>
          <a:bodyPr wrap="square" rtlCol="0">
            <a:spAutoFit/>
          </a:bodyPr>
          <a:lstStyle/>
          <a:p>
            <a:r>
              <a:rPr lang="en-US" sz="1400" dirty="0" smtClean="0">
                <a:solidFill>
                  <a:srgbClr val="79BDE8"/>
                </a:solidFill>
                <a:latin typeface="Franklin Gothic Book"/>
                <a:cs typeface="Franklin Gothic Book"/>
              </a:rPr>
              <a:t>PARTNERS</a:t>
            </a:r>
            <a:endParaRPr lang="en-US" sz="1400" dirty="0">
              <a:solidFill>
                <a:srgbClr val="79BDE8"/>
              </a:solidFill>
              <a:latin typeface="Franklin Gothic Book"/>
              <a:cs typeface="Franklin Gothic Book"/>
            </a:endParaRPr>
          </a:p>
        </p:txBody>
      </p:sp>
      <p:cxnSp>
        <p:nvCxnSpPr>
          <p:cNvPr id="10" name="Straight Connector 8"/>
          <p:cNvCxnSpPr/>
          <p:nvPr/>
        </p:nvCxnSpPr>
        <p:spPr>
          <a:xfrm>
            <a:off x="1832970" y="1288615"/>
            <a:ext cx="5426426"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1" name="TextBox 9"/>
          <p:cNvSpPr txBox="1"/>
          <p:nvPr/>
        </p:nvSpPr>
        <p:spPr>
          <a:xfrm>
            <a:off x="1763688" y="980728"/>
            <a:ext cx="1503933" cy="307887"/>
          </a:xfrm>
          <a:prstGeom prst="rect">
            <a:avLst/>
          </a:prstGeom>
          <a:noFill/>
        </p:spPr>
        <p:txBody>
          <a:bodyPr wrap="square" rtlCol="0">
            <a:spAutoFit/>
          </a:bodyPr>
          <a:lstStyle/>
          <a:p>
            <a:r>
              <a:rPr lang="en-US" sz="1400" dirty="0" smtClean="0">
                <a:solidFill>
                  <a:schemeClr val="bg2"/>
                </a:solidFill>
                <a:latin typeface="Franklin Gothic Book"/>
                <a:cs typeface="Franklin Gothic Book"/>
              </a:rPr>
              <a:t>COORDINATOR</a:t>
            </a:r>
            <a:endParaRPr lang="en-US" sz="1400" dirty="0">
              <a:solidFill>
                <a:schemeClr val="bg2"/>
              </a:solidFill>
              <a:latin typeface="Franklin Gothic Book"/>
              <a:cs typeface="Franklin Gothic Book"/>
            </a:endParaRPr>
          </a:p>
        </p:txBody>
      </p:sp>
      <p:pic>
        <p:nvPicPr>
          <p:cNvPr id="12" name="Picture 3" descr="grid.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763688" y="2575880"/>
            <a:ext cx="5571248" cy="313533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bwMode="auto">
          <a:xfrm>
            <a:off x="971600" y="4585692"/>
            <a:ext cx="1728192" cy="355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p>
            <a:pPr lvl="0">
              <a:defRPr/>
            </a:pPr>
            <a:r>
              <a:rPr lang="en-US" b="1" dirty="0" smtClean="0">
                <a:solidFill>
                  <a:srgbClr val="17375E"/>
                </a:solidFill>
                <a:latin typeface="Franklin Gothic Book"/>
                <a:cs typeface="Franklin Gothic Book"/>
              </a:rPr>
              <a:t>Annex</a:t>
            </a:r>
            <a:endParaRPr lang="de-DE" b="1" dirty="0">
              <a:solidFill>
                <a:srgbClr val="17375E"/>
              </a:solidFill>
              <a:latin typeface="Franklin Gothic Book"/>
              <a:cs typeface="Franklin Gothic Book"/>
            </a:endParaRPr>
          </a:p>
        </p:txBody>
      </p:sp>
      <p:sp>
        <p:nvSpPr>
          <p:cNvPr id="6" name="Foliennummernplatzhalter 4"/>
          <p:cNvSpPr>
            <a:spLocks noGrp="1"/>
          </p:cNvSpPr>
          <p:nvPr>
            <p:ph type="sldNum" sz="quarter" idx="12"/>
          </p:nvPr>
        </p:nvSpPr>
        <p:spPr>
          <a:xfrm>
            <a:off x="144016" y="6492875"/>
            <a:ext cx="683568" cy="365125"/>
          </a:xfrm>
        </p:spPr>
        <p:txBody>
          <a:bodyPr/>
          <a:lstStyle/>
          <a:p>
            <a:fld id="{A928A2D0-D0FC-4420-BB89-B935364E73FB}" type="slidenum">
              <a:rPr lang="de-DE" smtClean="0"/>
              <a:pPr/>
              <a:t>14</a:t>
            </a:fld>
            <a:endParaRPr lang="de-DE"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pPr lvl="0"/>
            <a:r>
              <a:rPr lang="en-GB" sz="2400" dirty="0" smtClean="0"/>
              <a:t>Social acceptance as a challenge in wind project development</a:t>
            </a:r>
            <a:endParaRPr lang="de-DE" sz="2400" dirty="0"/>
          </a:p>
        </p:txBody>
      </p:sp>
      <p:sp>
        <p:nvSpPr>
          <p:cNvPr id="6" name="Foliennummernplatzhalter 4"/>
          <p:cNvSpPr>
            <a:spLocks noGrp="1"/>
          </p:cNvSpPr>
          <p:nvPr>
            <p:ph type="sldNum" sz="quarter" idx="4294967295"/>
          </p:nvPr>
        </p:nvSpPr>
        <p:spPr>
          <a:xfrm>
            <a:off x="0" y="6492875"/>
            <a:ext cx="682625" cy="365125"/>
          </a:xfrm>
          <a:prstGeom prst="rect">
            <a:avLst/>
          </a:prstGeom>
        </p:spPr>
        <p:txBody>
          <a:bodyPr/>
          <a:lstStyle/>
          <a:p>
            <a:fld id="{A928A2D0-D0FC-4420-BB89-B935364E73FB}" type="slidenum">
              <a:rPr lang="de-DE" smtClean="0"/>
              <a:pPr/>
              <a:t>15</a:t>
            </a:fld>
            <a:endParaRPr lang="de-DE" dirty="0"/>
          </a:p>
        </p:txBody>
      </p:sp>
      <p:graphicFrame>
        <p:nvGraphicFramePr>
          <p:cNvPr id="9" name="Diagramm 8"/>
          <p:cNvGraphicFramePr/>
          <p:nvPr/>
        </p:nvGraphicFramePr>
        <p:xfrm>
          <a:off x="-180528" y="1196752"/>
          <a:ext cx="9324528"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m 11"/>
          <p:cNvGraphicFramePr/>
          <p:nvPr/>
        </p:nvGraphicFramePr>
        <p:xfrm>
          <a:off x="4139952" y="2276872"/>
          <a:ext cx="5004048" cy="403244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4" name="Diagramm 13"/>
          <p:cNvGraphicFramePr/>
          <p:nvPr/>
        </p:nvGraphicFramePr>
        <p:xfrm>
          <a:off x="0" y="2276872"/>
          <a:ext cx="4499992" cy="3888432"/>
        </p:xfrm>
        <a:graphic>
          <a:graphicData uri="http://schemas.openxmlformats.org/drawingml/2006/chart">
            <c:chart xmlns:c="http://schemas.openxmlformats.org/drawingml/2006/chart" xmlns:r="http://schemas.openxmlformats.org/officeDocument/2006/relationships" r:id="rId9"/>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bwMode="auto">
          <a:xfrm>
            <a:off x="971600" y="4585692"/>
            <a:ext cx="3816424" cy="355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p>
            <a:pPr lvl="0">
              <a:defRPr/>
            </a:pPr>
            <a:r>
              <a:rPr lang="en-US" b="1" dirty="0" smtClean="0">
                <a:solidFill>
                  <a:srgbClr val="17375E"/>
                </a:solidFill>
                <a:latin typeface="Franklin Gothic Book"/>
                <a:cs typeface="Franklin Gothic Book"/>
              </a:rPr>
              <a:t>Last year’s presentation</a:t>
            </a:r>
            <a:endParaRPr lang="de-DE" b="1" dirty="0">
              <a:solidFill>
                <a:srgbClr val="17375E"/>
              </a:solidFill>
              <a:latin typeface="Franklin Gothic Book"/>
              <a:cs typeface="Franklin Gothic Book"/>
            </a:endParaRPr>
          </a:p>
        </p:txBody>
      </p:sp>
      <p:sp>
        <p:nvSpPr>
          <p:cNvPr id="6" name="Foliennummernplatzhalter 4"/>
          <p:cNvSpPr>
            <a:spLocks noGrp="1"/>
          </p:cNvSpPr>
          <p:nvPr>
            <p:ph type="sldNum" sz="quarter" idx="12"/>
          </p:nvPr>
        </p:nvSpPr>
        <p:spPr>
          <a:xfrm>
            <a:off x="144016" y="6492875"/>
            <a:ext cx="683568" cy="365125"/>
          </a:xfrm>
        </p:spPr>
        <p:txBody>
          <a:bodyPr/>
          <a:lstStyle/>
          <a:p>
            <a:fld id="{A928A2D0-D0FC-4420-BB89-B935364E73FB}" type="slidenum">
              <a:rPr lang="de-DE" smtClean="0"/>
              <a:pPr/>
              <a:t>16</a:t>
            </a:fld>
            <a:endParaRPr lang="de-DE"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nhaltsplatzhalter 2"/>
          <p:cNvSpPr>
            <a:spLocks noGrp="1"/>
          </p:cNvSpPr>
          <p:nvPr>
            <p:ph idx="1"/>
          </p:nvPr>
        </p:nvSpPr>
        <p:spPr>
          <a:xfrm>
            <a:off x="827584" y="1340768"/>
            <a:ext cx="7776864" cy="5152107"/>
          </a:xfrm>
          <a:solidFill>
            <a:schemeClr val="bg1"/>
          </a:solidFill>
          <a:ln>
            <a:noFill/>
          </a:ln>
        </p:spPr>
        <p:txBody>
          <a:bodyPr>
            <a:normAutofit/>
          </a:bodyPr>
          <a:lstStyle/>
          <a:p>
            <a:pPr marL="266700" indent="-266700">
              <a:spcBef>
                <a:spcPts val="600"/>
              </a:spcBef>
              <a:buFont typeface="Wingdings" pitchFamily="2" charset="2"/>
              <a:buChar char="Ø"/>
            </a:pPr>
            <a:endParaRPr lang="en-US" sz="1800" dirty="0" smtClean="0">
              <a:solidFill>
                <a:srgbClr val="17375E"/>
              </a:solidFill>
            </a:endParaRPr>
          </a:p>
          <a:p>
            <a:pPr marL="266700" indent="-266700">
              <a:spcBef>
                <a:spcPts val="600"/>
              </a:spcBef>
              <a:buFont typeface="Wingdings" pitchFamily="2" charset="2"/>
              <a:buChar char="Ø"/>
            </a:pPr>
            <a:endParaRPr lang="en-US" sz="1800" dirty="0" smtClean="0">
              <a:solidFill>
                <a:srgbClr val="17375E"/>
              </a:solidFill>
            </a:endParaRPr>
          </a:p>
          <a:p>
            <a:pPr marL="266700" indent="-266700">
              <a:spcBef>
                <a:spcPts val="600"/>
              </a:spcBef>
              <a:buFont typeface="Wingdings" pitchFamily="2" charset="2"/>
              <a:buChar char="Ø"/>
            </a:pPr>
            <a:endParaRPr lang="en-US" sz="1800" dirty="0" smtClean="0">
              <a:solidFill>
                <a:srgbClr val="17375E"/>
              </a:solidFill>
            </a:endParaRPr>
          </a:p>
          <a:p>
            <a:pPr marL="266700" indent="-266700">
              <a:spcBef>
                <a:spcPts val="600"/>
              </a:spcBef>
              <a:buFont typeface="Wingdings" pitchFamily="2" charset="2"/>
              <a:buChar char="Ø"/>
            </a:pPr>
            <a:endParaRPr lang="en-US" sz="1800" dirty="0" smtClean="0">
              <a:solidFill>
                <a:srgbClr val="17375E"/>
              </a:solidFill>
            </a:endParaRPr>
          </a:p>
          <a:p>
            <a:pPr marL="266700" indent="-266700">
              <a:spcBef>
                <a:spcPts val="600"/>
              </a:spcBef>
              <a:buFont typeface="Wingdings" pitchFamily="2" charset="2"/>
              <a:buChar char="Ø"/>
            </a:pPr>
            <a:endParaRPr lang="en-US" sz="1800" dirty="0" smtClean="0">
              <a:solidFill>
                <a:srgbClr val="17375E"/>
              </a:solidFill>
            </a:endParaRPr>
          </a:p>
          <a:p>
            <a:pPr marL="266700" indent="-266700">
              <a:spcBef>
                <a:spcPts val="600"/>
              </a:spcBef>
              <a:buFont typeface="Wingdings" pitchFamily="2" charset="2"/>
              <a:buChar char="Ø"/>
            </a:pPr>
            <a:endParaRPr lang="en-US" sz="1800" dirty="0" smtClean="0">
              <a:solidFill>
                <a:srgbClr val="17375E"/>
              </a:solidFill>
            </a:endParaRPr>
          </a:p>
          <a:p>
            <a:pPr marL="266700" indent="-266700">
              <a:spcBef>
                <a:spcPts val="600"/>
              </a:spcBef>
              <a:buFont typeface="Wingdings" pitchFamily="2" charset="2"/>
              <a:buChar char="Ø"/>
            </a:pPr>
            <a:endParaRPr lang="en-US" sz="1800" dirty="0" smtClean="0">
              <a:solidFill>
                <a:srgbClr val="17375E"/>
              </a:solidFill>
            </a:endParaRPr>
          </a:p>
          <a:p>
            <a:pPr marL="266700" indent="-266700">
              <a:spcBef>
                <a:spcPts val="600"/>
              </a:spcBef>
              <a:buFont typeface="Wingdings" pitchFamily="2" charset="2"/>
              <a:buChar char="Ø"/>
            </a:pPr>
            <a:endParaRPr lang="en-US" sz="1800" dirty="0" smtClean="0">
              <a:solidFill>
                <a:srgbClr val="17375E"/>
              </a:solidFill>
            </a:endParaRPr>
          </a:p>
          <a:p>
            <a:pPr marL="266700" indent="-266700">
              <a:spcBef>
                <a:spcPts val="600"/>
              </a:spcBef>
              <a:buFont typeface="Wingdings" pitchFamily="2" charset="2"/>
              <a:buChar char="Ø"/>
            </a:pPr>
            <a:endParaRPr lang="en-US" sz="1800" dirty="0" smtClean="0">
              <a:solidFill>
                <a:srgbClr val="17375E"/>
              </a:solidFill>
            </a:endParaRPr>
          </a:p>
          <a:p>
            <a:pPr marL="266700" indent="-266700">
              <a:spcBef>
                <a:spcPts val="600"/>
              </a:spcBef>
              <a:buFont typeface="Wingdings" pitchFamily="2" charset="2"/>
              <a:buChar char="Ø"/>
            </a:pPr>
            <a:endParaRPr lang="en-US" sz="1800" dirty="0" smtClean="0">
              <a:solidFill>
                <a:srgbClr val="17375E"/>
              </a:solidFill>
            </a:endParaRPr>
          </a:p>
          <a:p>
            <a:pPr marL="266700" indent="-266700">
              <a:spcBef>
                <a:spcPts val="600"/>
              </a:spcBef>
              <a:buFont typeface="Wingdings" pitchFamily="2" charset="2"/>
              <a:buChar char="Ø"/>
            </a:pPr>
            <a:endParaRPr lang="en-US" sz="1800" dirty="0" smtClean="0">
              <a:solidFill>
                <a:srgbClr val="17375E"/>
              </a:solidFill>
            </a:endParaRPr>
          </a:p>
          <a:p>
            <a:pPr marL="266700" indent="-266700">
              <a:spcBef>
                <a:spcPts val="600"/>
              </a:spcBef>
              <a:buFont typeface="Wingdings" pitchFamily="2" charset="2"/>
              <a:buChar char="Ø"/>
            </a:pPr>
            <a:endParaRPr lang="en-US" sz="1800" dirty="0" smtClean="0">
              <a:solidFill>
                <a:srgbClr val="17375E"/>
              </a:solidFill>
            </a:endParaRPr>
          </a:p>
        </p:txBody>
      </p:sp>
      <p:sp>
        <p:nvSpPr>
          <p:cNvPr id="11" name="Titel 10"/>
          <p:cNvSpPr>
            <a:spLocks noGrp="1"/>
          </p:cNvSpPr>
          <p:nvPr>
            <p:ph type="title"/>
          </p:nvPr>
        </p:nvSpPr>
        <p:spPr/>
        <p:txBody>
          <a:bodyPr/>
          <a:lstStyle/>
          <a:p>
            <a:r>
              <a:rPr lang="de-DE" sz="2400" dirty="0" err="1" smtClean="0"/>
              <a:t>Results</a:t>
            </a:r>
            <a:r>
              <a:rPr lang="de-DE" sz="2400" dirty="0" smtClean="0"/>
              <a:t>: </a:t>
            </a:r>
            <a:r>
              <a:rPr lang="de-DE" sz="2400" dirty="0" err="1" smtClean="0"/>
              <a:t>Activities</a:t>
            </a:r>
            <a:r>
              <a:rPr lang="de-DE" sz="2400" dirty="0" smtClean="0"/>
              <a:t> </a:t>
            </a:r>
            <a:r>
              <a:rPr lang="de-DE" sz="2400" dirty="0" err="1" smtClean="0"/>
              <a:t>regarding</a:t>
            </a:r>
            <a:r>
              <a:rPr lang="de-DE" sz="2400" dirty="0" smtClean="0"/>
              <a:t> </a:t>
            </a:r>
            <a:r>
              <a:rPr lang="de-DE" sz="2400" dirty="0" err="1" smtClean="0"/>
              <a:t>public</a:t>
            </a:r>
            <a:r>
              <a:rPr lang="de-DE" sz="2400" dirty="0" smtClean="0"/>
              <a:t> </a:t>
            </a:r>
            <a:r>
              <a:rPr lang="de-DE" sz="2400" dirty="0" err="1" smtClean="0"/>
              <a:t>participation</a:t>
            </a:r>
            <a:r>
              <a:rPr lang="de-DE" sz="2400" dirty="0" smtClean="0"/>
              <a:t/>
            </a:r>
            <a:br>
              <a:rPr lang="de-DE" sz="2400" dirty="0" smtClean="0"/>
            </a:br>
            <a:r>
              <a:rPr lang="de-DE" sz="2400" dirty="0" smtClean="0"/>
              <a:t/>
            </a:r>
            <a:br>
              <a:rPr lang="de-DE" sz="2400" dirty="0" smtClean="0"/>
            </a:br>
            <a:r>
              <a:rPr lang="de-DE" sz="2400" dirty="0" smtClean="0"/>
              <a:t/>
            </a:r>
            <a:br>
              <a:rPr lang="de-DE" sz="2400" dirty="0" smtClean="0"/>
            </a:br>
            <a:endParaRPr lang="de-DE" sz="2400" dirty="0"/>
          </a:p>
        </p:txBody>
      </p:sp>
      <p:sp>
        <p:nvSpPr>
          <p:cNvPr id="6" name="Foliennummernplatzhalter 4"/>
          <p:cNvSpPr>
            <a:spLocks noGrp="1"/>
          </p:cNvSpPr>
          <p:nvPr>
            <p:ph type="sldNum" sz="quarter" idx="4294967295"/>
          </p:nvPr>
        </p:nvSpPr>
        <p:spPr>
          <a:xfrm>
            <a:off x="0" y="6492875"/>
            <a:ext cx="682625" cy="365125"/>
          </a:xfrm>
          <a:prstGeom prst="rect">
            <a:avLst/>
          </a:prstGeom>
        </p:spPr>
        <p:txBody>
          <a:bodyPr/>
          <a:lstStyle/>
          <a:p>
            <a:fld id="{A928A2D0-D0FC-4420-BB89-B935364E73FB}" type="slidenum">
              <a:rPr lang="de-DE" smtClean="0"/>
              <a:pPr/>
              <a:t>17</a:t>
            </a:fld>
            <a:endParaRPr lang="de-DE" dirty="0"/>
          </a:p>
        </p:txBody>
      </p:sp>
      <p:graphicFrame>
        <p:nvGraphicFramePr>
          <p:cNvPr id="19" name="Diagramm 18"/>
          <p:cNvGraphicFramePr/>
          <p:nvPr/>
        </p:nvGraphicFramePr>
        <p:xfrm>
          <a:off x="5724128" y="3429000"/>
          <a:ext cx="4437516" cy="35730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Diagramm 15"/>
          <p:cNvGraphicFramePr/>
          <p:nvPr/>
        </p:nvGraphicFramePr>
        <p:xfrm>
          <a:off x="827584" y="1196752"/>
          <a:ext cx="7920880" cy="48640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Rechteck 19"/>
          <p:cNvSpPr/>
          <p:nvPr/>
        </p:nvSpPr>
        <p:spPr>
          <a:xfrm>
            <a:off x="827584" y="1340768"/>
            <a:ext cx="4572000" cy="1077218"/>
          </a:xfrm>
          <a:prstGeom prst="rect">
            <a:avLst/>
          </a:prstGeom>
        </p:spPr>
        <p:txBody>
          <a:bodyPr>
            <a:spAutoFit/>
          </a:bodyPr>
          <a:lstStyle/>
          <a:p>
            <a:r>
              <a:rPr lang="en-US" sz="1600" dirty="0" smtClean="0">
                <a:solidFill>
                  <a:srgbClr val="17375E"/>
                </a:solidFill>
              </a:rPr>
              <a:t>* Only respondents who have been directly involved in activities for public participation, </a:t>
            </a:r>
            <a:r>
              <a:rPr lang="en-US" sz="1600" dirty="0" smtClean="0">
                <a:solidFill>
                  <a:srgbClr val="17375E"/>
                </a:solidFill>
                <a:latin typeface="Franklin Gothic Book"/>
                <a:cs typeface="Franklin Gothic Book"/>
              </a:rPr>
              <a:t>N=121</a:t>
            </a:r>
            <a:endParaRPr lang="de-DE" sz="1600" dirty="0" smtClean="0">
              <a:solidFill>
                <a:srgbClr val="17375E"/>
              </a:solidFill>
            </a:endParaRPr>
          </a:p>
          <a:p>
            <a:pPr lvl="0"/>
            <a:endParaRPr lang="de-DE" sz="1600" dirty="0"/>
          </a:p>
        </p:txBody>
      </p:sp>
      <p:sp>
        <p:nvSpPr>
          <p:cNvPr id="22" name="Rechteck 21"/>
          <p:cNvSpPr/>
          <p:nvPr/>
        </p:nvSpPr>
        <p:spPr>
          <a:xfrm>
            <a:off x="9396536" y="2249242"/>
            <a:ext cx="2264003" cy="235951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nhaltsplatzhalter 2"/>
          <p:cNvSpPr>
            <a:spLocks noGrp="1"/>
          </p:cNvSpPr>
          <p:nvPr>
            <p:ph idx="1"/>
          </p:nvPr>
        </p:nvSpPr>
        <p:spPr>
          <a:xfrm>
            <a:off x="827585" y="1484784"/>
            <a:ext cx="2736303" cy="3096344"/>
          </a:xfrm>
          <a:solidFill>
            <a:schemeClr val="bg1"/>
          </a:solidFill>
          <a:ln>
            <a:noFill/>
          </a:ln>
        </p:spPr>
        <p:txBody>
          <a:bodyPr>
            <a:noAutofit/>
          </a:bodyPr>
          <a:lstStyle/>
          <a:p>
            <a:pPr marL="266700" indent="-266700">
              <a:spcBef>
                <a:spcPts val="600"/>
              </a:spcBef>
              <a:buNone/>
            </a:pPr>
            <a:r>
              <a:rPr lang="en-US" sz="2000" dirty="0" smtClean="0">
                <a:solidFill>
                  <a:srgbClr val="17375E"/>
                </a:solidFill>
              </a:rPr>
              <a:t>Systematical </a:t>
            </a:r>
            <a:r>
              <a:rPr lang="en-US" sz="2000" b="1" dirty="0" smtClean="0">
                <a:solidFill>
                  <a:srgbClr val="17375E"/>
                </a:solidFill>
              </a:rPr>
              <a:t>resource allocation to participation and communication activities </a:t>
            </a:r>
            <a:r>
              <a:rPr lang="en-US" sz="2000" dirty="0" smtClean="0">
                <a:solidFill>
                  <a:srgbClr val="17375E"/>
                </a:solidFill>
              </a:rPr>
              <a:t>in only about </a:t>
            </a:r>
            <a:r>
              <a:rPr lang="en-GB" sz="2000" dirty="0" smtClean="0">
                <a:solidFill>
                  <a:srgbClr val="17375E"/>
                </a:solidFill>
              </a:rPr>
              <a:t>40% of referenced organisations *</a:t>
            </a:r>
          </a:p>
          <a:p>
            <a:pPr marL="266700" indent="-266700">
              <a:spcBef>
                <a:spcPts val="0"/>
              </a:spcBef>
              <a:buNone/>
            </a:pPr>
            <a:r>
              <a:rPr lang="en-GB" sz="2000" dirty="0" smtClean="0">
                <a:solidFill>
                  <a:srgbClr val="17375E"/>
                </a:solidFill>
              </a:rPr>
              <a:t>	</a:t>
            </a:r>
            <a:endParaRPr lang="en-GB" sz="1400" dirty="0" smtClean="0">
              <a:solidFill>
                <a:srgbClr val="17375E"/>
              </a:solidFill>
            </a:endParaRPr>
          </a:p>
        </p:txBody>
      </p:sp>
      <p:sp>
        <p:nvSpPr>
          <p:cNvPr id="11" name="Titel 10"/>
          <p:cNvSpPr>
            <a:spLocks noGrp="1"/>
          </p:cNvSpPr>
          <p:nvPr>
            <p:ph type="title"/>
          </p:nvPr>
        </p:nvSpPr>
        <p:spPr>
          <a:xfrm>
            <a:off x="819169" y="404664"/>
            <a:ext cx="6750396" cy="1368152"/>
          </a:xfrm>
        </p:spPr>
        <p:txBody>
          <a:bodyPr/>
          <a:lstStyle/>
          <a:p>
            <a:pPr lvl="0"/>
            <a:r>
              <a:rPr lang="en-US" sz="2400" dirty="0" smtClean="0"/>
              <a:t>Results: Resource allocation </a:t>
            </a:r>
            <a:br>
              <a:rPr lang="en-US" sz="2400" dirty="0" smtClean="0"/>
            </a:br>
            <a:endParaRPr lang="de-DE" sz="2400" dirty="0"/>
          </a:p>
        </p:txBody>
      </p:sp>
      <p:sp>
        <p:nvSpPr>
          <p:cNvPr id="6" name="Foliennummernplatzhalter 4"/>
          <p:cNvSpPr>
            <a:spLocks noGrp="1"/>
          </p:cNvSpPr>
          <p:nvPr>
            <p:ph type="sldNum" sz="quarter" idx="4294967295"/>
          </p:nvPr>
        </p:nvSpPr>
        <p:spPr>
          <a:xfrm>
            <a:off x="0" y="6492875"/>
            <a:ext cx="682625" cy="365125"/>
          </a:xfrm>
          <a:prstGeom prst="rect">
            <a:avLst/>
          </a:prstGeom>
        </p:spPr>
        <p:txBody>
          <a:bodyPr/>
          <a:lstStyle/>
          <a:p>
            <a:fld id="{A928A2D0-D0FC-4420-BB89-B935364E73FB}" type="slidenum">
              <a:rPr lang="de-DE" smtClean="0"/>
              <a:pPr/>
              <a:t>18</a:t>
            </a:fld>
            <a:endParaRPr lang="de-DE" dirty="0"/>
          </a:p>
        </p:txBody>
      </p:sp>
      <p:graphicFrame>
        <p:nvGraphicFramePr>
          <p:cNvPr id="19" name="Diagramm 18"/>
          <p:cNvGraphicFramePr/>
          <p:nvPr/>
        </p:nvGraphicFramePr>
        <p:xfrm>
          <a:off x="3707905" y="980728"/>
          <a:ext cx="4817140" cy="518457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hteck 7"/>
          <p:cNvSpPr/>
          <p:nvPr/>
        </p:nvSpPr>
        <p:spPr>
          <a:xfrm>
            <a:off x="1043608" y="4553833"/>
            <a:ext cx="2880320" cy="1323439"/>
          </a:xfrm>
          <a:prstGeom prst="rect">
            <a:avLst/>
          </a:prstGeom>
        </p:spPr>
        <p:txBody>
          <a:bodyPr wrap="square">
            <a:spAutoFit/>
          </a:bodyPr>
          <a:lstStyle/>
          <a:p>
            <a:r>
              <a:rPr lang="en-US" sz="1600" dirty="0" smtClean="0">
                <a:solidFill>
                  <a:srgbClr val="17375E"/>
                </a:solidFill>
              </a:rPr>
              <a:t>* Only respondents who have been directly involved in activities for public participation, </a:t>
            </a:r>
            <a:r>
              <a:rPr lang="en-US" sz="1600" dirty="0" smtClean="0">
                <a:solidFill>
                  <a:srgbClr val="17375E"/>
                </a:solidFill>
                <a:latin typeface="Franklin Gothic Book"/>
                <a:cs typeface="Franklin Gothic Book"/>
              </a:rPr>
              <a:t>N=121</a:t>
            </a:r>
            <a:endParaRPr lang="de-DE" sz="1600" dirty="0" smtClean="0">
              <a:solidFill>
                <a:srgbClr val="17375E"/>
              </a:solidFill>
            </a:endParaRPr>
          </a:p>
          <a:p>
            <a:pPr lvl="0"/>
            <a:endParaRPr lang="de-DE"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a:xfrm>
            <a:off x="819169" y="404664"/>
            <a:ext cx="6750396" cy="1368152"/>
          </a:xfrm>
        </p:spPr>
        <p:txBody>
          <a:bodyPr/>
          <a:lstStyle/>
          <a:p>
            <a:pPr lvl="0"/>
            <a:r>
              <a:rPr lang="en-US" sz="2400" dirty="0" smtClean="0"/>
              <a:t>Results: </a:t>
            </a:r>
            <a:r>
              <a:rPr lang="en-US" sz="2400" dirty="0" err="1" smtClean="0"/>
              <a:t>Utilisation</a:t>
            </a:r>
            <a:r>
              <a:rPr lang="en-US" sz="2400" dirty="0" smtClean="0"/>
              <a:t> of standard procedures </a:t>
            </a:r>
            <a:br>
              <a:rPr lang="en-US" sz="2400" dirty="0" smtClean="0"/>
            </a:br>
            <a:endParaRPr lang="de-DE" sz="2400" dirty="0"/>
          </a:p>
        </p:txBody>
      </p:sp>
      <p:sp>
        <p:nvSpPr>
          <p:cNvPr id="6" name="Foliennummernplatzhalter 4"/>
          <p:cNvSpPr>
            <a:spLocks noGrp="1"/>
          </p:cNvSpPr>
          <p:nvPr>
            <p:ph type="sldNum" sz="quarter" idx="4294967295"/>
          </p:nvPr>
        </p:nvSpPr>
        <p:spPr>
          <a:xfrm>
            <a:off x="0" y="6492875"/>
            <a:ext cx="682625" cy="365125"/>
          </a:xfrm>
          <a:prstGeom prst="rect">
            <a:avLst/>
          </a:prstGeom>
        </p:spPr>
        <p:txBody>
          <a:bodyPr/>
          <a:lstStyle/>
          <a:p>
            <a:fld id="{A928A2D0-D0FC-4420-BB89-B935364E73FB}" type="slidenum">
              <a:rPr lang="de-DE" smtClean="0"/>
              <a:pPr/>
              <a:t>19</a:t>
            </a:fld>
            <a:endParaRPr lang="de-DE" dirty="0"/>
          </a:p>
        </p:txBody>
      </p:sp>
      <p:sp>
        <p:nvSpPr>
          <p:cNvPr id="12" name="Rechteck 11"/>
          <p:cNvSpPr/>
          <p:nvPr/>
        </p:nvSpPr>
        <p:spPr>
          <a:xfrm>
            <a:off x="827585" y="3356992"/>
            <a:ext cx="3240359" cy="369332"/>
          </a:xfrm>
          <a:prstGeom prst="rect">
            <a:avLst/>
          </a:prstGeom>
          <a:solidFill>
            <a:schemeClr val="bg1"/>
          </a:solidFill>
        </p:spPr>
        <p:txBody>
          <a:bodyPr wrap="square">
            <a:spAutoFit/>
          </a:bodyPr>
          <a:lstStyle/>
          <a:p>
            <a:pPr marL="266700" indent="-266700">
              <a:spcBef>
                <a:spcPts val="600"/>
              </a:spcBef>
            </a:pPr>
            <a:endParaRPr lang="en-GB" sz="1800" dirty="0" smtClean="0">
              <a:solidFill>
                <a:srgbClr val="17375E"/>
              </a:solidFill>
              <a:latin typeface="Franklin Gothic Book"/>
            </a:endParaRPr>
          </a:p>
        </p:txBody>
      </p:sp>
      <p:graphicFrame>
        <p:nvGraphicFramePr>
          <p:cNvPr id="20" name="Diagramm 19"/>
          <p:cNvGraphicFramePr/>
          <p:nvPr/>
        </p:nvGraphicFramePr>
        <p:xfrm>
          <a:off x="3643291" y="2420888"/>
          <a:ext cx="4961157" cy="3744416"/>
        </p:xfrm>
        <a:graphic>
          <a:graphicData uri="http://schemas.openxmlformats.org/drawingml/2006/chart">
            <c:chart xmlns:c="http://schemas.openxmlformats.org/drawingml/2006/chart" xmlns:r="http://schemas.openxmlformats.org/officeDocument/2006/relationships" r:id="rId3"/>
          </a:graphicData>
        </a:graphic>
      </p:graphicFrame>
      <p:sp>
        <p:nvSpPr>
          <p:cNvPr id="9" name="Inhaltsplatzhalter 8"/>
          <p:cNvSpPr>
            <a:spLocks noGrp="1"/>
          </p:cNvSpPr>
          <p:nvPr>
            <p:ph idx="1"/>
          </p:nvPr>
        </p:nvSpPr>
        <p:spPr>
          <a:xfrm>
            <a:off x="827585" y="1340769"/>
            <a:ext cx="7776863" cy="4464496"/>
          </a:xfrm>
        </p:spPr>
        <p:txBody>
          <a:bodyPr/>
          <a:lstStyle/>
          <a:p>
            <a:pPr>
              <a:buNone/>
            </a:pPr>
            <a:r>
              <a:rPr lang="en-GB" sz="2000" dirty="0" smtClean="0">
                <a:solidFill>
                  <a:srgbClr val="17375E"/>
                </a:solidFill>
              </a:rPr>
              <a:t>Regularly utilisation of </a:t>
            </a:r>
            <a:r>
              <a:rPr lang="en-GB" sz="2000" b="1" dirty="0" smtClean="0">
                <a:solidFill>
                  <a:srgbClr val="17375E"/>
                </a:solidFill>
              </a:rPr>
              <a:t>standard procedures </a:t>
            </a:r>
            <a:r>
              <a:rPr lang="en-GB" sz="2000" dirty="0" smtClean="0">
                <a:solidFill>
                  <a:srgbClr val="17375E"/>
                </a:solidFill>
              </a:rPr>
              <a:t>or </a:t>
            </a:r>
            <a:r>
              <a:rPr lang="en-GB" sz="2000" b="1" dirty="0" smtClean="0">
                <a:solidFill>
                  <a:srgbClr val="17375E"/>
                </a:solidFill>
              </a:rPr>
              <a:t>guidelines</a:t>
            </a:r>
            <a:r>
              <a:rPr lang="en-GB" sz="2000" dirty="0" smtClean="0">
                <a:solidFill>
                  <a:srgbClr val="17375E"/>
                </a:solidFill>
              </a:rPr>
              <a:t> for public participation activities is confirmed by 34% of participants*</a:t>
            </a:r>
          </a:p>
          <a:p>
            <a:endParaRPr lang="en-GB" sz="2000" dirty="0" smtClean="0">
              <a:solidFill>
                <a:srgbClr val="17375E"/>
              </a:solidFill>
            </a:endParaRPr>
          </a:p>
          <a:p>
            <a:endParaRPr lang="en-GB" sz="2000" dirty="0" smtClean="0">
              <a:solidFill>
                <a:srgbClr val="17375E"/>
              </a:solidFill>
            </a:endParaRPr>
          </a:p>
          <a:p>
            <a:pPr>
              <a:buNone/>
            </a:pPr>
            <a:endParaRPr lang="en-GB" sz="2000" dirty="0" smtClean="0">
              <a:solidFill>
                <a:srgbClr val="17375E"/>
              </a:solidFill>
            </a:endParaRPr>
          </a:p>
          <a:p>
            <a:endParaRPr lang="de-DE" sz="2000" dirty="0"/>
          </a:p>
        </p:txBody>
      </p:sp>
      <p:sp>
        <p:nvSpPr>
          <p:cNvPr id="10" name="Rechteck 9"/>
          <p:cNvSpPr/>
          <p:nvPr/>
        </p:nvSpPr>
        <p:spPr>
          <a:xfrm>
            <a:off x="827585" y="3933056"/>
            <a:ext cx="2808311" cy="1569660"/>
          </a:xfrm>
          <a:prstGeom prst="rect">
            <a:avLst/>
          </a:prstGeom>
        </p:spPr>
        <p:txBody>
          <a:bodyPr wrap="square">
            <a:spAutoFit/>
          </a:bodyPr>
          <a:lstStyle/>
          <a:p>
            <a:r>
              <a:rPr lang="en-US" sz="1600" dirty="0" smtClean="0">
                <a:solidFill>
                  <a:srgbClr val="17375E"/>
                </a:solidFill>
              </a:rPr>
              <a:t>* Only respondents who have been directly involved in activities for public participation, </a:t>
            </a:r>
            <a:r>
              <a:rPr lang="en-US" sz="1600" dirty="0" smtClean="0">
                <a:solidFill>
                  <a:srgbClr val="17375E"/>
                </a:solidFill>
                <a:latin typeface="Franklin Gothic Book"/>
              </a:rPr>
              <a:t>N=121 </a:t>
            </a:r>
            <a:r>
              <a:rPr lang="en-GB" sz="1600" dirty="0" smtClean="0">
                <a:solidFill>
                  <a:srgbClr val="17375E"/>
                </a:solidFill>
                <a:latin typeface="Franklin Gothic Book"/>
              </a:rPr>
              <a:t>multiple responses were possible)</a:t>
            </a:r>
            <a:endParaRPr lang="de-DE" sz="1600" dirty="0" smtClean="0">
              <a:solidFill>
                <a:srgbClr val="17375E"/>
              </a:solidFill>
              <a:latin typeface="Franklin Gothic Book"/>
            </a:endParaRPr>
          </a:p>
          <a:p>
            <a:pPr lvl="0"/>
            <a:endParaRPr lang="de-DE" sz="1600" dirty="0" smtClean="0">
              <a:solidFill>
                <a:srgbClr val="17375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Graphic spid="20"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K:\E\P\31_686_5 WISE Power\Meetings_Telcos\05_060514_Kick_off_Dubrovnik\Fotos\IMG_0855.JPG"/>
          <p:cNvPicPr>
            <a:picLocks noChangeAspect="1" noChangeArrowheads="1"/>
          </p:cNvPicPr>
          <p:nvPr/>
        </p:nvPicPr>
        <p:blipFill>
          <a:blip r:embed="rId3" cstate="print">
            <a:duotone>
              <a:schemeClr val="accent4">
                <a:shade val="45000"/>
                <a:satMod val="135000"/>
              </a:schemeClr>
              <a:prstClr val="white"/>
            </a:duotone>
          </a:blip>
          <a:srcRect t="2391" b="8366"/>
          <a:stretch>
            <a:fillRect/>
          </a:stretch>
        </p:blipFill>
        <p:spPr bwMode="auto">
          <a:xfrm>
            <a:off x="870738" y="908720"/>
            <a:ext cx="7013630" cy="4176464"/>
          </a:xfrm>
          <a:prstGeom prst="rect">
            <a:avLst/>
          </a:prstGeom>
          <a:noFill/>
        </p:spPr>
      </p:pic>
      <p:graphicFrame>
        <p:nvGraphicFramePr>
          <p:cNvPr id="4" name="Inhaltsplatzhalter 3"/>
          <p:cNvGraphicFramePr>
            <a:graphicFrameLocks noGrp="1"/>
          </p:cNvGraphicFramePr>
          <p:nvPr>
            <p:ph idx="1"/>
          </p:nvPr>
        </p:nvGraphicFramePr>
        <p:xfrm>
          <a:off x="971104" y="908720"/>
          <a:ext cx="7129288" cy="41764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itel 2"/>
          <p:cNvSpPr>
            <a:spLocks noGrp="1"/>
          </p:cNvSpPr>
          <p:nvPr>
            <p:ph type="title"/>
          </p:nvPr>
        </p:nvSpPr>
        <p:spPr/>
        <p:txBody>
          <a:bodyPr/>
          <a:lstStyle/>
          <a:p>
            <a:r>
              <a:rPr lang="de-DE" sz="2400" dirty="0" err="1" smtClean="0"/>
              <a:t>Introduction</a:t>
            </a:r>
            <a:endParaRPr lang="de-DE" sz="2400" dirty="0"/>
          </a:p>
        </p:txBody>
      </p:sp>
      <p:sp>
        <p:nvSpPr>
          <p:cNvPr id="6" name="Nach rechts gekrümmter Pfeil 5"/>
          <p:cNvSpPr/>
          <p:nvPr/>
        </p:nvSpPr>
        <p:spPr>
          <a:xfrm>
            <a:off x="1115616" y="5192712"/>
            <a:ext cx="791592" cy="756568"/>
          </a:xfrm>
          <a:prstGeom prst="curved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de-DE">
              <a:solidFill>
                <a:schemeClr val="tx1"/>
              </a:solidFill>
            </a:endParaRPr>
          </a:p>
        </p:txBody>
      </p:sp>
      <p:sp>
        <p:nvSpPr>
          <p:cNvPr id="8" name="Rechteck 7"/>
          <p:cNvSpPr/>
          <p:nvPr/>
        </p:nvSpPr>
        <p:spPr>
          <a:xfrm>
            <a:off x="1979216" y="5085184"/>
            <a:ext cx="5977160" cy="1015663"/>
          </a:xfrm>
          <a:prstGeom prst="rect">
            <a:avLst/>
          </a:prstGeom>
        </p:spPr>
        <p:txBody>
          <a:bodyPr wrap="square">
            <a:spAutoFit/>
          </a:bodyPr>
          <a:lstStyle/>
          <a:p>
            <a:r>
              <a:rPr lang="en-GB" sz="2000" dirty="0" smtClean="0"/>
              <a:t>Necessity for s</a:t>
            </a:r>
            <a:r>
              <a:rPr lang="en-GB" sz="2000" b="1" dirty="0" smtClean="0"/>
              <a:t>ocial acceptance measures of wind energy infrastructure </a:t>
            </a:r>
            <a:r>
              <a:rPr lang="en-GB" sz="2000" dirty="0" smtClean="0"/>
              <a:t>for all stakeholders involved in wind energy projects. </a:t>
            </a:r>
            <a:endParaRPr lang="de-DE"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899592" y="1484784"/>
            <a:ext cx="7560840" cy="707886"/>
          </a:xfrm>
          <a:prstGeom prst="rect">
            <a:avLst/>
          </a:prstGeom>
        </p:spPr>
        <p:txBody>
          <a:bodyPr wrap="square">
            <a:spAutoFit/>
          </a:bodyPr>
          <a:lstStyle/>
          <a:p>
            <a:pPr marL="177800" indent="-177800"/>
            <a:r>
              <a:rPr lang="en-GB" sz="2000" dirty="0" smtClean="0">
                <a:solidFill>
                  <a:srgbClr val="17375E"/>
                </a:solidFill>
                <a:latin typeface="Franklin Gothic Book"/>
              </a:rPr>
              <a:t>Reasons (quantitative) for not </a:t>
            </a:r>
            <a:r>
              <a:rPr lang="en-GB" sz="2000" b="1" dirty="0" smtClean="0">
                <a:solidFill>
                  <a:srgbClr val="17375E"/>
                </a:solidFill>
                <a:latin typeface="Franklin Gothic Book"/>
              </a:rPr>
              <a:t>using</a:t>
            </a:r>
            <a:r>
              <a:rPr lang="en-GB" sz="2000" dirty="0" smtClean="0">
                <a:solidFill>
                  <a:srgbClr val="17375E"/>
                </a:solidFill>
                <a:latin typeface="Franklin Gothic Book"/>
              </a:rPr>
              <a:t> </a:t>
            </a:r>
            <a:r>
              <a:rPr lang="en-GB" sz="2000" b="1" dirty="0" smtClean="0">
                <a:solidFill>
                  <a:srgbClr val="17375E"/>
                </a:solidFill>
                <a:latin typeface="Franklin Gothic Book"/>
              </a:rPr>
              <a:t>advice giving documents already available</a:t>
            </a:r>
            <a:r>
              <a:rPr lang="en-GB" sz="2000" dirty="0" smtClean="0">
                <a:solidFill>
                  <a:srgbClr val="17375E"/>
                </a:solidFill>
                <a:latin typeface="Franklin Gothic Book"/>
              </a:rPr>
              <a:t> (guidelines and toolkits)*</a:t>
            </a:r>
          </a:p>
        </p:txBody>
      </p:sp>
      <p:sp>
        <p:nvSpPr>
          <p:cNvPr id="9" name="Titel 10"/>
          <p:cNvSpPr txBox="1">
            <a:spLocks/>
          </p:cNvSpPr>
          <p:nvPr/>
        </p:nvSpPr>
        <p:spPr bwMode="auto">
          <a:xfrm>
            <a:off x="819169" y="404664"/>
            <a:ext cx="6750396" cy="1368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chemeClr val="tx2"/>
                </a:solidFill>
                <a:effectLst/>
                <a:uLnTx/>
                <a:uFillTx/>
                <a:latin typeface="Franklin Gothic Book"/>
                <a:ea typeface="ヒラギノ角ゴ Pro W3" charset="0"/>
                <a:cs typeface="Franklin Gothic Book"/>
              </a:rPr>
              <a:t>Results: Reasons for not using advice giving documents</a:t>
            </a:r>
            <a:br>
              <a:rPr kumimoji="0" lang="en-US" sz="2400" b="1" i="0" u="none" strike="noStrike" kern="1200" cap="none" spc="0" normalizeH="0" baseline="0" noProof="0" dirty="0" smtClean="0">
                <a:ln>
                  <a:noFill/>
                </a:ln>
                <a:solidFill>
                  <a:schemeClr val="tx2"/>
                </a:solidFill>
                <a:effectLst/>
                <a:uLnTx/>
                <a:uFillTx/>
                <a:latin typeface="Franklin Gothic Book"/>
                <a:ea typeface="ヒラギノ角ゴ Pro W3" charset="0"/>
                <a:cs typeface="Franklin Gothic Book"/>
              </a:rPr>
            </a:br>
            <a:endParaRPr kumimoji="0" lang="de-DE" sz="2400" b="1" i="0" u="none" strike="noStrike" kern="1200" cap="none" spc="0" normalizeH="0" baseline="0" noProof="0" dirty="0">
              <a:ln>
                <a:noFill/>
              </a:ln>
              <a:solidFill>
                <a:schemeClr val="tx2"/>
              </a:solidFill>
              <a:effectLst/>
              <a:uLnTx/>
              <a:uFillTx/>
              <a:latin typeface="Franklin Gothic Book"/>
              <a:ea typeface="ヒラギノ角ゴ Pro W3" charset="0"/>
              <a:cs typeface="Franklin Gothic Book"/>
            </a:endParaRPr>
          </a:p>
        </p:txBody>
      </p:sp>
      <p:sp>
        <p:nvSpPr>
          <p:cNvPr id="11" name="Rechteck 10"/>
          <p:cNvSpPr/>
          <p:nvPr/>
        </p:nvSpPr>
        <p:spPr>
          <a:xfrm>
            <a:off x="1043608" y="4194954"/>
            <a:ext cx="6048672" cy="307777"/>
          </a:xfrm>
          <a:prstGeom prst="rect">
            <a:avLst/>
          </a:prstGeom>
          <a:solidFill>
            <a:schemeClr val="bg1"/>
          </a:solidFill>
        </p:spPr>
        <p:txBody>
          <a:bodyPr wrap="square">
            <a:spAutoFit/>
          </a:bodyPr>
          <a:lstStyle/>
          <a:p>
            <a:pPr marL="177800" indent="-177800"/>
            <a:endParaRPr lang="de-DE" sz="1400" dirty="0" smtClean="0">
              <a:solidFill>
                <a:srgbClr val="17375E"/>
              </a:solidFill>
              <a:latin typeface="Franklin Gothic Book"/>
            </a:endParaRPr>
          </a:p>
        </p:txBody>
      </p:sp>
      <p:sp>
        <p:nvSpPr>
          <p:cNvPr id="8" name="Rechteck 7"/>
          <p:cNvSpPr/>
          <p:nvPr/>
        </p:nvSpPr>
        <p:spPr>
          <a:xfrm>
            <a:off x="5688124" y="4194954"/>
            <a:ext cx="2808311" cy="1569660"/>
          </a:xfrm>
          <a:prstGeom prst="rect">
            <a:avLst/>
          </a:prstGeom>
        </p:spPr>
        <p:txBody>
          <a:bodyPr wrap="square">
            <a:spAutoFit/>
          </a:bodyPr>
          <a:lstStyle/>
          <a:p>
            <a:r>
              <a:rPr lang="en-US" sz="1600" dirty="0" smtClean="0">
                <a:solidFill>
                  <a:srgbClr val="17375E"/>
                </a:solidFill>
              </a:rPr>
              <a:t>* Only respondents who have been directly involved in activities for public participation, </a:t>
            </a:r>
            <a:r>
              <a:rPr lang="en-US" sz="1600" dirty="0" smtClean="0">
                <a:solidFill>
                  <a:srgbClr val="17375E"/>
                </a:solidFill>
                <a:latin typeface="Franklin Gothic Book"/>
              </a:rPr>
              <a:t>N=121 </a:t>
            </a:r>
            <a:r>
              <a:rPr lang="en-GB" sz="1600" dirty="0" smtClean="0">
                <a:solidFill>
                  <a:srgbClr val="17375E"/>
                </a:solidFill>
                <a:latin typeface="Franklin Gothic Book"/>
              </a:rPr>
              <a:t>multiple responses were possible)</a:t>
            </a:r>
            <a:endParaRPr lang="de-DE" sz="1600" dirty="0" smtClean="0">
              <a:solidFill>
                <a:srgbClr val="17375E"/>
              </a:solidFill>
              <a:latin typeface="Franklin Gothic Book"/>
            </a:endParaRPr>
          </a:p>
          <a:p>
            <a:pPr lvl="0"/>
            <a:endParaRPr lang="de-DE" sz="1600" dirty="0" smtClean="0">
              <a:solidFill>
                <a:srgbClr val="17375E"/>
              </a:solidFill>
            </a:endParaRPr>
          </a:p>
        </p:txBody>
      </p:sp>
      <p:graphicFrame>
        <p:nvGraphicFramePr>
          <p:cNvPr id="10" name="Diagramm 9"/>
          <p:cNvGraphicFramePr/>
          <p:nvPr/>
        </p:nvGraphicFramePr>
        <p:xfrm>
          <a:off x="1043608" y="2348880"/>
          <a:ext cx="4644516" cy="341573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27584" y="1340769"/>
            <a:ext cx="7776864" cy="4464496"/>
          </a:xfrm>
        </p:spPr>
        <p:txBody>
          <a:bodyPr/>
          <a:lstStyle/>
          <a:p>
            <a:pPr marL="457200" indent="-457200">
              <a:spcBef>
                <a:spcPct val="0"/>
              </a:spcBef>
              <a:buNone/>
            </a:pPr>
            <a:endParaRPr lang="en-GB" sz="2000" dirty="0" smtClean="0">
              <a:solidFill>
                <a:srgbClr val="17375E"/>
              </a:solidFill>
              <a:cs typeface="ヒラギノ角ゴ Pro W3" charset="0"/>
            </a:endParaRPr>
          </a:p>
          <a:p>
            <a:pPr>
              <a:spcBef>
                <a:spcPct val="0"/>
              </a:spcBef>
            </a:pPr>
            <a:endParaRPr lang="de-DE" sz="2000" dirty="0" smtClean="0">
              <a:solidFill>
                <a:schemeClr val="tx2"/>
              </a:solidFill>
            </a:endParaRPr>
          </a:p>
        </p:txBody>
      </p:sp>
      <p:sp>
        <p:nvSpPr>
          <p:cNvPr id="3" name="Titel 2"/>
          <p:cNvSpPr>
            <a:spLocks noGrp="1"/>
          </p:cNvSpPr>
          <p:nvPr>
            <p:ph type="title"/>
          </p:nvPr>
        </p:nvSpPr>
        <p:spPr/>
        <p:txBody>
          <a:bodyPr/>
          <a:lstStyle/>
          <a:p>
            <a:r>
              <a:rPr lang="de-DE" sz="2400" dirty="0" err="1" smtClean="0"/>
              <a:t>Results</a:t>
            </a:r>
            <a:r>
              <a:rPr lang="de-DE" sz="2400" dirty="0" smtClean="0"/>
              <a:t>: </a:t>
            </a:r>
            <a:r>
              <a:rPr lang="en-GB" sz="2400" dirty="0" smtClean="0"/>
              <a:t>Evaluation of different levels of public involvement</a:t>
            </a:r>
            <a:r>
              <a:rPr lang="de-DE" sz="2400" dirty="0" smtClean="0"/>
              <a:t/>
            </a:r>
            <a:br>
              <a:rPr lang="de-DE" sz="2400" dirty="0" smtClean="0"/>
            </a:br>
            <a:endParaRPr lang="de-DE" sz="2400" dirty="0"/>
          </a:p>
        </p:txBody>
      </p:sp>
      <p:graphicFrame>
        <p:nvGraphicFramePr>
          <p:cNvPr id="14" name="Diagramm 13"/>
          <p:cNvGraphicFramePr/>
          <p:nvPr/>
        </p:nvGraphicFramePr>
        <p:xfrm>
          <a:off x="819170" y="1340770"/>
          <a:ext cx="7452000" cy="4608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2"/>
          <p:cNvSpPr>
            <a:spLocks noGrp="1"/>
          </p:cNvSpPr>
          <p:nvPr>
            <p:ph idx="1"/>
          </p:nvPr>
        </p:nvSpPr>
        <p:spPr>
          <a:solidFill>
            <a:schemeClr val="bg1"/>
          </a:solidFill>
          <a:ln>
            <a:noFill/>
          </a:ln>
        </p:spPr>
        <p:txBody>
          <a:bodyPr>
            <a:normAutofit/>
          </a:bodyPr>
          <a:lstStyle/>
          <a:p>
            <a:pPr marL="266700" indent="-266700">
              <a:spcBef>
                <a:spcPts val="600"/>
              </a:spcBef>
              <a:buFont typeface="Wingdings" pitchFamily="2" charset="2"/>
              <a:buChar char="§"/>
            </a:pPr>
            <a:r>
              <a:rPr lang="en-GB" sz="2000" dirty="0" smtClean="0">
                <a:solidFill>
                  <a:srgbClr val="17375E"/>
                </a:solidFill>
              </a:rPr>
              <a:t>Wind usually evaluated positively, though for specific projects social acceptance remains a challenge.</a:t>
            </a:r>
          </a:p>
          <a:p>
            <a:pPr marL="266700" indent="-266700">
              <a:spcBef>
                <a:spcPts val="600"/>
              </a:spcBef>
              <a:buFont typeface="Wingdings" pitchFamily="2" charset="2"/>
              <a:buChar char="§"/>
            </a:pPr>
            <a:r>
              <a:rPr lang="en-US" sz="2000" dirty="0" smtClean="0">
                <a:solidFill>
                  <a:srgbClr val="17375E"/>
                </a:solidFill>
              </a:rPr>
              <a:t>Public participation measures seem to frequently exceed legal requirements.</a:t>
            </a:r>
          </a:p>
          <a:p>
            <a:pPr marL="266700" indent="-266700">
              <a:spcBef>
                <a:spcPts val="600"/>
              </a:spcBef>
              <a:buFont typeface="Wingdings" pitchFamily="2" charset="2"/>
              <a:buChar char="§"/>
            </a:pPr>
            <a:r>
              <a:rPr lang="en-US" sz="2000" dirty="0" smtClean="0">
                <a:solidFill>
                  <a:srgbClr val="17375E"/>
                </a:solidFill>
              </a:rPr>
              <a:t>There are resources allocated to social engagement activities but only to a limited extend</a:t>
            </a:r>
          </a:p>
          <a:p>
            <a:pPr marL="266700" indent="-266700">
              <a:spcBef>
                <a:spcPts val="600"/>
              </a:spcBef>
              <a:buFont typeface="Wingdings" pitchFamily="2" charset="2"/>
              <a:buChar char="§"/>
            </a:pPr>
            <a:r>
              <a:rPr lang="en-US" sz="2000" dirty="0" smtClean="0">
                <a:solidFill>
                  <a:srgbClr val="17375E"/>
                </a:solidFill>
              </a:rPr>
              <a:t>A considerable quantity of advice giving documents are already available but they do not seem to be used regularly due to difficulties applying the existing knowledge.</a:t>
            </a:r>
          </a:p>
          <a:p>
            <a:pPr marL="266700" indent="-266700">
              <a:spcBef>
                <a:spcPts val="600"/>
              </a:spcBef>
              <a:buFont typeface="Wingdings" pitchFamily="2" charset="2"/>
              <a:buChar char="§"/>
            </a:pPr>
            <a:r>
              <a:rPr lang="en-US" sz="2000" dirty="0" smtClean="0">
                <a:solidFill>
                  <a:srgbClr val="17375E"/>
                </a:solidFill>
              </a:rPr>
              <a:t>While informational measures are considered as fundamental, they should be supplemented by consultation and dialogue</a:t>
            </a:r>
          </a:p>
          <a:p>
            <a:pPr marL="177800" indent="-177800">
              <a:spcBef>
                <a:spcPts val="600"/>
              </a:spcBef>
              <a:buFont typeface="Arial" pitchFamily="34" charset="0"/>
              <a:buChar char="•"/>
            </a:pPr>
            <a:endParaRPr lang="de-DE" sz="2000" dirty="0" smtClean="0">
              <a:solidFill>
                <a:srgbClr val="17375E"/>
              </a:solidFill>
            </a:endParaRPr>
          </a:p>
          <a:p>
            <a:pPr marL="177800" indent="-177800">
              <a:spcBef>
                <a:spcPts val="600"/>
              </a:spcBef>
              <a:buNone/>
            </a:pPr>
            <a:endParaRPr lang="en-GB" sz="2000" dirty="0" smtClean="0">
              <a:solidFill>
                <a:srgbClr val="17375E"/>
              </a:solidFill>
            </a:endParaRPr>
          </a:p>
          <a:p>
            <a:pPr marL="177800" indent="-177800">
              <a:spcBef>
                <a:spcPts val="600"/>
              </a:spcBef>
              <a:buFont typeface="Arial" pitchFamily="34" charset="0"/>
              <a:buChar char="•"/>
            </a:pPr>
            <a:endParaRPr lang="en-GB" sz="2000" dirty="0" smtClean="0">
              <a:solidFill>
                <a:srgbClr val="17375E"/>
              </a:solidFill>
            </a:endParaRPr>
          </a:p>
          <a:p>
            <a:pPr marL="177800" indent="-177800">
              <a:spcBef>
                <a:spcPts val="600"/>
              </a:spcBef>
              <a:buNone/>
            </a:pPr>
            <a:endParaRPr lang="en-GB" sz="2000" dirty="0" smtClean="0">
              <a:solidFill>
                <a:srgbClr val="17375E"/>
              </a:solidFill>
            </a:endParaRPr>
          </a:p>
        </p:txBody>
      </p:sp>
      <p:sp>
        <p:nvSpPr>
          <p:cNvPr id="8" name="Titel 7"/>
          <p:cNvSpPr>
            <a:spLocks noGrp="1"/>
          </p:cNvSpPr>
          <p:nvPr>
            <p:ph type="title"/>
          </p:nvPr>
        </p:nvSpPr>
        <p:spPr/>
        <p:txBody>
          <a:bodyPr/>
          <a:lstStyle/>
          <a:p>
            <a:pPr lvl="0"/>
            <a:r>
              <a:rPr lang="en-US" sz="2400" dirty="0" smtClean="0"/>
              <a:t>Synopsis: Status quo of wind acceptance and </a:t>
            </a:r>
            <a:r>
              <a:rPr lang="en-US" sz="2400" dirty="0" err="1" smtClean="0"/>
              <a:t>utilisation</a:t>
            </a:r>
            <a:r>
              <a:rPr lang="en-US" sz="2400" dirty="0" smtClean="0"/>
              <a:t> of a strategies and practices</a:t>
            </a:r>
            <a:br>
              <a:rPr lang="en-US" sz="2400" dirty="0" smtClean="0"/>
            </a:br>
            <a:endParaRPr lang="de-DE" sz="2400" dirty="0"/>
          </a:p>
        </p:txBody>
      </p:sp>
      <p:sp>
        <p:nvSpPr>
          <p:cNvPr id="6" name="Foliennummernplatzhalter 4"/>
          <p:cNvSpPr>
            <a:spLocks noGrp="1"/>
          </p:cNvSpPr>
          <p:nvPr>
            <p:ph type="sldNum" sz="quarter" idx="4294967295"/>
          </p:nvPr>
        </p:nvSpPr>
        <p:spPr>
          <a:xfrm>
            <a:off x="0" y="6492875"/>
            <a:ext cx="682625" cy="365125"/>
          </a:xfrm>
          <a:prstGeom prst="rect">
            <a:avLst/>
          </a:prstGeom>
        </p:spPr>
        <p:txBody>
          <a:bodyPr/>
          <a:lstStyle/>
          <a:p>
            <a:fld id="{A928A2D0-D0FC-4420-BB89-B935364E73FB}" type="slidenum">
              <a:rPr lang="de-DE" smtClean="0"/>
              <a:pPr/>
              <a:t>22</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bwMode="auto">
          <a:xfrm>
            <a:off x="448494" y="285775"/>
            <a:ext cx="6931818"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p>
            <a:pPr lvl="0">
              <a:defRPr/>
            </a:pPr>
            <a:r>
              <a:rPr lang="en-US" b="1" dirty="0" smtClean="0">
                <a:solidFill>
                  <a:srgbClr val="17375E"/>
                </a:solidFill>
                <a:latin typeface="Franklin Gothic Book"/>
                <a:cs typeface="Franklin Gothic Book"/>
              </a:rPr>
              <a:t>Experience of delays and stops of wind farms due to lack of social acceptance</a:t>
            </a:r>
            <a:endParaRPr lang="de-DE" b="1" dirty="0">
              <a:solidFill>
                <a:srgbClr val="17375E"/>
              </a:solidFill>
              <a:latin typeface="Franklin Gothic Book"/>
              <a:cs typeface="Franklin Gothic Book"/>
            </a:endParaRPr>
          </a:p>
        </p:txBody>
      </p:sp>
      <p:sp>
        <p:nvSpPr>
          <p:cNvPr id="6" name="Foliennummernplatzhalter 4"/>
          <p:cNvSpPr>
            <a:spLocks noGrp="1"/>
          </p:cNvSpPr>
          <p:nvPr>
            <p:ph type="sldNum" sz="quarter" idx="12"/>
          </p:nvPr>
        </p:nvSpPr>
        <p:spPr>
          <a:xfrm>
            <a:off x="144016" y="6492875"/>
            <a:ext cx="683568" cy="365125"/>
          </a:xfrm>
        </p:spPr>
        <p:txBody>
          <a:bodyPr/>
          <a:lstStyle/>
          <a:p>
            <a:fld id="{A928A2D0-D0FC-4420-BB89-B935364E73FB}" type="slidenum">
              <a:rPr lang="de-DE" smtClean="0"/>
              <a:pPr/>
              <a:t>23</a:t>
            </a:fld>
            <a:endParaRPr lang="de-DE" dirty="0"/>
          </a:p>
        </p:txBody>
      </p:sp>
      <p:graphicFrame>
        <p:nvGraphicFramePr>
          <p:cNvPr id="14" name="Diagramm 13"/>
          <p:cNvGraphicFramePr/>
          <p:nvPr/>
        </p:nvGraphicFramePr>
        <p:xfrm>
          <a:off x="448494" y="1428775"/>
          <a:ext cx="7632848" cy="3604969"/>
        </p:xfrm>
        <a:graphic>
          <a:graphicData uri="http://schemas.openxmlformats.org/drawingml/2006/chart">
            <c:chart xmlns:c="http://schemas.openxmlformats.org/drawingml/2006/chart" xmlns:r="http://schemas.openxmlformats.org/officeDocument/2006/relationships" r:id="rId2"/>
          </a:graphicData>
        </a:graphic>
      </p:graphicFrame>
      <p:sp>
        <p:nvSpPr>
          <p:cNvPr id="7" name="Rechteck 6"/>
          <p:cNvSpPr/>
          <p:nvPr/>
        </p:nvSpPr>
        <p:spPr>
          <a:xfrm>
            <a:off x="5976156" y="4725144"/>
            <a:ext cx="2808311" cy="1569660"/>
          </a:xfrm>
          <a:prstGeom prst="rect">
            <a:avLst/>
          </a:prstGeom>
        </p:spPr>
        <p:txBody>
          <a:bodyPr wrap="square">
            <a:spAutoFit/>
          </a:bodyPr>
          <a:lstStyle/>
          <a:p>
            <a:r>
              <a:rPr lang="en-US" sz="1600" dirty="0" smtClean="0">
                <a:solidFill>
                  <a:srgbClr val="17375E"/>
                </a:solidFill>
              </a:rPr>
              <a:t>* Only respondents who have been directly involved in activities for public participation, </a:t>
            </a:r>
            <a:r>
              <a:rPr lang="en-US" sz="1600" dirty="0" smtClean="0">
                <a:solidFill>
                  <a:srgbClr val="17375E"/>
                </a:solidFill>
                <a:latin typeface="Franklin Gothic Book"/>
              </a:rPr>
              <a:t>N=121 </a:t>
            </a:r>
            <a:r>
              <a:rPr lang="en-GB" sz="1600" dirty="0" smtClean="0">
                <a:solidFill>
                  <a:srgbClr val="17375E"/>
                </a:solidFill>
                <a:latin typeface="Franklin Gothic Book"/>
              </a:rPr>
              <a:t>multiple responses were possible)</a:t>
            </a:r>
            <a:endParaRPr lang="de-DE" sz="1600" dirty="0" smtClean="0">
              <a:solidFill>
                <a:srgbClr val="17375E"/>
              </a:solidFill>
              <a:latin typeface="Franklin Gothic Book"/>
            </a:endParaRPr>
          </a:p>
          <a:p>
            <a:pPr lvl="0"/>
            <a:endParaRPr lang="de-DE" sz="1600" dirty="0" smtClean="0">
              <a:solidFill>
                <a:srgbClr val="17375E"/>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bwMode="auto">
          <a:xfrm>
            <a:off x="448494" y="285775"/>
            <a:ext cx="6931818"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p>
            <a:pPr lvl="0">
              <a:defRPr/>
            </a:pPr>
            <a:r>
              <a:rPr lang="en-US" b="1" dirty="0" smtClean="0">
                <a:solidFill>
                  <a:srgbClr val="17375E"/>
                </a:solidFill>
                <a:latin typeface="Franklin Gothic Book"/>
                <a:cs typeface="Franklin Gothic Book"/>
              </a:rPr>
              <a:t>Experience of delays and stops of wind farms due to lack of social acceptance</a:t>
            </a:r>
            <a:endParaRPr lang="de-DE" b="1" dirty="0">
              <a:solidFill>
                <a:srgbClr val="17375E"/>
              </a:solidFill>
              <a:latin typeface="Franklin Gothic Book"/>
              <a:cs typeface="Franklin Gothic Book"/>
            </a:endParaRPr>
          </a:p>
        </p:txBody>
      </p:sp>
      <p:sp>
        <p:nvSpPr>
          <p:cNvPr id="6" name="Foliennummernplatzhalter 4"/>
          <p:cNvSpPr>
            <a:spLocks noGrp="1"/>
          </p:cNvSpPr>
          <p:nvPr>
            <p:ph type="sldNum" sz="quarter" idx="12"/>
          </p:nvPr>
        </p:nvSpPr>
        <p:spPr>
          <a:xfrm>
            <a:off x="144016" y="6492875"/>
            <a:ext cx="683568" cy="365125"/>
          </a:xfrm>
        </p:spPr>
        <p:txBody>
          <a:bodyPr/>
          <a:lstStyle/>
          <a:p>
            <a:fld id="{A928A2D0-D0FC-4420-BB89-B935364E73FB}" type="slidenum">
              <a:rPr lang="de-DE" smtClean="0"/>
              <a:pPr/>
              <a:t>24</a:t>
            </a:fld>
            <a:endParaRPr lang="de-DE" dirty="0"/>
          </a:p>
        </p:txBody>
      </p:sp>
      <p:sp>
        <p:nvSpPr>
          <p:cNvPr id="13" name="Rechteck 12"/>
          <p:cNvSpPr/>
          <p:nvPr/>
        </p:nvSpPr>
        <p:spPr>
          <a:xfrm>
            <a:off x="448494" y="1428775"/>
            <a:ext cx="6336704" cy="553998"/>
          </a:xfrm>
          <a:prstGeom prst="rect">
            <a:avLst/>
          </a:prstGeom>
        </p:spPr>
        <p:txBody>
          <a:bodyPr wrap="square">
            <a:spAutoFit/>
          </a:bodyPr>
          <a:lstStyle/>
          <a:p>
            <a:pPr algn="ctr"/>
            <a:r>
              <a:rPr lang="en-US" sz="1500" b="1" dirty="0" smtClean="0">
                <a:solidFill>
                  <a:srgbClr val="17375E"/>
                </a:solidFill>
              </a:rPr>
              <a:t>Experience of delays and stops of wind farms due to lack of social acceptance (N=121)</a:t>
            </a:r>
            <a:endParaRPr lang="de-DE" sz="1500" dirty="0">
              <a:solidFill>
                <a:srgbClr val="17375E"/>
              </a:solidFill>
            </a:endParaRPr>
          </a:p>
        </p:txBody>
      </p:sp>
      <p:pic>
        <p:nvPicPr>
          <p:cNvPr id="1027" name="Picture 3"/>
          <p:cNvPicPr>
            <a:picLocks noChangeAspect="1" noChangeArrowheads="1"/>
          </p:cNvPicPr>
          <p:nvPr/>
        </p:nvPicPr>
        <p:blipFill>
          <a:blip r:embed="rId2"/>
          <a:srcRect/>
          <a:stretch>
            <a:fillRect/>
          </a:stretch>
        </p:blipFill>
        <p:spPr bwMode="auto">
          <a:xfrm>
            <a:off x="2171700" y="1982773"/>
            <a:ext cx="4800600" cy="419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bwMode="auto">
          <a:xfrm>
            <a:off x="448494" y="285775"/>
            <a:ext cx="7435874"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p>
            <a:pPr lvl="0">
              <a:defRPr/>
            </a:pPr>
            <a:r>
              <a:rPr lang="en-US" b="1" dirty="0" smtClean="0">
                <a:solidFill>
                  <a:srgbClr val="17375E"/>
                </a:solidFill>
                <a:latin typeface="Franklin Gothic Book"/>
                <a:cs typeface="Franklin Gothic Book"/>
              </a:rPr>
              <a:t>Experienced reactions towards wind farms</a:t>
            </a:r>
            <a:endParaRPr lang="de-DE" b="1" dirty="0">
              <a:solidFill>
                <a:srgbClr val="17375E"/>
              </a:solidFill>
              <a:latin typeface="Franklin Gothic Book"/>
              <a:cs typeface="Franklin Gothic Book"/>
            </a:endParaRPr>
          </a:p>
        </p:txBody>
      </p:sp>
      <p:sp>
        <p:nvSpPr>
          <p:cNvPr id="6" name="Foliennummernplatzhalter 4"/>
          <p:cNvSpPr>
            <a:spLocks noGrp="1"/>
          </p:cNvSpPr>
          <p:nvPr>
            <p:ph type="sldNum" sz="quarter" idx="12"/>
          </p:nvPr>
        </p:nvSpPr>
        <p:spPr>
          <a:xfrm>
            <a:off x="144016" y="6492875"/>
            <a:ext cx="683568" cy="365125"/>
          </a:xfrm>
        </p:spPr>
        <p:txBody>
          <a:bodyPr/>
          <a:lstStyle/>
          <a:p>
            <a:fld id="{A928A2D0-D0FC-4420-BB89-B935364E73FB}" type="slidenum">
              <a:rPr lang="de-DE" smtClean="0"/>
              <a:pPr/>
              <a:t>25</a:t>
            </a:fld>
            <a:endParaRPr lang="de-DE" dirty="0"/>
          </a:p>
        </p:txBody>
      </p:sp>
      <p:graphicFrame>
        <p:nvGraphicFramePr>
          <p:cNvPr id="14" name="Diagramm 13"/>
          <p:cNvGraphicFramePr/>
          <p:nvPr/>
        </p:nvGraphicFramePr>
        <p:xfrm>
          <a:off x="144016" y="1052736"/>
          <a:ext cx="8625021" cy="4608512"/>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hteck 16"/>
          <p:cNvSpPr/>
          <p:nvPr/>
        </p:nvSpPr>
        <p:spPr>
          <a:xfrm>
            <a:off x="1469102" y="5805264"/>
            <a:ext cx="7495386" cy="307777"/>
          </a:xfrm>
          <a:prstGeom prst="rect">
            <a:avLst/>
          </a:prstGeom>
        </p:spPr>
        <p:txBody>
          <a:bodyPr wrap="square">
            <a:spAutoFit/>
          </a:bodyPr>
          <a:lstStyle/>
          <a:p>
            <a:r>
              <a:rPr lang="en-US" sz="1400" b="1" dirty="0" smtClean="0">
                <a:solidFill>
                  <a:srgbClr val="259F76"/>
                </a:solidFill>
                <a:latin typeface="Franklin Gothic Book"/>
                <a:cs typeface="Franklin Gothic Book"/>
              </a:rPr>
              <a:t>Green </a:t>
            </a:r>
            <a:r>
              <a:rPr lang="en-US" sz="1400" b="1" dirty="0" smtClean="0">
                <a:solidFill>
                  <a:srgbClr val="17375E"/>
                </a:solidFill>
                <a:latin typeface="Franklin Gothic Book"/>
                <a:cs typeface="Franklin Gothic Book"/>
              </a:rPr>
              <a:t>= positive reactions; </a:t>
            </a:r>
            <a:r>
              <a:rPr lang="en-US" sz="1400" b="1" dirty="0" smtClean="0">
                <a:solidFill>
                  <a:srgbClr val="C00000"/>
                </a:solidFill>
                <a:latin typeface="Franklin Gothic Book"/>
                <a:cs typeface="Franklin Gothic Book"/>
              </a:rPr>
              <a:t>red </a:t>
            </a:r>
            <a:r>
              <a:rPr lang="en-US" sz="1400" b="1" dirty="0" smtClean="0">
                <a:solidFill>
                  <a:srgbClr val="17375E"/>
                </a:solidFill>
                <a:latin typeface="Franklin Gothic Book"/>
                <a:cs typeface="Franklin Gothic Book"/>
              </a:rPr>
              <a:t>= negative reactions; </a:t>
            </a:r>
            <a:r>
              <a:rPr lang="en-US" sz="1400" b="1" dirty="0" smtClean="0">
                <a:solidFill>
                  <a:srgbClr val="FFC000"/>
                </a:solidFill>
                <a:latin typeface="Franklin Gothic Book"/>
                <a:cs typeface="Franklin Gothic Book"/>
              </a:rPr>
              <a:t>orange </a:t>
            </a:r>
            <a:r>
              <a:rPr lang="en-US" sz="1400" b="1" dirty="0" smtClean="0">
                <a:solidFill>
                  <a:srgbClr val="17375E"/>
                </a:solidFill>
                <a:latin typeface="Franklin Gothic Book"/>
                <a:cs typeface="Franklin Gothic Book"/>
              </a:rPr>
              <a:t>= other categories</a:t>
            </a:r>
            <a:endParaRPr lang="de-DE"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bwMode="auto">
          <a:xfrm>
            <a:off x="467544" y="285775"/>
            <a:ext cx="6931818"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p>
            <a:pPr lvl="0">
              <a:defRPr/>
            </a:pPr>
            <a:r>
              <a:rPr lang="en-US" b="1" dirty="0" err="1" smtClean="0">
                <a:solidFill>
                  <a:srgbClr val="17375E"/>
                </a:solidFill>
                <a:latin typeface="Franklin Gothic Book"/>
                <a:cs typeface="Franklin Gothic Book"/>
              </a:rPr>
              <a:t>Utilisation</a:t>
            </a:r>
            <a:r>
              <a:rPr lang="en-US" b="1" dirty="0" smtClean="0">
                <a:solidFill>
                  <a:srgbClr val="17375E"/>
                </a:solidFill>
                <a:latin typeface="Franklin Gothic Book"/>
                <a:cs typeface="Franklin Gothic Book"/>
              </a:rPr>
              <a:t> of standard procedures (e.g. guidelines, best practices and toolkits)</a:t>
            </a:r>
            <a:endParaRPr lang="de-DE" b="1" dirty="0">
              <a:solidFill>
                <a:srgbClr val="17375E"/>
              </a:solidFill>
              <a:latin typeface="Franklin Gothic Book"/>
              <a:cs typeface="Franklin Gothic Book"/>
            </a:endParaRPr>
          </a:p>
        </p:txBody>
      </p:sp>
      <p:sp>
        <p:nvSpPr>
          <p:cNvPr id="6" name="Foliennummernplatzhalter 4"/>
          <p:cNvSpPr>
            <a:spLocks noGrp="1"/>
          </p:cNvSpPr>
          <p:nvPr>
            <p:ph type="sldNum" sz="quarter" idx="12"/>
          </p:nvPr>
        </p:nvSpPr>
        <p:spPr>
          <a:xfrm>
            <a:off x="144016" y="6492875"/>
            <a:ext cx="683568" cy="365125"/>
          </a:xfrm>
        </p:spPr>
        <p:txBody>
          <a:bodyPr/>
          <a:lstStyle/>
          <a:p>
            <a:fld id="{A928A2D0-D0FC-4420-BB89-B935364E73FB}" type="slidenum">
              <a:rPr lang="de-DE" smtClean="0"/>
              <a:pPr/>
              <a:t>26</a:t>
            </a:fld>
            <a:endParaRPr lang="de-DE" dirty="0"/>
          </a:p>
        </p:txBody>
      </p:sp>
      <p:sp>
        <p:nvSpPr>
          <p:cNvPr id="15" name="Inhaltsplatzhalter 2"/>
          <p:cNvSpPr>
            <a:spLocks noGrp="1"/>
          </p:cNvSpPr>
          <p:nvPr>
            <p:ph idx="1"/>
          </p:nvPr>
        </p:nvSpPr>
        <p:spPr>
          <a:xfrm>
            <a:off x="1469103" y="5686155"/>
            <a:ext cx="7207353" cy="623165"/>
          </a:xfrm>
          <a:solidFill>
            <a:schemeClr val="bg1"/>
          </a:solidFill>
          <a:ln>
            <a:noFill/>
          </a:ln>
        </p:spPr>
        <p:txBody>
          <a:bodyPr>
            <a:noAutofit/>
          </a:bodyPr>
          <a:lstStyle/>
          <a:p>
            <a:pPr marL="266700" indent="-266700">
              <a:spcBef>
                <a:spcPts val="600"/>
              </a:spcBef>
              <a:buFont typeface="Wingdings" pitchFamily="2" charset="2"/>
              <a:buChar char="Ø"/>
            </a:pPr>
            <a:r>
              <a:rPr lang="en-GB" sz="1600" dirty="0" smtClean="0">
                <a:solidFill>
                  <a:srgbClr val="17375E"/>
                </a:solidFill>
              </a:rPr>
              <a:t>A considerable quantity of advice giving documents are already available but they do not seem to be used regularly due to difficulties applying the existing knowledge.</a:t>
            </a:r>
          </a:p>
        </p:txBody>
      </p:sp>
      <p:graphicFrame>
        <p:nvGraphicFramePr>
          <p:cNvPr id="11" name="Diagramm 10"/>
          <p:cNvGraphicFramePr/>
          <p:nvPr/>
        </p:nvGraphicFramePr>
        <p:xfrm>
          <a:off x="827584" y="1776591"/>
          <a:ext cx="7560840" cy="3909564"/>
        </p:xfrm>
        <a:graphic>
          <a:graphicData uri="http://schemas.openxmlformats.org/drawingml/2006/chart">
            <c:chart xmlns:c="http://schemas.openxmlformats.org/drawingml/2006/chart" xmlns:r="http://schemas.openxmlformats.org/officeDocument/2006/relationships" r:id="rId2"/>
          </a:graphicData>
        </a:graphic>
      </p:graphicFrame>
      <p:sp>
        <p:nvSpPr>
          <p:cNvPr id="21" name="Rechteck 20"/>
          <p:cNvSpPr/>
          <p:nvPr/>
        </p:nvSpPr>
        <p:spPr>
          <a:xfrm>
            <a:off x="1331640" y="1268760"/>
            <a:ext cx="5656539" cy="584775"/>
          </a:xfrm>
          <a:prstGeom prst="rect">
            <a:avLst/>
          </a:prstGeom>
        </p:spPr>
        <p:txBody>
          <a:bodyPr wrap="square">
            <a:spAutoFit/>
          </a:bodyPr>
          <a:lstStyle/>
          <a:p>
            <a:pPr algn="ctr"/>
            <a:r>
              <a:rPr lang="en-US" sz="1600" b="1" dirty="0" smtClean="0">
                <a:solidFill>
                  <a:srgbClr val="17375E"/>
                </a:solidFill>
              </a:rPr>
              <a:t>Knowledge and </a:t>
            </a:r>
            <a:r>
              <a:rPr lang="en-US" sz="1600" b="1" dirty="0" err="1" smtClean="0">
                <a:solidFill>
                  <a:srgbClr val="17375E"/>
                </a:solidFill>
              </a:rPr>
              <a:t>utilisation</a:t>
            </a:r>
            <a:r>
              <a:rPr lang="en-US" sz="1600" b="1" dirty="0" smtClean="0">
                <a:solidFill>
                  <a:srgbClr val="17375E"/>
                </a:solidFill>
              </a:rPr>
              <a:t> of selected English social acceptance guidelines and toolkits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Inhaltsplatzhalter 1"/>
          <p:cNvSpPr>
            <a:spLocks noGrp="1"/>
          </p:cNvSpPr>
          <p:nvPr>
            <p:ph idx="1"/>
          </p:nvPr>
        </p:nvSpPr>
        <p:spPr>
          <a:xfrm>
            <a:off x="611560" y="1340769"/>
            <a:ext cx="7776864" cy="4464496"/>
          </a:xfrm>
        </p:spPr>
        <p:txBody>
          <a:bodyPr/>
          <a:lstStyle/>
          <a:p>
            <a:pPr marL="457200" indent="-457200">
              <a:buFont typeface="+mj-lt"/>
              <a:buAutoNum type="arabicPeriod"/>
            </a:pPr>
            <a:r>
              <a:rPr lang="en-US" dirty="0" smtClean="0"/>
              <a:t>Which measures of public participation are employed by project developers across the EU?</a:t>
            </a:r>
          </a:p>
          <a:p>
            <a:pPr marL="457200" indent="-457200">
              <a:buFont typeface="+mj-lt"/>
              <a:buAutoNum type="arabicPeriod"/>
            </a:pPr>
            <a:r>
              <a:rPr lang="en-US" dirty="0" smtClean="0"/>
              <a:t>Have the measures led to positive effects regarding the social acceptance of wind energy projects?</a:t>
            </a:r>
          </a:p>
          <a:p>
            <a:endParaRPr lang="de-DE" sz="2000" dirty="0">
              <a:solidFill>
                <a:srgbClr val="17375E"/>
              </a:solidFill>
            </a:endParaRPr>
          </a:p>
        </p:txBody>
      </p:sp>
      <p:sp>
        <p:nvSpPr>
          <p:cNvPr id="3" name="Titel 2"/>
          <p:cNvSpPr>
            <a:spLocks noGrp="1"/>
          </p:cNvSpPr>
          <p:nvPr>
            <p:ph type="title"/>
          </p:nvPr>
        </p:nvSpPr>
        <p:spPr/>
        <p:txBody>
          <a:bodyPr/>
          <a:lstStyle/>
          <a:p>
            <a:r>
              <a:rPr lang="de-DE" sz="2400" dirty="0" smtClean="0"/>
              <a:t>Research </a:t>
            </a:r>
            <a:r>
              <a:rPr lang="de-DE" sz="2400" dirty="0" err="1" smtClean="0"/>
              <a:t>questions</a:t>
            </a:r>
            <a:r>
              <a:rPr lang="de-DE" sz="2400" dirty="0" smtClean="0"/>
              <a:t> </a:t>
            </a:r>
            <a:r>
              <a:rPr lang="de-DE" sz="2400" dirty="0" err="1" smtClean="0"/>
              <a:t>of</a:t>
            </a:r>
            <a:r>
              <a:rPr lang="de-DE" sz="2400" dirty="0" smtClean="0"/>
              <a:t> </a:t>
            </a:r>
            <a:r>
              <a:rPr lang="de-DE" sz="2400" dirty="0" err="1" smtClean="0"/>
              <a:t>the</a:t>
            </a:r>
            <a:r>
              <a:rPr lang="de-DE" sz="2400" dirty="0" smtClean="0"/>
              <a:t> </a:t>
            </a:r>
            <a:r>
              <a:rPr lang="de-DE" sz="2400" dirty="0" err="1" smtClean="0"/>
              <a:t>study</a:t>
            </a:r>
            <a:endParaRPr lang="de-DE" sz="24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noFill/>
        </p:spPr>
        <p:txBody>
          <a:bodyPr>
            <a:normAutofit/>
          </a:bodyPr>
          <a:lstStyle/>
          <a:p>
            <a:pPr marL="457200" indent="-457200">
              <a:buNone/>
            </a:pPr>
            <a:r>
              <a:rPr lang="en-US" sz="2000" dirty="0" smtClean="0"/>
              <a:t>Implementation of written survey in winter 2014/15</a:t>
            </a:r>
          </a:p>
          <a:p>
            <a:pPr marL="457200" indent="-457200">
              <a:buFont typeface="+mj-lt"/>
              <a:buAutoNum type="arabicPeriod"/>
            </a:pPr>
            <a:endParaRPr lang="en-US" sz="2000" dirty="0" smtClean="0">
              <a:solidFill>
                <a:srgbClr val="17375E"/>
              </a:solidFill>
            </a:endParaRPr>
          </a:p>
          <a:p>
            <a:pPr marL="539750" lvl="1" indent="-139700">
              <a:buFont typeface="Arial" pitchFamily="34" charset="0"/>
              <a:buChar char="•"/>
            </a:pPr>
            <a:endParaRPr lang="en-US" sz="2000" dirty="0" smtClean="0">
              <a:solidFill>
                <a:srgbClr val="17375E"/>
              </a:solidFill>
            </a:endParaRPr>
          </a:p>
          <a:p>
            <a:pPr marL="139700" indent="-139700">
              <a:buFont typeface="Arial" pitchFamily="34" charset="0"/>
              <a:buChar char="•"/>
            </a:pPr>
            <a:endParaRPr lang="en-US" sz="2000" dirty="0" smtClean="0">
              <a:solidFill>
                <a:srgbClr val="17375E"/>
              </a:solidFill>
            </a:endParaRPr>
          </a:p>
        </p:txBody>
      </p:sp>
      <p:sp>
        <p:nvSpPr>
          <p:cNvPr id="6" name="Titel 1"/>
          <p:cNvSpPr>
            <a:spLocks noGrp="1"/>
          </p:cNvSpPr>
          <p:nvPr>
            <p:ph type="title"/>
          </p:nvPr>
        </p:nvSpPr>
        <p:spPr/>
        <p:txBody>
          <a:bodyPr>
            <a:noAutofit/>
          </a:bodyPr>
          <a:lstStyle/>
          <a:p>
            <a:r>
              <a:rPr lang="de-DE" sz="2400" dirty="0" smtClean="0"/>
              <a:t>Data </a:t>
            </a:r>
            <a:r>
              <a:rPr lang="de-DE" sz="2400" dirty="0" err="1" smtClean="0"/>
              <a:t>and</a:t>
            </a:r>
            <a:r>
              <a:rPr lang="de-DE" sz="2400" dirty="0" smtClean="0"/>
              <a:t> </a:t>
            </a:r>
            <a:r>
              <a:rPr lang="de-DE" sz="2400" dirty="0" err="1" smtClean="0"/>
              <a:t>methods</a:t>
            </a:r>
            <a:r>
              <a:rPr lang="de-DE" sz="2400" dirty="0" smtClean="0"/>
              <a:t> </a:t>
            </a:r>
            <a:br>
              <a:rPr lang="de-DE" sz="2400" dirty="0" smtClean="0"/>
            </a:br>
            <a:endParaRPr lang="de-DE" sz="2400" dirty="0"/>
          </a:p>
        </p:txBody>
      </p:sp>
      <p:sp>
        <p:nvSpPr>
          <p:cNvPr id="5" name="Foliennummernplatzhalter 4"/>
          <p:cNvSpPr>
            <a:spLocks noGrp="1"/>
          </p:cNvSpPr>
          <p:nvPr>
            <p:ph type="sldNum" sz="quarter" idx="4294967295"/>
          </p:nvPr>
        </p:nvSpPr>
        <p:spPr>
          <a:xfrm>
            <a:off x="0" y="6492875"/>
            <a:ext cx="682625" cy="365125"/>
          </a:xfrm>
          <a:prstGeom prst="rect">
            <a:avLst/>
          </a:prstGeom>
        </p:spPr>
        <p:txBody>
          <a:bodyPr/>
          <a:lstStyle/>
          <a:p>
            <a:fld id="{A928A2D0-D0FC-4420-BB89-B935364E73FB}" type="slidenum">
              <a:rPr lang="de-DE" smtClean="0"/>
              <a:pPr/>
              <a:t>4</a:t>
            </a:fld>
            <a:endParaRPr lang="de-DE" dirty="0"/>
          </a:p>
        </p:txBody>
      </p:sp>
      <p:graphicFrame>
        <p:nvGraphicFramePr>
          <p:cNvPr id="17" name="Diagramm 16"/>
          <p:cNvGraphicFramePr/>
          <p:nvPr/>
        </p:nvGraphicFramePr>
        <p:xfrm>
          <a:off x="5292081" y="1700808"/>
          <a:ext cx="3184400"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hteck 6"/>
          <p:cNvSpPr/>
          <p:nvPr/>
        </p:nvSpPr>
        <p:spPr>
          <a:xfrm>
            <a:off x="827585" y="2348880"/>
            <a:ext cx="4572000" cy="2739211"/>
          </a:xfrm>
          <a:prstGeom prst="rect">
            <a:avLst/>
          </a:prstGeom>
        </p:spPr>
        <p:txBody>
          <a:bodyPr>
            <a:spAutoFit/>
          </a:bodyPr>
          <a:lstStyle/>
          <a:p>
            <a:pPr marL="457200" lvl="0" indent="-457200">
              <a:spcBef>
                <a:spcPct val="20000"/>
              </a:spcBef>
            </a:pPr>
            <a:r>
              <a:rPr lang="en-US" sz="2000" dirty="0" smtClean="0">
                <a:solidFill>
                  <a:schemeClr val="accent1"/>
                </a:solidFill>
                <a:latin typeface="Franklin Gothic Book"/>
                <a:cs typeface="Franklin Gothic Book"/>
              </a:rPr>
              <a:t>Sample description</a:t>
            </a:r>
          </a:p>
          <a:p>
            <a:pPr marL="457200" lvl="0" indent="-457200">
              <a:spcBef>
                <a:spcPct val="20000"/>
              </a:spcBef>
              <a:buFont typeface="Arial" pitchFamily="34" charset="0"/>
              <a:buChar char="•"/>
            </a:pPr>
            <a:r>
              <a:rPr lang="en-US" sz="2000" dirty="0" smtClean="0">
                <a:solidFill>
                  <a:schemeClr val="accent1"/>
                </a:solidFill>
                <a:latin typeface="Franklin Gothic Book"/>
                <a:cs typeface="Franklin Gothic Book"/>
              </a:rPr>
              <a:t>207 participants (response rate 44%)</a:t>
            </a:r>
          </a:p>
          <a:p>
            <a:pPr marL="457200" lvl="0" indent="-457200">
              <a:spcBef>
                <a:spcPct val="20000"/>
              </a:spcBef>
              <a:buFont typeface="Arial" pitchFamily="34" charset="0"/>
              <a:buChar char="•"/>
            </a:pPr>
            <a:r>
              <a:rPr lang="en-US" sz="2000" dirty="0" smtClean="0">
                <a:solidFill>
                  <a:schemeClr val="accent1"/>
                </a:solidFill>
                <a:latin typeface="Franklin Gothic Book"/>
                <a:cs typeface="Franklin Gothic Book"/>
              </a:rPr>
              <a:t>Experts with different backgrounds involved in wind energy projects.</a:t>
            </a:r>
          </a:p>
          <a:p>
            <a:pPr marL="457200" lvl="0" indent="-457200">
              <a:spcBef>
                <a:spcPct val="20000"/>
              </a:spcBef>
              <a:buFont typeface="Arial" pitchFamily="34" charset="0"/>
              <a:buChar char="•"/>
            </a:pPr>
            <a:r>
              <a:rPr lang="en-US" sz="2000" dirty="0" smtClean="0">
                <a:solidFill>
                  <a:schemeClr val="accent1"/>
                </a:solidFill>
                <a:latin typeface="Franklin Gothic Book"/>
                <a:cs typeface="Franklin Gothic Book"/>
              </a:rPr>
              <a:t>Respondents from 13 countries (BE, DE, DK, EL, ES, FI, FR, HR, IE, IT, PL, RO, UK).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pPr lvl="0"/>
            <a:r>
              <a:rPr lang="en-GB" sz="2400" dirty="0" smtClean="0"/>
              <a:t>Social acceptance as a challenge in wind project development</a:t>
            </a:r>
            <a:endParaRPr lang="de-DE" sz="2400" dirty="0"/>
          </a:p>
        </p:txBody>
      </p:sp>
      <p:sp>
        <p:nvSpPr>
          <p:cNvPr id="6" name="Foliennummernplatzhalter 4"/>
          <p:cNvSpPr>
            <a:spLocks noGrp="1"/>
          </p:cNvSpPr>
          <p:nvPr>
            <p:ph type="sldNum" sz="quarter" idx="4294967295"/>
          </p:nvPr>
        </p:nvSpPr>
        <p:spPr>
          <a:xfrm>
            <a:off x="0" y="6492875"/>
            <a:ext cx="682625" cy="365125"/>
          </a:xfrm>
          <a:prstGeom prst="rect">
            <a:avLst/>
          </a:prstGeom>
        </p:spPr>
        <p:txBody>
          <a:bodyPr/>
          <a:lstStyle/>
          <a:p>
            <a:fld id="{A928A2D0-D0FC-4420-BB89-B935364E73FB}" type="slidenum">
              <a:rPr lang="de-DE" smtClean="0"/>
              <a:pPr/>
              <a:t>5</a:t>
            </a:fld>
            <a:endParaRPr lang="de-DE" dirty="0"/>
          </a:p>
        </p:txBody>
      </p:sp>
      <p:graphicFrame>
        <p:nvGraphicFramePr>
          <p:cNvPr id="11" name="Diagramm 10"/>
          <p:cNvGraphicFramePr/>
          <p:nvPr/>
        </p:nvGraphicFramePr>
        <p:xfrm>
          <a:off x="1691680" y="2293421"/>
          <a:ext cx="5616624" cy="3096345"/>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hteck 12"/>
          <p:cNvSpPr/>
          <p:nvPr/>
        </p:nvSpPr>
        <p:spPr>
          <a:xfrm>
            <a:off x="819168" y="1486525"/>
            <a:ext cx="6489135" cy="707886"/>
          </a:xfrm>
          <a:prstGeom prst="rect">
            <a:avLst/>
          </a:prstGeom>
        </p:spPr>
        <p:txBody>
          <a:bodyPr wrap="square">
            <a:spAutoFit/>
          </a:bodyPr>
          <a:lstStyle/>
          <a:p>
            <a:pPr marL="457200" indent="-457200">
              <a:spcBef>
                <a:spcPct val="20000"/>
              </a:spcBef>
            </a:pPr>
            <a:r>
              <a:rPr lang="en-US" sz="2000" dirty="0" smtClean="0">
                <a:solidFill>
                  <a:schemeClr val="accent1"/>
                </a:solidFill>
                <a:latin typeface="Franklin Gothic Book"/>
                <a:cs typeface="Franklin Gothic Book"/>
              </a:rPr>
              <a:t>Experience of delays and stops of wind farms due to lack of social acceptance </a:t>
            </a:r>
          </a:p>
        </p:txBody>
      </p:sp>
      <p:sp>
        <p:nvSpPr>
          <p:cNvPr id="15" name="Rechteck 14"/>
          <p:cNvSpPr/>
          <p:nvPr/>
        </p:nvSpPr>
        <p:spPr>
          <a:xfrm>
            <a:off x="2627784" y="5157192"/>
            <a:ext cx="3888432" cy="954107"/>
          </a:xfrm>
          <a:prstGeom prst="rect">
            <a:avLst/>
          </a:prstGeom>
        </p:spPr>
        <p:txBody>
          <a:bodyPr wrap="square">
            <a:spAutoFit/>
          </a:bodyPr>
          <a:lstStyle/>
          <a:p>
            <a:pPr algn="ctr">
              <a:defRPr sz="1050" b="1" i="0" u="none" strike="noStrike" kern="1200" baseline="0">
                <a:solidFill>
                  <a:srgbClr val="323232"/>
                </a:solidFill>
                <a:latin typeface="+mn-lt"/>
                <a:ea typeface="+mn-ea"/>
                <a:cs typeface="+mn-cs"/>
              </a:defRPr>
            </a:pPr>
            <a:r>
              <a:rPr lang="de-DE" sz="1400" dirty="0" smtClean="0">
                <a:solidFill>
                  <a:srgbClr val="17375E"/>
                </a:solidFill>
                <a:latin typeface="Arial" pitchFamily="34" charset="0"/>
                <a:cs typeface="Arial" pitchFamily="34" charset="0"/>
              </a:rPr>
              <a:t>Project </a:t>
            </a:r>
            <a:r>
              <a:rPr lang="de-DE" sz="1400" dirty="0" err="1" smtClean="0">
                <a:solidFill>
                  <a:srgbClr val="17375E"/>
                </a:solidFill>
                <a:latin typeface="Arial" pitchFamily="34" charset="0"/>
                <a:cs typeface="Arial" pitchFamily="34" charset="0"/>
              </a:rPr>
              <a:t>developers</a:t>
            </a:r>
            <a:r>
              <a:rPr lang="de-DE" sz="1400" dirty="0" smtClean="0">
                <a:solidFill>
                  <a:srgbClr val="17375E"/>
                </a:solidFill>
                <a:latin typeface="Arial" pitchFamily="34" charset="0"/>
                <a:cs typeface="Arial" pitchFamily="34" charset="0"/>
              </a:rPr>
              <a:t> </a:t>
            </a:r>
          </a:p>
          <a:p>
            <a:pPr algn="ctr">
              <a:defRPr sz="1050" b="1" i="0" u="none" strike="noStrike" kern="1200" baseline="0">
                <a:solidFill>
                  <a:srgbClr val="323232"/>
                </a:solidFill>
                <a:latin typeface="+mn-lt"/>
                <a:ea typeface="+mn-ea"/>
                <a:cs typeface="+mn-cs"/>
              </a:defRPr>
            </a:pPr>
            <a:r>
              <a:rPr lang="de-DE" sz="1400" dirty="0" smtClean="0">
                <a:solidFill>
                  <a:srgbClr val="17375E"/>
                </a:solidFill>
                <a:latin typeface="Arial" pitchFamily="34" charset="0"/>
                <a:cs typeface="Arial" pitchFamily="34" charset="0"/>
              </a:rPr>
              <a:t>&amp; </a:t>
            </a:r>
          </a:p>
          <a:p>
            <a:pPr algn="ctr">
              <a:defRPr sz="1050" b="1" i="0" u="none" strike="noStrike" kern="1200" baseline="0">
                <a:solidFill>
                  <a:srgbClr val="323232"/>
                </a:solidFill>
                <a:latin typeface="+mn-lt"/>
                <a:ea typeface="+mn-ea"/>
                <a:cs typeface="+mn-cs"/>
              </a:defRPr>
            </a:pPr>
            <a:r>
              <a:rPr lang="de-DE" sz="1400" dirty="0" err="1" smtClean="0">
                <a:solidFill>
                  <a:srgbClr val="17375E"/>
                </a:solidFill>
                <a:latin typeface="Arial" pitchFamily="34" charset="0"/>
                <a:cs typeface="Arial" pitchFamily="34" charset="0"/>
              </a:rPr>
              <a:t>Cooperatives</a:t>
            </a:r>
            <a:r>
              <a:rPr lang="de-DE" sz="1400" dirty="0" smtClean="0">
                <a:solidFill>
                  <a:srgbClr val="17375E"/>
                </a:solidFill>
                <a:latin typeface="Arial" pitchFamily="34" charset="0"/>
                <a:cs typeface="Arial" pitchFamily="34" charset="0"/>
              </a:rPr>
              <a:t> </a:t>
            </a:r>
            <a:r>
              <a:rPr lang="de-DE" sz="1400" dirty="0" err="1" smtClean="0">
                <a:solidFill>
                  <a:srgbClr val="17375E"/>
                </a:solidFill>
                <a:latin typeface="Arial" pitchFamily="34" charset="0"/>
                <a:cs typeface="Arial" pitchFamily="34" charset="0"/>
              </a:rPr>
              <a:t>with</a:t>
            </a:r>
            <a:r>
              <a:rPr lang="de-DE" sz="1400" dirty="0" smtClean="0">
                <a:solidFill>
                  <a:srgbClr val="17375E"/>
                </a:solidFill>
                <a:latin typeface="Arial" pitchFamily="34" charset="0"/>
                <a:cs typeface="Arial" pitchFamily="34" charset="0"/>
              </a:rPr>
              <a:t> </a:t>
            </a:r>
            <a:r>
              <a:rPr lang="de-DE" sz="1400" dirty="0" err="1" smtClean="0">
                <a:solidFill>
                  <a:srgbClr val="17375E"/>
                </a:solidFill>
                <a:latin typeface="Arial" pitchFamily="34" charset="0"/>
                <a:cs typeface="Arial" pitchFamily="34" charset="0"/>
              </a:rPr>
              <a:t>experience</a:t>
            </a:r>
            <a:r>
              <a:rPr lang="de-DE" sz="1400" dirty="0" smtClean="0">
                <a:solidFill>
                  <a:srgbClr val="17375E"/>
                </a:solidFill>
                <a:latin typeface="Arial" pitchFamily="34" charset="0"/>
                <a:cs typeface="Arial" pitchFamily="34" charset="0"/>
              </a:rPr>
              <a:t> </a:t>
            </a:r>
            <a:r>
              <a:rPr lang="de-DE" sz="1400" dirty="0" err="1" smtClean="0">
                <a:solidFill>
                  <a:srgbClr val="17375E"/>
                </a:solidFill>
                <a:latin typeface="Arial" pitchFamily="34" charset="0"/>
                <a:cs typeface="Arial" pitchFamily="34" charset="0"/>
              </a:rPr>
              <a:t>with</a:t>
            </a:r>
            <a:r>
              <a:rPr lang="de-DE" sz="1400" dirty="0" smtClean="0">
                <a:solidFill>
                  <a:srgbClr val="17375E"/>
                </a:solidFill>
                <a:latin typeface="Arial" pitchFamily="34" charset="0"/>
                <a:cs typeface="Arial" pitchFamily="34" charset="0"/>
              </a:rPr>
              <a:t> </a:t>
            </a:r>
            <a:r>
              <a:rPr lang="de-DE" sz="1400" dirty="0" err="1" smtClean="0">
                <a:solidFill>
                  <a:srgbClr val="17375E"/>
                </a:solidFill>
                <a:latin typeface="Arial" pitchFamily="34" charset="0"/>
                <a:cs typeface="Arial" pitchFamily="34" charset="0"/>
              </a:rPr>
              <a:t>public</a:t>
            </a:r>
            <a:r>
              <a:rPr lang="de-DE" sz="1400" dirty="0" smtClean="0">
                <a:solidFill>
                  <a:srgbClr val="17375E"/>
                </a:solidFill>
                <a:latin typeface="Arial" pitchFamily="34" charset="0"/>
                <a:cs typeface="Arial" pitchFamily="34" charset="0"/>
              </a:rPr>
              <a:t> </a:t>
            </a:r>
            <a:r>
              <a:rPr lang="de-DE" sz="1400" dirty="0" err="1" smtClean="0">
                <a:solidFill>
                  <a:srgbClr val="17375E"/>
                </a:solidFill>
                <a:latin typeface="Arial" pitchFamily="34" charset="0"/>
                <a:cs typeface="Arial" pitchFamily="34" charset="0"/>
              </a:rPr>
              <a:t>participation</a:t>
            </a:r>
            <a:r>
              <a:rPr lang="de-DE" sz="1400" dirty="0" smtClean="0">
                <a:solidFill>
                  <a:srgbClr val="17375E"/>
                </a:solidFill>
                <a:latin typeface="Arial" pitchFamily="34" charset="0"/>
                <a:cs typeface="Arial" pitchFamily="34" charset="0"/>
              </a:rPr>
              <a:t> (n=75) </a:t>
            </a:r>
            <a:endParaRPr lang="de-DE" sz="1400" dirty="0">
              <a:solidFill>
                <a:srgbClr val="17375E"/>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pPr lvl="0"/>
            <a:r>
              <a:rPr lang="en-GB" sz="2400" dirty="0" smtClean="0"/>
              <a:t>Social acceptance as a challenge in wind project development</a:t>
            </a:r>
            <a:endParaRPr lang="de-DE" sz="2400" dirty="0"/>
          </a:p>
        </p:txBody>
      </p:sp>
      <p:sp>
        <p:nvSpPr>
          <p:cNvPr id="6" name="Foliennummernplatzhalter 4"/>
          <p:cNvSpPr>
            <a:spLocks noGrp="1"/>
          </p:cNvSpPr>
          <p:nvPr>
            <p:ph type="sldNum" sz="quarter" idx="4294967295"/>
          </p:nvPr>
        </p:nvSpPr>
        <p:spPr>
          <a:xfrm>
            <a:off x="0" y="6492875"/>
            <a:ext cx="682625" cy="365125"/>
          </a:xfrm>
          <a:prstGeom prst="rect">
            <a:avLst/>
          </a:prstGeom>
        </p:spPr>
        <p:txBody>
          <a:bodyPr/>
          <a:lstStyle/>
          <a:p>
            <a:fld id="{A928A2D0-D0FC-4420-BB89-B935364E73FB}" type="slidenum">
              <a:rPr lang="de-DE" smtClean="0"/>
              <a:pPr/>
              <a:t>6</a:t>
            </a:fld>
            <a:endParaRPr lang="de-DE" dirty="0"/>
          </a:p>
        </p:txBody>
      </p:sp>
      <p:graphicFrame>
        <p:nvGraphicFramePr>
          <p:cNvPr id="8" name="Diagramm 7"/>
          <p:cNvGraphicFramePr/>
          <p:nvPr/>
        </p:nvGraphicFramePr>
        <p:xfrm>
          <a:off x="1043608" y="1525240"/>
          <a:ext cx="7128792" cy="4352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hteck 9"/>
          <p:cNvSpPr/>
          <p:nvPr/>
        </p:nvSpPr>
        <p:spPr>
          <a:xfrm>
            <a:off x="6660232" y="5354052"/>
            <a:ext cx="1944216" cy="523220"/>
          </a:xfrm>
          <a:prstGeom prst="rect">
            <a:avLst/>
          </a:prstGeom>
        </p:spPr>
        <p:txBody>
          <a:bodyPr wrap="square">
            <a:spAutoFit/>
          </a:bodyPr>
          <a:lstStyle/>
          <a:p>
            <a:pPr lvl="0"/>
            <a:r>
              <a:rPr lang="en-US" sz="1400" dirty="0" smtClean="0"/>
              <a:t>(n=207, multi responses possible)</a:t>
            </a:r>
            <a:endParaRPr lang="de-DE" sz="1400" dirty="0"/>
          </a:p>
        </p:txBody>
      </p:sp>
      <p:sp>
        <p:nvSpPr>
          <p:cNvPr id="11" name="Ellipse 10"/>
          <p:cNvSpPr/>
          <p:nvPr/>
        </p:nvSpPr>
        <p:spPr>
          <a:xfrm>
            <a:off x="4644008" y="2564904"/>
            <a:ext cx="360040" cy="3600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b="1" dirty="0" smtClean="0"/>
              <a:t>1</a:t>
            </a:r>
            <a:endParaRPr lang="de-DE" sz="1600" b="1" dirty="0"/>
          </a:p>
        </p:txBody>
      </p:sp>
      <p:sp>
        <p:nvSpPr>
          <p:cNvPr id="13" name="Ellipse 12"/>
          <p:cNvSpPr/>
          <p:nvPr/>
        </p:nvSpPr>
        <p:spPr>
          <a:xfrm>
            <a:off x="4644008" y="3717032"/>
            <a:ext cx="360040" cy="3600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b="1" dirty="0" smtClean="0"/>
              <a:t>2</a:t>
            </a:r>
            <a:endParaRPr lang="de-DE" sz="1600" b="1" dirty="0"/>
          </a:p>
        </p:txBody>
      </p:sp>
      <p:sp>
        <p:nvSpPr>
          <p:cNvPr id="15" name="Ellipse 14"/>
          <p:cNvSpPr/>
          <p:nvPr/>
        </p:nvSpPr>
        <p:spPr>
          <a:xfrm>
            <a:off x="4644008" y="4797152"/>
            <a:ext cx="360040" cy="3600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b="1" dirty="0" smtClean="0"/>
              <a:t>3</a:t>
            </a:r>
            <a:endParaRPr lang="de-DE" sz="1600" b="1" dirty="0"/>
          </a:p>
        </p:txBody>
      </p:sp>
      <p:sp>
        <p:nvSpPr>
          <p:cNvPr id="16" name="Ellipse 15"/>
          <p:cNvSpPr/>
          <p:nvPr/>
        </p:nvSpPr>
        <p:spPr>
          <a:xfrm>
            <a:off x="2339752" y="2564904"/>
            <a:ext cx="360040" cy="3600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b="1" dirty="0" smtClean="0"/>
              <a:t>1</a:t>
            </a:r>
            <a:endParaRPr lang="de-DE" sz="1600" b="1" dirty="0"/>
          </a:p>
        </p:txBody>
      </p:sp>
      <p:sp>
        <p:nvSpPr>
          <p:cNvPr id="17" name="Ellipse 16"/>
          <p:cNvSpPr/>
          <p:nvPr/>
        </p:nvSpPr>
        <p:spPr>
          <a:xfrm>
            <a:off x="2339752" y="3717032"/>
            <a:ext cx="360040" cy="3600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b="1" dirty="0" smtClean="0"/>
              <a:t>2</a:t>
            </a:r>
            <a:endParaRPr lang="de-DE" sz="1600" b="1" dirty="0"/>
          </a:p>
        </p:txBody>
      </p:sp>
      <p:sp>
        <p:nvSpPr>
          <p:cNvPr id="18" name="Ellipse 17"/>
          <p:cNvSpPr/>
          <p:nvPr/>
        </p:nvSpPr>
        <p:spPr>
          <a:xfrm>
            <a:off x="2339752" y="4797152"/>
            <a:ext cx="360040" cy="3600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b="1" dirty="0" smtClean="0"/>
              <a:t>3</a:t>
            </a:r>
            <a:endParaRPr lang="de-DE" sz="16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sz="2400" dirty="0" smtClean="0"/>
              <a:t>Which measures of public participation are employed by project developers</a:t>
            </a:r>
            <a:r>
              <a:rPr lang="en-US" sz="2400" dirty="0" smtClean="0"/>
              <a:t>?</a:t>
            </a:r>
            <a:endParaRPr lang="de-DE" sz="2400" dirty="0"/>
          </a:p>
        </p:txBody>
      </p:sp>
      <p:sp>
        <p:nvSpPr>
          <p:cNvPr id="8" name="Rechteckige Legende 7"/>
          <p:cNvSpPr/>
          <p:nvPr/>
        </p:nvSpPr>
        <p:spPr>
          <a:xfrm>
            <a:off x="827584" y="1340768"/>
            <a:ext cx="5760640" cy="1080120"/>
          </a:xfrm>
          <a:prstGeom prst="wedgeRectCallout">
            <a:avLst>
              <a:gd name="adj1" fmla="val 5656"/>
              <a:gd name="adj2" fmla="val 68599"/>
            </a:avLst>
          </a:prstGeom>
        </p:spPr>
        <p:style>
          <a:lnRef idx="1">
            <a:schemeClr val="accent1"/>
          </a:lnRef>
          <a:fillRef idx="2">
            <a:schemeClr val="accent1"/>
          </a:fillRef>
          <a:effectRef idx="1">
            <a:schemeClr val="accent1"/>
          </a:effectRef>
          <a:fontRef idx="minor">
            <a:schemeClr val="dk1"/>
          </a:fontRef>
        </p:style>
        <p:txBody>
          <a:bodyPr rtlCol="0" anchor="ctr"/>
          <a:lstStyle/>
          <a:p>
            <a:pPr marL="457200" indent="-457200">
              <a:spcBef>
                <a:spcPct val="20000"/>
              </a:spcBef>
            </a:pPr>
            <a:r>
              <a:rPr lang="de-DE" sz="1600" dirty="0" err="1" smtClean="0">
                <a:solidFill>
                  <a:schemeClr val="tx1"/>
                </a:solidFill>
                <a:cs typeface="Franklin Gothic Book"/>
              </a:rPr>
              <a:t>Almost</a:t>
            </a:r>
            <a:r>
              <a:rPr lang="de-DE" sz="1600" dirty="0" smtClean="0">
                <a:solidFill>
                  <a:schemeClr val="tx1"/>
                </a:solidFill>
                <a:cs typeface="Franklin Gothic Book"/>
              </a:rPr>
              <a:t> 70% </a:t>
            </a:r>
            <a:r>
              <a:rPr lang="de-DE" sz="1600" dirty="0" err="1" smtClean="0">
                <a:solidFill>
                  <a:schemeClr val="tx1"/>
                </a:solidFill>
                <a:cs typeface="Franklin Gothic Book"/>
              </a:rPr>
              <a:t>of</a:t>
            </a:r>
            <a:r>
              <a:rPr lang="de-DE" sz="1600" dirty="0" smtClean="0">
                <a:solidFill>
                  <a:schemeClr val="tx1"/>
                </a:solidFill>
                <a:cs typeface="Franklin Gothic Book"/>
              </a:rPr>
              <a:t> </a:t>
            </a:r>
            <a:r>
              <a:rPr lang="de-DE" sz="1600" dirty="0" err="1" smtClean="0">
                <a:solidFill>
                  <a:schemeClr val="tx1"/>
                </a:solidFill>
                <a:cs typeface="Franklin Gothic Book"/>
              </a:rPr>
              <a:t>the</a:t>
            </a:r>
            <a:r>
              <a:rPr lang="de-DE" sz="1600" dirty="0" smtClean="0">
                <a:solidFill>
                  <a:schemeClr val="tx1"/>
                </a:solidFill>
                <a:cs typeface="Franklin Gothic Book"/>
              </a:rPr>
              <a:t> </a:t>
            </a:r>
            <a:r>
              <a:rPr lang="de-DE" sz="1600" dirty="0" err="1" smtClean="0">
                <a:solidFill>
                  <a:schemeClr val="tx1"/>
                </a:solidFill>
                <a:cs typeface="Franklin Gothic Book"/>
              </a:rPr>
              <a:t>project</a:t>
            </a:r>
            <a:r>
              <a:rPr lang="de-DE" sz="1600" dirty="0" smtClean="0">
                <a:solidFill>
                  <a:schemeClr val="tx1"/>
                </a:solidFill>
                <a:cs typeface="Franklin Gothic Book"/>
              </a:rPr>
              <a:t> </a:t>
            </a:r>
            <a:r>
              <a:rPr lang="de-DE" sz="1600" dirty="0" err="1" smtClean="0">
                <a:solidFill>
                  <a:schemeClr val="tx1"/>
                </a:solidFill>
                <a:cs typeface="Franklin Gothic Book"/>
              </a:rPr>
              <a:t>developers</a:t>
            </a:r>
            <a:r>
              <a:rPr lang="de-DE" sz="1600" dirty="0" smtClean="0">
                <a:solidFill>
                  <a:schemeClr val="tx1"/>
                </a:solidFill>
                <a:cs typeface="Franklin Gothic Book"/>
              </a:rPr>
              <a:t> </a:t>
            </a:r>
            <a:r>
              <a:rPr lang="de-DE" sz="1600" dirty="0" err="1" smtClean="0">
                <a:solidFill>
                  <a:schemeClr val="tx1"/>
                </a:solidFill>
                <a:cs typeface="Franklin Gothic Book"/>
              </a:rPr>
              <a:t>and</a:t>
            </a:r>
            <a:r>
              <a:rPr lang="de-DE" sz="1600" dirty="0" smtClean="0">
                <a:solidFill>
                  <a:schemeClr val="tx1"/>
                </a:solidFill>
                <a:cs typeface="Franklin Gothic Book"/>
              </a:rPr>
              <a:t> </a:t>
            </a:r>
            <a:r>
              <a:rPr lang="de-DE" sz="1600" dirty="0" err="1" smtClean="0">
                <a:solidFill>
                  <a:schemeClr val="tx1"/>
                </a:solidFill>
                <a:cs typeface="Franklin Gothic Book"/>
              </a:rPr>
              <a:t>cooperatives</a:t>
            </a:r>
            <a:r>
              <a:rPr lang="de-DE" sz="1600" dirty="0" smtClean="0">
                <a:solidFill>
                  <a:schemeClr val="tx1"/>
                </a:solidFill>
                <a:cs typeface="Franklin Gothic Book"/>
              </a:rPr>
              <a:t> </a:t>
            </a:r>
            <a:r>
              <a:rPr lang="de-DE" sz="1600" dirty="0" err="1" smtClean="0">
                <a:solidFill>
                  <a:schemeClr val="tx1"/>
                </a:solidFill>
                <a:cs typeface="Franklin Gothic Book"/>
              </a:rPr>
              <a:t>with</a:t>
            </a:r>
            <a:r>
              <a:rPr lang="de-DE" sz="1600" dirty="0" smtClean="0">
                <a:solidFill>
                  <a:schemeClr val="tx1"/>
                </a:solidFill>
                <a:cs typeface="Franklin Gothic Book"/>
              </a:rPr>
              <a:t> </a:t>
            </a:r>
            <a:r>
              <a:rPr lang="de-DE" sz="1600" dirty="0" err="1" smtClean="0">
                <a:solidFill>
                  <a:schemeClr val="tx1"/>
                </a:solidFill>
                <a:cs typeface="Franklin Gothic Book"/>
              </a:rPr>
              <a:t>experience</a:t>
            </a:r>
            <a:r>
              <a:rPr lang="de-DE" sz="1600" dirty="0" smtClean="0">
                <a:solidFill>
                  <a:schemeClr val="tx1"/>
                </a:solidFill>
                <a:cs typeface="Franklin Gothic Book"/>
              </a:rPr>
              <a:t> </a:t>
            </a:r>
            <a:r>
              <a:rPr lang="de-DE" sz="1600" dirty="0" err="1" smtClean="0">
                <a:solidFill>
                  <a:schemeClr val="tx1"/>
                </a:solidFill>
                <a:cs typeface="Franklin Gothic Book"/>
              </a:rPr>
              <a:t>with</a:t>
            </a:r>
            <a:r>
              <a:rPr lang="de-DE" sz="1600" dirty="0" smtClean="0">
                <a:solidFill>
                  <a:schemeClr val="tx1"/>
                </a:solidFill>
                <a:cs typeface="Franklin Gothic Book"/>
              </a:rPr>
              <a:t> </a:t>
            </a:r>
            <a:r>
              <a:rPr lang="de-DE" sz="1600" dirty="0" err="1" smtClean="0">
                <a:solidFill>
                  <a:schemeClr val="tx1"/>
                </a:solidFill>
                <a:cs typeface="Franklin Gothic Book"/>
              </a:rPr>
              <a:t>public</a:t>
            </a:r>
            <a:r>
              <a:rPr lang="de-DE" sz="1600" dirty="0" smtClean="0">
                <a:solidFill>
                  <a:schemeClr val="tx1"/>
                </a:solidFill>
                <a:cs typeface="Franklin Gothic Book"/>
              </a:rPr>
              <a:t> </a:t>
            </a:r>
            <a:r>
              <a:rPr lang="de-DE" sz="1600" dirty="0" err="1" smtClean="0">
                <a:solidFill>
                  <a:schemeClr val="tx1"/>
                </a:solidFill>
                <a:cs typeface="Franklin Gothic Book"/>
              </a:rPr>
              <a:t>participation</a:t>
            </a:r>
            <a:r>
              <a:rPr lang="de-DE" sz="1600" dirty="0" smtClean="0">
                <a:solidFill>
                  <a:schemeClr val="tx1"/>
                </a:solidFill>
                <a:cs typeface="Franklin Gothic Book"/>
              </a:rPr>
              <a:t> (n=75): Public </a:t>
            </a:r>
            <a:r>
              <a:rPr lang="de-DE" sz="1600" dirty="0" err="1" smtClean="0">
                <a:solidFill>
                  <a:schemeClr val="tx1"/>
                </a:solidFill>
                <a:cs typeface="Franklin Gothic Book"/>
              </a:rPr>
              <a:t>participation</a:t>
            </a:r>
            <a:r>
              <a:rPr lang="de-DE" sz="1600" dirty="0" smtClean="0">
                <a:solidFill>
                  <a:schemeClr val="tx1"/>
                </a:solidFill>
                <a:cs typeface="Franklin Gothic Book"/>
              </a:rPr>
              <a:t> </a:t>
            </a:r>
            <a:r>
              <a:rPr lang="de-DE" sz="1600" dirty="0" err="1" smtClean="0">
                <a:solidFill>
                  <a:schemeClr val="tx1"/>
                </a:solidFill>
                <a:cs typeface="Franklin Gothic Book"/>
              </a:rPr>
              <a:t>and</a:t>
            </a:r>
            <a:r>
              <a:rPr lang="de-DE" sz="1600" dirty="0" smtClean="0">
                <a:solidFill>
                  <a:schemeClr val="tx1"/>
                </a:solidFill>
                <a:cs typeface="Franklin Gothic Book"/>
              </a:rPr>
              <a:t> </a:t>
            </a:r>
            <a:r>
              <a:rPr lang="de-DE" sz="1600" dirty="0" err="1" smtClean="0">
                <a:solidFill>
                  <a:schemeClr val="tx1"/>
                </a:solidFill>
                <a:cs typeface="Franklin Gothic Book"/>
              </a:rPr>
              <a:t>engagement</a:t>
            </a:r>
            <a:r>
              <a:rPr lang="de-DE" sz="1600" dirty="0" smtClean="0">
                <a:solidFill>
                  <a:schemeClr val="tx1"/>
                </a:solidFill>
                <a:cs typeface="Franklin Gothic Book"/>
              </a:rPr>
              <a:t> </a:t>
            </a:r>
            <a:r>
              <a:rPr lang="de-DE" sz="1600" dirty="0" err="1" smtClean="0">
                <a:solidFill>
                  <a:schemeClr val="tx1"/>
                </a:solidFill>
                <a:cs typeface="Franklin Gothic Book"/>
              </a:rPr>
              <a:t>are</a:t>
            </a:r>
            <a:r>
              <a:rPr lang="de-DE" sz="1600" dirty="0" smtClean="0">
                <a:solidFill>
                  <a:schemeClr val="tx1"/>
                </a:solidFill>
                <a:cs typeface="Franklin Gothic Book"/>
              </a:rPr>
              <a:t> </a:t>
            </a:r>
            <a:r>
              <a:rPr lang="de-DE" sz="1600" dirty="0" err="1" smtClean="0">
                <a:solidFill>
                  <a:schemeClr val="tx1"/>
                </a:solidFill>
                <a:cs typeface="Franklin Gothic Book"/>
              </a:rPr>
              <a:t>elements</a:t>
            </a:r>
            <a:r>
              <a:rPr lang="de-DE" sz="1600" dirty="0" smtClean="0">
                <a:solidFill>
                  <a:schemeClr val="tx1"/>
                </a:solidFill>
                <a:cs typeface="Franklin Gothic Book"/>
              </a:rPr>
              <a:t> </a:t>
            </a:r>
            <a:r>
              <a:rPr lang="de-DE" sz="1600" dirty="0" err="1" smtClean="0">
                <a:solidFill>
                  <a:schemeClr val="tx1"/>
                </a:solidFill>
                <a:cs typeface="Franklin Gothic Book"/>
              </a:rPr>
              <a:t>as</a:t>
            </a:r>
            <a:r>
              <a:rPr lang="de-DE" sz="1600" dirty="0" smtClean="0">
                <a:solidFill>
                  <a:schemeClr val="tx1"/>
                </a:solidFill>
                <a:cs typeface="Franklin Gothic Book"/>
              </a:rPr>
              <a:t> </a:t>
            </a:r>
            <a:r>
              <a:rPr lang="de-DE" sz="1600" dirty="0" err="1" smtClean="0">
                <a:solidFill>
                  <a:schemeClr val="tx1"/>
                </a:solidFill>
                <a:cs typeface="Franklin Gothic Book"/>
              </a:rPr>
              <a:t>part</a:t>
            </a:r>
            <a:r>
              <a:rPr lang="de-DE" sz="1600" dirty="0" smtClean="0">
                <a:solidFill>
                  <a:schemeClr val="tx1"/>
                </a:solidFill>
                <a:cs typeface="Franklin Gothic Book"/>
              </a:rPr>
              <a:t> </a:t>
            </a:r>
            <a:r>
              <a:rPr lang="de-DE" sz="1600" dirty="0" err="1" smtClean="0">
                <a:solidFill>
                  <a:schemeClr val="tx1"/>
                </a:solidFill>
                <a:cs typeface="Franklin Gothic Book"/>
              </a:rPr>
              <a:t>of</a:t>
            </a:r>
            <a:r>
              <a:rPr lang="de-DE" sz="1600" dirty="0" smtClean="0">
                <a:solidFill>
                  <a:schemeClr val="tx1"/>
                </a:solidFill>
                <a:cs typeface="Franklin Gothic Book"/>
              </a:rPr>
              <a:t> </a:t>
            </a:r>
            <a:r>
              <a:rPr lang="de-DE" sz="1600" dirty="0" err="1" smtClean="0">
                <a:solidFill>
                  <a:schemeClr val="tx1"/>
                </a:solidFill>
                <a:cs typeface="Franklin Gothic Book"/>
              </a:rPr>
              <a:t>usual</a:t>
            </a:r>
            <a:r>
              <a:rPr lang="de-DE" sz="1600" dirty="0" smtClean="0">
                <a:solidFill>
                  <a:schemeClr val="tx1"/>
                </a:solidFill>
                <a:cs typeface="Franklin Gothic Book"/>
              </a:rPr>
              <a:t> </a:t>
            </a:r>
            <a:r>
              <a:rPr lang="de-DE" sz="1600" dirty="0" err="1" smtClean="0">
                <a:solidFill>
                  <a:schemeClr val="tx1"/>
                </a:solidFill>
                <a:cs typeface="Franklin Gothic Book"/>
              </a:rPr>
              <a:t>procedure</a:t>
            </a:r>
            <a:r>
              <a:rPr lang="de-DE" sz="1600" dirty="0" smtClean="0">
                <a:solidFill>
                  <a:schemeClr val="tx1"/>
                </a:solidFill>
                <a:cs typeface="Franklin Gothic Book"/>
              </a:rPr>
              <a:t>: </a:t>
            </a:r>
          </a:p>
        </p:txBody>
      </p:sp>
      <p:graphicFrame>
        <p:nvGraphicFramePr>
          <p:cNvPr id="9" name="Diagramm 8"/>
          <p:cNvGraphicFramePr/>
          <p:nvPr/>
        </p:nvGraphicFramePr>
        <p:xfrm>
          <a:off x="683568" y="2636912"/>
          <a:ext cx="8208912" cy="3744416"/>
        </p:xfrm>
        <a:graphic>
          <a:graphicData uri="http://schemas.openxmlformats.org/drawingml/2006/chart">
            <c:chart xmlns:c="http://schemas.openxmlformats.org/drawingml/2006/chart" xmlns:r="http://schemas.openxmlformats.org/officeDocument/2006/relationships" r:id="rId3"/>
          </a:graphicData>
        </a:graphic>
      </p:graphicFrame>
      <p:sp>
        <p:nvSpPr>
          <p:cNvPr id="6" name="Inhaltsplatzhalter 9"/>
          <p:cNvSpPr>
            <a:spLocks noGrp="1"/>
          </p:cNvSpPr>
          <p:nvPr>
            <p:ph idx="1"/>
          </p:nvPr>
        </p:nvSpPr>
        <p:spPr>
          <a:xfrm>
            <a:off x="755576" y="1124744"/>
            <a:ext cx="7776864" cy="5184576"/>
          </a:xfrm>
          <a:solidFill>
            <a:schemeClr val="accent1">
              <a:lumMod val="20000"/>
              <a:lumOff val="80000"/>
            </a:schemeClr>
          </a:solidFill>
        </p:spPr>
        <p:txBody>
          <a:bodyPr/>
          <a:lstStyle/>
          <a:p>
            <a:pPr>
              <a:buNone/>
            </a:pPr>
            <a:r>
              <a:rPr lang="de-DE" sz="2000" dirty="0" err="1" smtClean="0"/>
              <a:t>Three</a:t>
            </a:r>
            <a:r>
              <a:rPr lang="de-DE" sz="2000" dirty="0" smtClean="0"/>
              <a:t> </a:t>
            </a:r>
            <a:r>
              <a:rPr lang="de-DE" sz="2000" dirty="0" err="1" smtClean="0"/>
              <a:t>types</a:t>
            </a:r>
            <a:r>
              <a:rPr lang="de-DE" sz="2000" dirty="0" smtClean="0"/>
              <a:t> </a:t>
            </a:r>
            <a:r>
              <a:rPr lang="de-DE" sz="2000" dirty="0" err="1" smtClean="0"/>
              <a:t>of</a:t>
            </a:r>
            <a:r>
              <a:rPr lang="de-DE" sz="2000" dirty="0" smtClean="0"/>
              <a:t> </a:t>
            </a:r>
            <a:r>
              <a:rPr lang="de-DE" sz="2000" dirty="0" err="1" smtClean="0"/>
              <a:t>public</a:t>
            </a:r>
            <a:r>
              <a:rPr lang="de-DE" sz="2000" dirty="0" smtClean="0"/>
              <a:t> </a:t>
            </a:r>
            <a:r>
              <a:rPr lang="de-DE" sz="2000" dirty="0" err="1" smtClean="0"/>
              <a:t>participation</a:t>
            </a:r>
            <a:r>
              <a:rPr lang="de-DE" sz="2000" dirty="0" smtClean="0"/>
              <a:t> </a:t>
            </a:r>
            <a:r>
              <a:rPr lang="de-DE" sz="2000" dirty="0" err="1" smtClean="0"/>
              <a:t>acitivities</a:t>
            </a:r>
            <a:r>
              <a:rPr lang="de-DE" sz="2000" dirty="0" smtClean="0"/>
              <a:t>:</a:t>
            </a:r>
          </a:p>
          <a:p>
            <a:pPr marL="457200" indent="-457200">
              <a:buFont typeface="+mj-lt"/>
              <a:buAutoNum type="arabicPeriod"/>
            </a:pPr>
            <a:r>
              <a:rPr lang="de-DE" sz="2000" dirty="0" err="1" smtClean="0"/>
              <a:t>Informational</a:t>
            </a:r>
            <a:r>
              <a:rPr lang="de-DE" sz="2000" dirty="0" smtClean="0"/>
              <a:t> </a:t>
            </a:r>
            <a:r>
              <a:rPr lang="de-DE" sz="2000" dirty="0" err="1" smtClean="0"/>
              <a:t>measures</a:t>
            </a:r>
            <a:r>
              <a:rPr lang="de-DE" sz="2000" dirty="0" smtClean="0"/>
              <a:t> (e.g. </a:t>
            </a:r>
            <a:r>
              <a:rPr lang="de-DE" sz="2000" dirty="0" err="1" smtClean="0"/>
              <a:t>distributing</a:t>
            </a:r>
            <a:r>
              <a:rPr lang="de-DE" sz="2000" dirty="0" smtClean="0"/>
              <a:t> </a:t>
            </a:r>
            <a:r>
              <a:rPr lang="de-DE" sz="2000" dirty="0" err="1" smtClean="0"/>
              <a:t>leaflets</a:t>
            </a:r>
            <a:r>
              <a:rPr lang="de-DE" sz="2000" dirty="0" smtClean="0"/>
              <a:t>/</a:t>
            </a:r>
            <a:r>
              <a:rPr lang="de-DE" sz="2000" dirty="0" err="1" smtClean="0"/>
              <a:t>brochures</a:t>
            </a:r>
            <a:r>
              <a:rPr lang="de-DE" sz="2000" dirty="0" smtClean="0"/>
              <a:t>)</a:t>
            </a:r>
          </a:p>
          <a:p>
            <a:pPr marL="457200" indent="-457200">
              <a:buFont typeface="+mj-lt"/>
              <a:buAutoNum type="arabicPeriod"/>
            </a:pPr>
            <a:r>
              <a:rPr lang="de-DE" sz="2000" dirty="0" err="1" smtClean="0"/>
              <a:t>Consultation</a:t>
            </a:r>
            <a:r>
              <a:rPr lang="de-DE" sz="2000" dirty="0" smtClean="0"/>
              <a:t> </a:t>
            </a:r>
            <a:r>
              <a:rPr lang="de-DE" sz="2000" dirty="0" err="1" smtClean="0"/>
              <a:t>and</a:t>
            </a:r>
            <a:r>
              <a:rPr lang="de-DE" sz="2000" dirty="0" smtClean="0"/>
              <a:t> </a:t>
            </a:r>
            <a:r>
              <a:rPr lang="de-DE" sz="2000" dirty="0" err="1" smtClean="0"/>
              <a:t>dialogue</a:t>
            </a:r>
            <a:r>
              <a:rPr lang="de-DE" sz="2000" dirty="0" smtClean="0"/>
              <a:t> </a:t>
            </a:r>
            <a:r>
              <a:rPr lang="de-DE" sz="2000" dirty="0" err="1" smtClean="0"/>
              <a:t>with</a:t>
            </a:r>
            <a:r>
              <a:rPr lang="de-DE" sz="2000" dirty="0" smtClean="0"/>
              <a:t> </a:t>
            </a:r>
            <a:r>
              <a:rPr lang="de-DE" sz="2000" dirty="0" err="1" smtClean="0"/>
              <a:t>the</a:t>
            </a:r>
            <a:r>
              <a:rPr lang="de-DE" sz="2000" dirty="0" smtClean="0"/>
              <a:t> </a:t>
            </a:r>
            <a:r>
              <a:rPr lang="de-DE" sz="2000" dirty="0" err="1" smtClean="0"/>
              <a:t>public</a:t>
            </a:r>
            <a:r>
              <a:rPr lang="de-DE" sz="2000" dirty="0" smtClean="0"/>
              <a:t> (</a:t>
            </a:r>
            <a:r>
              <a:rPr lang="de-DE" sz="2000" dirty="0" err="1" smtClean="0"/>
              <a:t>public</a:t>
            </a:r>
            <a:r>
              <a:rPr lang="de-DE" sz="2000" dirty="0" smtClean="0"/>
              <a:t> </a:t>
            </a:r>
            <a:r>
              <a:rPr lang="de-DE" sz="2000" dirty="0" err="1" smtClean="0"/>
              <a:t>is</a:t>
            </a:r>
            <a:r>
              <a:rPr lang="de-DE" sz="2000" dirty="0" smtClean="0"/>
              <a:t> </a:t>
            </a:r>
            <a:r>
              <a:rPr lang="de-DE" sz="2000" dirty="0" err="1" smtClean="0"/>
              <a:t>able</a:t>
            </a:r>
            <a:r>
              <a:rPr lang="de-DE" sz="2000" dirty="0" smtClean="0"/>
              <a:t> </a:t>
            </a:r>
            <a:r>
              <a:rPr lang="de-DE" sz="2000" dirty="0" err="1" smtClean="0"/>
              <a:t>to</a:t>
            </a:r>
            <a:r>
              <a:rPr lang="de-DE" sz="2000" dirty="0" smtClean="0"/>
              <a:t> </a:t>
            </a:r>
            <a:r>
              <a:rPr lang="de-DE" sz="2000" dirty="0" err="1" smtClean="0"/>
              <a:t>give</a:t>
            </a:r>
            <a:r>
              <a:rPr lang="de-DE" sz="2000" dirty="0" smtClean="0"/>
              <a:t> </a:t>
            </a:r>
            <a:r>
              <a:rPr lang="de-DE" sz="2000" dirty="0" err="1" smtClean="0"/>
              <a:t>feedback</a:t>
            </a:r>
            <a:r>
              <a:rPr lang="de-DE" sz="2000" dirty="0" smtClean="0"/>
              <a:t> on </a:t>
            </a:r>
            <a:r>
              <a:rPr lang="de-DE" sz="2000" dirty="0" err="1" smtClean="0"/>
              <a:t>the</a:t>
            </a:r>
            <a:r>
              <a:rPr lang="de-DE" sz="2000" dirty="0" smtClean="0"/>
              <a:t> </a:t>
            </a:r>
            <a:r>
              <a:rPr lang="de-DE" sz="2000" dirty="0" err="1" smtClean="0"/>
              <a:t>project</a:t>
            </a:r>
            <a:r>
              <a:rPr lang="de-DE" sz="2000" dirty="0" smtClean="0"/>
              <a:t> </a:t>
            </a:r>
            <a:r>
              <a:rPr lang="de-DE" sz="2000" dirty="0" err="1" smtClean="0"/>
              <a:t>which</a:t>
            </a:r>
            <a:r>
              <a:rPr lang="de-DE" sz="2000" dirty="0" smtClean="0"/>
              <a:t> </a:t>
            </a:r>
            <a:r>
              <a:rPr lang="de-DE" sz="2000" dirty="0" err="1" smtClean="0"/>
              <a:t>is</a:t>
            </a:r>
            <a:r>
              <a:rPr lang="de-DE" sz="2000" dirty="0" smtClean="0"/>
              <a:t> </a:t>
            </a:r>
            <a:r>
              <a:rPr lang="de-DE" sz="2000" dirty="0" err="1" smtClean="0"/>
              <a:t>then</a:t>
            </a:r>
            <a:r>
              <a:rPr lang="de-DE" sz="2000" dirty="0" smtClean="0"/>
              <a:t> </a:t>
            </a:r>
            <a:r>
              <a:rPr lang="de-DE" sz="2000" dirty="0" err="1" smtClean="0"/>
              <a:t>considered</a:t>
            </a:r>
            <a:r>
              <a:rPr lang="de-DE" sz="2000" dirty="0" smtClean="0"/>
              <a:t>)</a:t>
            </a:r>
          </a:p>
          <a:p>
            <a:pPr marL="457200" indent="-457200">
              <a:buFont typeface="+mj-lt"/>
              <a:buAutoNum type="arabicPeriod"/>
            </a:pPr>
            <a:r>
              <a:rPr lang="de-DE" sz="2000" dirty="0" err="1" smtClean="0"/>
              <a:t>Empowerment</a:t>
            </a:r>
            <a:r>
              <a:rPr lang="de-DE" sz="2000" dirty="0" smtClean="0"/>
              <a:t> </a:t>
            </a:r>
            <a:r>
              <a:rPr lang="de-DE" sz="2000" dirty="0" err="1" smtClean="0"/>
              <a:t>of</a:t>
            </a:r>
            <a:r>
              <a:rPr lang="de-DE" sz="2000" dirty="0" smtClean="0"/>
              <a:t> </a:t>
            </a:r>
            <a:r>
              <a:rPr lang="de-DE" sz="2000" dirty="0" err="1" smtClean="0"/>
              <a:t>the</a:t>
            </a:r>
            <a:r>
              <a:rPr lang="de-DE" sz="2000" dirty="0" smtClean="0"/>
              <a:t> </a:t>
            </a:r>
            <a:r>
              <a:rPr lang="de-DE" sz="2000" dirty="0" err="1" smtClean="0"/>
              <a:t>public</a:t>
            </a:r>
            <a:r>
              <a:rPr lang="de-DE" sz="2000" dirty="0" smtClean="0"/>
              <a:t> (</a:t>
            </a:r>
            <a:r>
              <a:rPr lang="de-DE" sz="2000" dirty="0" err="1" smtClean="0"/>
              <a:t>sharing</a:t>
            </a:r>
            <a:r>
              <a:rPr lang="de-DE" sz="2000" dirty="0" smtClean="0"/>
              <a:t> </a:t>
            </a:r>
            <a:r>
              <a:rPr lang="de-DE" sz="2000" dirty="0" err="1" smtClean="0"/>
              <a:t>the</a:t>
            </a:r>
            <a:r>
              <a:rPr lang="de-DE" sz="2000" dirty="0" smtClean="0"/>
              <a:t> </a:t>
            </a:r>
            <a:r>
              <a:rPr lang="de-DE" sz="2000" dirty="0" err="1" smtClean="0"/>
              <a:t>decision</a:t>
            </a:r>
            <a:r>
              <a:rPr lang="de-DE" sz="2000" dirty="0" smtClean="0"/>
              <a:t> </a:t>
            </a:r>
            <a:r>
              <a:rPr lang="de-DE" sz="2000" dirty="0" err="1" smtClean="0"/>
              <a:t>making</a:t>
            </a:r>
            <a:r>
              <a:rPr lang="de-DE" sz="2000" dirty="0" smtClean="0"/>
              <a:t> </a:t>
            </a:r>
            <a:r>
              <a:rPr lang="de-DE" sz="2000" dirty="0" err="1" smtClean="0"/>
              <a:t>process</a:t>
            </a:r>
            <a:r>
              <a:rPr lang="de-DE" sz="2000" dirty="0" smtClean="0"/>
              <a:t>, e.g. via </a:t>
            </a:r>
            <a:r>
              <a:rPr lang="de-DE" sz="2000" dirty="0" err="1" smtClean="0"/>
              <a:t>citizen</a:t>
            </a:r>
            <a:r>
              <a:rPr lang="de-DE" sz="2000" dirty="0" smtClean="0"/>
              <a:t> </a:t>
            </a:r>
            <a:r>
              <a:rPr lang="de-DE" sz="2000" dirty="0" err="1" smtClean="0"/>
              <a:t>vote</a:t>
            </a:r>
            <a:r>
              <a:rPr lang="de-DE" sz="2000" dirty="0" smtClean="0"/>
              <a:t>)</a:t>
            </a:r>
            <a:endParaRPr lang="de-DE"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6">
                                            <p:txEl>
                                              <p:pRg st="0" end="0"/>
                                            </p:txEl>
                                          </p:spTgt>
                                        </p:tgtEl>
                                      </p:cBhvr>
                                    </p:animEffect>
                                    <p:set>
                                      <p:cBhvr>
                                        <p:cTn id="7" dur="1" fill="hold">
                                          <p:stCondLst>
                                            <p:cond delay="499"/>
                                          </p:stCondLst>
                                        </p:cTn>
                                        <p:tgtEl>
                                          <p:spTgt spid="6">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6">
                                            <p:txEl>
                                              <p:pRg st="1" end="1"/>
                                            </p:txEl>
                                          </p:spTgt>
                                        </p:tgtEl>
                                      </p:cBhvr>
                                    </p:animEffect>
                                    <p:set>
                                      <p:cBhvr>
                                        <p:cTn id="12" dur="1" fill="hold">
                                          <p:stCondLst>
                                            <p:cond delay="499"/>
                                          </p:stCondLst>
                                        </p:cTn>
                                        <p:tgtEl>
                                          <p:spTgt spid="6">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6">
                                            <p:txEl>
                                              <p:pRg st="2" end="2"/>
                                            </p:txEl>
                                          </p:spTgt>
                                        </p:tgtEl>
                                      </p:cBhvr>
                                    </p:animEffect>
                                    <p:set>
                                      <p:cBhvr>
                                        <p:cTn id="17" dur="1" fill="hold">
                                          <p:stCondLst>
                                            <p:cond delay="499"/>
                                          </p:stCondLst>
                                        </p:cTn>
                                        <p:tgtEl>
                                          <p:spTgt spid="6">
                                            <p:txEl>
                                              <p:pRg st="2" end="2"/>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6">
                                            <p:txEl>
                                              <p:pRg st="3" end="3"/>
                                            </p:txEl>
                                          </p:spTgt>
                                        </p:tgtEl>
                                      </p:cBhvr>
                                    </p:animEffect>
                                    <p:set>
                                      <p:cBhvr>
                                        <p:cTn id="22" dur="1" fill="hold">
                                          <p:stCondLst>
                                            <p:cond delay="499"/>
                                          </p:stCondLst>
                                        </p:cTn>
                                        <p:tgtEl>
                                          <p:spTgt spid="6">
                                            <p:txEl>
                                              <p:pRg st="3" end="3"/>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0" nodeType="clickEffect">
                                  <p:stCondLst>
                                    <p:cond delay="0"/>
                                  </p:stCondLst>
                                  <p:childTnLst>
                                    <p:animEffect transition="out" filter="blinds(horizontal)">
                                      <p:cBhvr>
                                        <p:cTn id="26" dur="500"/>
                                        <p:tgtEl>
                                          <p:spTgt spid="6">
                                            <p:bg/>
                                          </p:spTgt>
                                        </p:tgtEl>
                                      </p:cBhvr>
                                    </p:animEffect>
                                    <p:set>
                                      <p:cBhvr>
                                        <p:cTn id="27" dur="1" fill="hold">
                                          <p:stCondLst>
                                            <p:cond delay="499"/>
                                          </p:stCondLst>
                                        </p:cTn>
                                        <p:tgtEl>
                                          <p:spTgt spid="6">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sz="2400" dirty="0" smtClean="0"/>
              <a:t>Which measures of public participation are employed by project developers</a:t>
            </a:r>
            <a:r>
              <a:rPr lang="en-US" sz="2400" dirty="0" smtClean="0"/>
              <a:t>?</a:t>
            </a:r>
            <a:endParaRPr lang="de-DE" sz="2400" dirty="0"/>
          </a:p>
        </p:txBody>
      </p:sp>
      <p:graphicFrame>
        <p:nvGraphicFramePr>
          <p:cNvPr id="9" name="Diagramm 8"/>
          <p:cNvGraphicFramePr/>
          <p:nvPr/>
        </p:nvGraphicFramePr>
        <p:xfrm>
          <a:off x="827584" y="2420888"/>
          <a:ext cx="7776863" cy="3600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hteck 9"/>
          <p:cNvSpPr/>
          <p:nvPr/>
        </p:nvSpPr>
        <p:spPr>
          <a:xfrm>
            <a:off x="819168" y="1340768"/>
            <a:ext cx="7929295" cy="830997"/>
          </a:xfrm>
          <a:prstGeom prst="rect">
            <a:avLst/>
          </a:prstGeom>
        </p:spPr>
        <p:txBody>
          <a:bodyPr wrap="square">
            <a:spAutoFit/>
          </a:bodyPr>
          <a:lstStyle/>
          <a:p>
            <a:pPr marL="342900" indent="-342900">
              <a:spcBef>
                <a:spcPct val="20000"/>
              </a:spcBef>
            </a:pPr>
            <a:r>
              <a:rPr lang="en-US" sz="1600" dirty="0" smtClean="0">
                <a:solidFill>
                  <a:schemeClr val="accent1"/>
                </a:solidFill>
                <a:latin typeface="Franklin Gothic Book"/>
                <a:cs typeface="Franklin Gothic Book"/>
              </a:rPr>
              <a:t>How many different public participation measures are applied in which project phase on average (project developers and cooperatives with experience with public participation activities (n=75))?</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27584" y="1340768"/>
            <a:ext cx="7776864" cy="4464496"/>
          </a:xfrm>
        </p:spPr>
        <p:txBody>
          <a:bodyPr/>
          <a:lstStyle/>
          <a:p>
            <a:endParaRPr lang="en-GB" sz="2000" dirty="0" smtClean="0"/>
          </a:p>
          <a:p>
            <a:endParaRPr lang="en-GB" sz="2000" dirty="0" smtClean="0"/>
          </a:p>
          <a:p>
            <a:endParaRPr lang="en-GB" sz="2000" dirty="0" smtClean="0"/>
          </a:p>
          <a:p>
            <a:endParaRPr lang="en-GB" sz="2000" dirty="0" smtClean="0"/>
          </a:p>
          <a:p>
            <a:endParaRPr lang="en-GB" sz="2000" dirty="0" smtClean="0"/>
          </a:p>
          <a:p>
            <a:endParaRPr lang="en-GB" sz="2000" dirty="0" smtClean="0"/>
          </a:p>
          <a:p>
            <a:endParaRPr lang="en-GB" sz="2000" dirty="0" smtClean="0"/>
          </a:p>
          <a:p>
            <a:endParaRPr lang="en-GB" sz="2000" dirty="0" smtClean="0"/>
          </a:p>
          <a:p>
            <a:pPr>
              <a:buFont typeface="Wingdings" pitchFamily="2" charset="2"/>
              <a:buChar char="Ø"/>
            </a:pPr>
            <a:r>
              <a:rPr lang="en-GB" sz="2000" dirty="0" smtClean="0"/>
              <a:t>Carrying out more public participation measures is associated with more positive reactions by residents. </a:t>
            </a:r>
            <a:endParaRPr lang="de-DE" sz="2000" dirty="0" smtClean="0"/>
          </a:p>
          <a:p>
            <a:pPr>
              <a:buFont typeface="Wingdings" pitchFamily="2" charset="2"/>
              <a:buChar char="Ø"/>
            </a:pPr>
            <a:r>
              <a:rPr lang="en-GB" sz="2000" dirty="0" smtClean="0"/>
              <a:t>Applying public participation measures in early project stages is associated with less negative reactions of local residents.</a:t>
            </a:r>
          </a:p>
          <a:p>
            <a:pPr>
              <a:buFont typeface="Wingdings" pitchFamily="2" charset="2"/>
              <a:buChar char="Ø"/>
            </a:pPr>
            <a:endParaRPr lang="de-DE" sz="2000" dirty="0"/>
          </a:p>
        </p:txBody>
      </p:sp>
      <p:sp>
        <p:nvSpPr>
          <p:cNvPr id="3" name="Titel 2"/>
          <p:cNvSpPr>
            <a:spLocks noGrp="1"/>
          </p:cNvSpPr>
          <p:nvPr>
            <p:ph type="title"/>
          </p:nvPr>
        </p:nvSpPr>
        <p:spPr/>
        <p:txBody>
          <a:bodyPr/>
          <a:lstStyle/>
          <a:p>
            <a:r>
              <a:rPr lang="en-US" sz="2400" dirty="0" smtClean="0"/>
              <a:t>Have the measures led to positive effects regarding the social acceptance of wind energy projects?</a:t>
            </a:r>
            <a:endParaRPr lang="de-DE" sz="2400" dirty="0"/>
          </a:p>
        </p:txBody>
      </p:sp>
      <p:graphicFrame>
        <p:nvGraphicFramePr>
          <p:cNvPr id="7" name="Tabelle 6"/>
          <p:cNvGraphicFramePr>
            <a:graphicFrameLocks noGrp="1"/>
          </p:cNvGraphicFramePr>
          <p:nvPr/>
        </p:nvGraphicFramePr>
        <p:xfrm>
          <a:off x="3347866" y="3127466"/>
          <a:ext cx="4968550" cy="877598"/>
        </p:xfrm>
        <a:graphic>
          <a:graphicData uri="http://schemas.openxmlformats.org/drawingml/2006/table">
            <a:tbl>
              <a:tblPr firstRow="1" bandRow="1">
                <a:tableStyleId>{2D5ABB26-0587-4C30-8999-92F81FD0307C}</a:tableStyleId>
              </a:tblPr>
              <a:tblGrid>
                <a:gridCol w="993710"/>
                <a:gridCol w="993710"/>
                <a:gridCol w="993710"/>
                <a:gridCol w="993710"/>
                <a:gridCol w="993710"/>
              </a:tblGrid>
              <a:tr h="438799">
                <a:tc>
                  <a:txBody>
                    <a:bodyPr/>
                    <a:lstStyle/>
                    <a:p>
                      <a:r>
                        <a:rPr lang="de-DE" sz="1400" dirty="0" smtClean="0">
                          <a:latin typeface="Arial" pitchFamily="34" charset="0"/>
                          <a:cs typeface="Arial" pitchFamily="34" charset="0"/>
                        </a:rPr>
                        <a:t>.288*</a:t>
                      </a:r>
                      <a:endParaRPr lang="de-DE"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de-DE" sz="1400" dirty="0" smtClean="0">
                          <a:latin typeface="Arial" pitchFamily="34" charset="0"/>
                          <a:cs typeface="Arial" pitchFamily="34" charset="0"/>
                        </a:rPr>
                        <a:t>.237*</a:t>
                      </a:r>
                      <a:endParaRPr lang="de-DE"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de-DE" sz="1400" dirty="0" smtClean="0">
                          <a:latin typeface="Arial" pitchFamily="34" charset="0"/>
                          <a:cs typeface="Arial" pitchFamily="34" charset="0"/>
                        </a:rPr>
                        <a:t>.473**</a:t>
                      </a:r>
                      <a:endParaRPr lang="de-DE"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de-DE" sz="1400" dirty="0" smtClean="0">
                          <a:latin typeface="Arial" pitchFamily="34" charset="0"/>
                          <a:cs typeface="Arial" pitchFamily="34" charset="0"/>
                        </a:rPr>
                        <a:t>.411**</a:t>
                      </a:r>
                      <a:endParaRPr lang="de-DE"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de-DE" sz="1400" dirty="0" smtClean="0">
                          <a:latin typeface="Arial" pitchFamily="34" charset="0"/>
                          <a:cs typeface="Arial" pitchFamily="34" charset="0"/>
                        </a:rPr>
                        <a:t>.363*</a:t>
                      </a:r>
                      <a:endParaRPr lang="de-DE"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438799">
                <a:tc>
                  <a:txBody>
                    <a:bodyPr/>
                    <a:lstStyle/>
                    <a:p>
                      <a:r>
                        <a:rPr lang="de-DE" sz="1400" dirty="0" smtClean="0">
                          <a:latin typeface="Arial" pitchFamily="34" charset="0"/>
                          <a:cs typeface="Arial" pitchFamily="34" charset="0"/>
                        </a:rPr>
                        <a:t>-.234*</a:t>
                      </a:r>
                      <a:endParaRPr lang="de-DE"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r>
                        <a:rPr lang="de-DE" sz="1400" dirty="0" smtClean="0">
                          <a:latin typeface="Arial" pitchFamily="34" charset="0"/>
                          <a:cs typeface="Arial" pitchFamily="34" charset="0"/>
                        </a:rPr>
                        <a:t>-</a:t>
                      </a:r>
                      <a:endParaRPr lang="de-DE"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r>
                        <a:rPr lang="de-DE" sz="1400" dirty="0" smtClean="0">
                          <a:latin typeface="Arial" pitchFamily="34" charset="0"/>
                          <a:cs typeface="Arial" pitchFamily="34" charset="0"/>
                        </a:rPr>
                        <a:t>-</a:t>
                      </a:r>
                      <a:endParaRPr lang="de-DE"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r>
                        <a:rPr lang="de-DE" sz="1400" dirty="0" smtClean="0">
                          <a:latin typeface="Arial" pitchFamily="34" charset="0"/>
                          <a:cs typeface="Arial" pitchFamily="34" charset="0"/>
                        </a:rPr>
                        <a:t>-</a:t>
                      </a:r>
                      <a:endParaRPr lang="de-DE"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r>
                        <a:rPr lang="de-DE" sz="1400" dirty="0" smtClean="0">
                          <a:latin typeface="Arial" pitchFamily="34" charset="0"/>
                          <a:cs typeface="Arial" pitchFamily="34" charset="0"/>
                        </a:rPr>
                        <a:t>-</a:t>
                      </a:r>
                      <a:endParaRPr lang="de-DE"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bl>
          </a:graphicData>
        </a:graphic>
      </p:graphicFrame>
      <p:sp>
        <p:nvSpPr>
          <p:cNvPr id="9" name="Rechteck 8"/>
          <p:cNvSpPr/>
          <p:nvPr/>
        </p:nvSpPr>
        <p:spPr>
          <a:xfrm rot="19519158">
            <a:off x="3415944" y="2316456"/>
            <a:ext cx="2121002" cy="307777"/>
          </a:xfrm>
          <a:prstGeom prst="rect">
            <a:avLst/>
          </a:prstGeom>
        </p:spPr>
        <p:txBody>
          <a:bodyPr wrap="square">
            <a:spAutoFit/>
          </a:bodyPr>
          <a:lstStyle/>
          <a:p>
            <a:r>
              <a:rPr lang="en-GB" sz="1400" dirty="0" smtClean="0"/>
              <a:t>Project preparation</a:t>
            </a:r>
            <a:endParaRPr lang="de-DE" sz="1400" dirty="0"/>
          </a:p>
        </p:txBody>
      </p:sp>
      <p:sp>
        <p:nvSpPr>
          <p:cNvPr id="10" name="Rechteck 9"/>
          <p:cNvSpPr/>
          <p:nvPr/>
        </p:nvSpPr>
        <p:spPr>
          <a:xfrm rot="19519158">
            <a:off x="4344695" y="2201742"/>
            <a:ext cx="2524213" cy="307777"/>
          </a:xfrm>
          <a:prstGeom prst="rect">
            <a:avLst/>
          </a:prstGeom>
        </p:spPr>
        <p:txBody>
          <a:bodyPr wrap="square">
            <a:spAutoFit/>
          </a:bodyPr>
          <a:lstStyle/>
          <a:p>
            <a:r>
              <a:rPr lang="en-GB" sz="1400" dirty="0" smtClean="0"/>
              <a:t>Spat. + tech. planning</a:t>
            </a:r>
            <a:endParaRPr lang="de-DE" sz="1400" dirty="0"/>
          </a:p>
        </p:txBody>
      </p:sp>
      <p:sp>
        <p:nvSpPr>
          <p:cNvPr id="11" name="Rechteck 10"/>
          <p:cNvSpPr/>
          <p:nvPr/>
        </p:nvSpPr>
        <p:spPr>
          <a:xfrm rot="19519158">
            <a:off x="5424815" y="2201742"/>
            <a:ext cx="2524213" cy="307777"/>
          </a:xfrm>
          <a:prstGeom prst="rect">
            <a:avLst/>
          </a:prstGeom>
        </p:spPr>
        <p:txBody>
          <a:bodyPr wrap="square">
            <a:spAutoFit/>
          </a:bodyPr>
          <a:lstStyle/>
          <a:p>
            <a:r>
              <a:rPr lang="en-GB" sz="1400" dirty="0" smtClean="0"/>
              <a:t>Permitting</a:t>
            </a:r>
            <a:endParaRPr lang="de-DE" sz="1400" dirty="0"/>
          </a:p>
        </p:txBody>
      </p:sp>
      <p:sp>
        <p:nvSpPr>
          <p:cNvPr id="12" name="Rechteck 11"/>
          <p:cNvSpPr/>
          <p:nvPr/>
        </p:nvSpPr>
        <p:spPr>
          <a:xfrm rot="19519158">
            <a:off x="6360919" y="2201742"/>
            <a:ext cx="2524213" cy="307777"/>
          </a:xfrm>
          <a:prstGeom prst="rect">
            <a:avLst/>
          </a:prstGeom>
        </p:spPr>
        <p:txBody>
          <a:bodyPr wrap="square">
            <a:spAutoFit/>
          </a:bodyPr>
          <a:lstStyle/>
          <a:p>
            <a:r>
              <a:rPr lang="en-GB" sz="1400" dirty="0" smtClean="0"/>
              <a:t>Construction</a:t>
            </a:r>
            <a:endParaRPr lang="de-DE" sz="1400" dirty="0"/>
          </a:p>
        </p:txBody>
      </p:sp>
      <p:sp>
        <p:nvSpPr>
          <p:cNvPr id="13" name="Rechteck 12"/>
          <p:cNvSpPr/>
          <p:nvPr/>
        </p:nvSpPr>
        <p:spPr>
          <a:xfrm rot="19519158">
            <a:off x="7297023" y="2201742"/>
            <a:ext cx="2524213" cy="307777"/>
          </a:xfrm>
          <a:prstGeom prst="rect">
            <a:avLst/>
          </a:prstGeom>
        </p:spPr>
        <p:txBody>
          <a:bodyPr wrap="square">
            <a:spAutoFit/>
          </a:bodyPr>
          <a:lstStyle/>
          <a:p>
            <a:r>
              <a:rPr lang="en-GB" sz="1400" dirty="0" smtClean="0"/>
              <a:t>Operation</a:t>
            </a:r>
            <a:endParaRPr lang="de-DE" sz="1400" dirty="0"/>
          </a:p>
        </p:txBody>
      </p:sp>
      <p:sp>
        <p:nvSpPr>
          <p:cNvPr id="14" name="Rechteck 13"/>
          <p:cNvSpPr/>
          <p:nvPr/>
        </p:nvSpPr>
        <p:spPr>
          <a:xfrm>
            <a:off x="827584" y="3060249"/>
            <a:ext cx="2557166" cy="523220"/>
          </a:xfrm>
          <a:prstGeom prst="rect">
            <a:avLst/>
          </a:prstGeom>
        </p:spPr>
        <p:txBody>
          <a:bodyPr wrap="square">
            <a:spAutoFit/>
          </a:bodyPr>
          <a:lstStyle/>
          <a:p>
            <a:r>
              <a:rPr lang="en-GB" sz="1400" dirty="0" smtClean="0"/>
              <a:t>Positive reactions by local citizens</a:t>
            </a:r>
            <a:endParaRPr lang="de-DE" sz="1400" dirty="0"/>
          </a:p>
        </p:txBody>
      </p:sp>
      <p:sp>
        <p:nvSpPr>
          <p:cNvPr id="15" name="Rechteck 14"/>
          <p:cNvSpPr/>
          <p:nvPr/>
        </p:nvSpPr>
        <p:spPr>
          <a:xfrm>
            <a:off x="827584" y="3564305"/>
            <a:ext cx="2631728" cy="523220"/>
          </a:xfrm>
          <a:prstGeom prst="rect">
            <a:avLst/>
          </a:prstGeom>
        </p:spPr>
        <p:txBody>
          <a:bodyPr wrap="square">
            <a:spAutoFit/>
          </a:bodyPr>
          <a:lstStyle/>
          <a:p>
            <a:r>
              <a:rPr lang="en-GB" sz="1400" dirty="0" smtClean="0"/>
              <a:t>Negative reactions by local citizens</a:t>
            </a:r>
            <a:endParaRPr lang="de-DE" sz="1400" dirty="0"/>
          </a:p>
        </p:txBody>
      </p:sp>
      <p:sp>
        <p:nvSpPr>
          <p:cNvPr id="16" name="Rechteck 15"/>
          <p:cNvSpPr/>
          <p:nvPr/>
        </p:nvSpPr>
        <p:spPr>
          <a:xfrm>
            <a:off x="862708" y="1727714"/>
            <a:ext cx="2989212" cy="1077218"/>
          </a:xfrm>
          <a:prstGeom prst="rect">
            <a:avLst/>
          </a:prstGeom>
        </p:spPr>
        <p:txBody>
          <a:bodyPr wrap="square">
            <a:spAutoFit/>
          </a:bodyPr>
          <a:lstStyle/>
          <a:p>
            <a:pPr marL="342900" indent="-342900">
              <a:spcBef>
                <a:spcPct val="20000"/>
              </a:spcBef>
            </a:pPr>
            <a:r>
              <a:rPr lang="en-GB" sz="1600" dirty="0" smtClean="0">
                <a:solidFill>
                  <a:schemeClr val="accent1"/>
                </a:solidFill>
                <a:latin typeface="Franklin Gothic Book"/>
                <a:cs typeface="Franklin Gothic Book"/>
              </a:rPr>
              <a:t>Correlations between no. of measures carried out in different project stages and public reactions</a:t>
            </a:r>
            <a:endParaRPr lang="de-DE" sz="1600" dirty="0">
              <a:solidFill>
                <a:schemeClr val="accent1"/>
              </a:solidFill>
              <a:latin typeface="Franklin Gothic Book"/>
              <a:cs typeface="Franklin Gothic Boo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Effect transition="in" filter="blinds(horizontal)">
                                      <p:cBhvr>
                                        <p:cTn id="7" dur="500"/>
                                        <p:tgtEl>
                                          <p:spTgt spid="2">
                                            <p:txEl>
                                              <p:pRg st="8" end="8"/>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9" end="9"/>
                                            </p:txEl>
                                          </p:spTgt>
                                        </p:tgtEl>
                                        <p:attrNameLst>
                                          <p:attrName>style.visibility</p:attrName>
                                        </p:attrNameLst>
                                      </p:cBhvr>
                                      <p:to>
                                        <p:strVal val="visible"/>
                                      </p:to>
                                    </p:set>
                                    <p:animEffect transition="in" filter="blinds(horizontal)">
                                      <p:cBhvr>
                                        <p:cTn id="10"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EPower_Powerpoint">
  <a:themeElements>
    <a:clrScheme name="Market4RES">
      <a:dk1>
        <a:srgbClr val="323232"/>
      </a:dk1>
      <a:lt1>
        <a:sysClr val="window" lastClr="FFFFFF"/>
      </a:lt1>
      <a:dk2>
        <a:srgbClr val="005596"/>
      </a:dk2>
      <a:lt2>
        <a:srgbClr val="79BDE8"/>
      </a:lt2>
      <a:accent1>
        <a:srgbClr val="78A22F"/>
      </a:accent1>
      <a:accent2>
        <a:srgbClr val="FDBB30"/>
      </a:accent2>
      <a:accent3>
        <a:srgbClr val="9B1323"/>
      </a:accent3>
      <a:accent4>
        <a:srgbClr val="A3D4E7"/>
      </a:accent4>
      <a:accent5>
        <a:srgbClr val="EEF8FA"/>
      </a:accent5>
      <a:accent6>
        <a:srgbClr val="777877"/>
      </a:accent6>
      <a:hlink>
        <a:srgbClr val="B2B3B2"/>
      </a:hlink>
      <a:folHlink>
        <a:srgbClr val="69A7CF"/>
      </a:folHlink>
    </a:clrScheme>
    <a:fontScheme name="Hoeken">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WISEPower_Powerpoint" id="{A82C4B90-D997-47AD-82D7-0CD092A5D8E4}" vid="{2BCB20B6-A001-4550-81A6-135E276651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arket4RES">
    <a:dk1>
      <a:srgbClr val="323232"/>
    </a:dk1>
    <a:lt1>
      <a:sysClr val="window" lastClr="FFFFFF"/>
    </a:lt1>
    <a:dk2>
      <a:srgbClr val="005596"/>
    </a:dk2>
    <a:lt2>
      <a:srgbClr val="79BDE8"/>
    </a:lt2>
    <a:accent1>
      <a:srgbClr val="78A22F"/>
    </a:accent1>
    <a:accent2>
      <a:srgbClr val="FDBB30"/>
    </a:accent2>
    <a:accent3>
      <a:srgbClr val="9B1323"/>
    </a:accent3>
    <a:accent4>
      <a:srgbClr val="A3D4E7"/>
    </a:accent4>
    <a:accent5>
      <a:srgbClr val="EEF8FA"/>
    </a:accent5>
    <a:accent6>
      <a:srgbClr val="777877"/>
    </a:accent6>
    <a:hlink>
      <a:srgbClr val="B2B3B2"/>
    </a:hlink>
    <a:folHlink>
      <a:srgbClr val="69A7CF"/>
    </a:folHlink>
  </a:clrScheme>
</a:themeOverride>
</file>

<file path=docProps/app.xml><?xml version="1.0" encoding="utf-8"?>
<Properties xmlns="http://schemas.openxmlformats.org/officeDocument/2006/extended-properties" xmlns:vt="http://schemas.openxmlformats.org/officeDocument/2006/docPropsVTypes">
  <Template/>
  <TotalTime>0</TotalTime>
  <Words>1855</Words>
  <Application>Microsoft Office PowerPoint</Application>
  <PresentationFormat>Bildschirmpräsentation (4:3)</PresentationFormat>
  <Paragraphs>338</Paragraphs>
  <Slides>26</Slides>
  <Notes>17</Notes>
  <HiddenSlides>0</HiddenSlides>
  <MMClips>0</MMClips>
  <ScaleCrop>false</ScaleCrop>
  <HeadingPairs>
    <vt:vector size="4" baseType="variant">
      <vt:variant>
        <vt:lpstr>Design</vt:lpstr>
      </vt:variant>
      <vt:variant>
        <vt:i4>1</vt:i4>
      </vt:variant>
      <vt:variant>
        <vt:lpstr>Folientitel</vt:lpstr>
      </vt:variant>
      <vt:variant>
        <vt:i4>26</vt:i4>
      </vt:variant>
    </vt:vector>
  </HeadingPairs>
  <TitlesOfParts>
    <vt:vector size="27" baseType="lpstr">
      <vt:lpstr>WISEPower_Powerpoint</vt:lpstr>
      <vt:lpstr>Folie 1</vt:lpstr>
      <vt:lpstr>Introduction</vt:lpstr>
      <vt:lpstr>Research questions of the study</vt:lpstr>
      <vt:lpstr>Data and methods  </vt:lpstr>
      <vt:lpstr>Social acceptance as a challenge in wind project development</vt:lpstr>
      <vt:lpstr>Social acceptance as a challenge in wind project development</vt:lpstr>
      <vt:lpstr>Which measures of public participation are employed by project developers?</vt:lpstr>
      <vt:lpstr>Which measures of public participation are employed by project developers?</vt:lpstr>
      <vt:lpstr>Have the measures led to positive effects regarding the social acceptance of wind energy projects?</vt:lpstr>
      <vt:lpstr>Have the measures led to positive effects regarding the social acceptance of wind energy projects?</vt:lpstr>
      <vt:lpstr>Conclusions</vt:lpstr>
      <vt:lpstr>Folie 12</vt:lpstr>
      <vt:lpstr>Folie 13</vt:lpstr>
      <vt:lpstr>Folie 14</vt:lpstr>
      <vt:lpstr>Social acceptance as a challenge in wind project development</vt:lpstr>
      <vt:lpstr>Folie 16</vt:lpstr>
      <vt:lpstr>Results: Activities regarding public participation   </vt:lpstr>
      <vt:lpstr>Results: Resource allocation  </vt:lpstr>
      <vt:lpstr>Results: Utilisation of standard procedures  </vt:lpstr>
      <vt:lpstr>Folie 20</vt:lpstr>
      <vt:lpstr>Results: Evaluation of different levels of public involvement </vt:lpstr>
      <vt:lpstr>Synopsis: Status quo of wind acceptance and utilisation of a strategies and practices </vt:lpstr>
      <vt:lpstr>Folie 23</vt:lpstr>
      <vt:lpstr>Folie 24</vt:lpstr>
      <vt:lpstr>Folie 25</vt:lpstr>
      <vt:lpstr>Folie 26</vt:lpstr>
    </vt:vector>
  </TitlesOfParts>
  <Company>Fraunhofer ISI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wes</dc:creator>
  <cp:lastModifiedBy>Uta Schneider</cp:lastModifiedBy>
  <cp:revision>543</cp:revision>
  <dcterms:created xsi:type="dcterms:W3CDTF">2014-08-04T13:36:25Z</dcterms:created>
  <dcterms:modified xsi:type="dcterms:W3CDTF">2016-09-29T06:10:19Z</dcterms:modified>
</cp:coreProperties>
</file>