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  <p:sldMasterId id="2147483686" r:id="rId2"/>
    <p:sldMasterId id="2147483674" r:id="rId3"/>
  </p:sldMasterIdLst>
  <p:notesMasterIdLst>
    <p:notesMasterId r:id="rId33"/>
  </p:notesMasterIdLst>
  <p:handoutMasterIdLst>
    <p:handoutMasterId r:id="rId34"/>
  </p:handoutMasterIdLst>
  <p:sldIdLst>
    <p:sldId id="290" r:id="rId4"/>
    <p:sldId id="259" r:id="rId5"/>
    <p:sldId id="262" r:id="rId6"/>
    <p:sldId id="260" r:id="rId7"/>
    <p:sldId id="284" r:id="rId8"/>
    <p:sldId id="264" r:id="rId9"/>
    <p:sldId id="265" r:id="rId10"/>
    <p:sldId id="266" r:id="rId11"/>
    <p:sldId id="267" r:id="rId12"/>
    <p:sldId id="268" r:id="rId13"/>
    <p:sldId id="285" r:id="rId14"/>
    <p:sldId id="269" r:id="rId15"/>
    <p:sldId id="271" r:id="rId16"/>
    <p:sldId id="273" r:id="rId17"/>
    <p:sldId id="286" r:id="rId18"/>
    <p:sldId id="274" r:id="rId19"/>
    <p:sldId id="272" r:id="rId20"/>
    <p:sldId id="275" r:id="rId21"/>
    <p:sldId id="287" r:id="rId22"/>
    <p:sldId id="276" r:id="rId23"/>
    <p:sldId id="288" r:id="rId24"/>
    <p:sldId id="277" r:id="rId25"/>
    <p:sldId id="279" r:id="rId26"/>
    <p:sldId id="278" r:id="rId27"/>
    <p:sldId id="282" r:id="rId28"/>
    <p:sldId id="289" r:id="rId29"/>
    <p:sldId id="280" r:id="rId30"/>
    <p:sldId id="283" r:id="rId31"/>
    <p:sldId id="281" r:id="rId32"/>
  </p:sldIdLst>
  <p:sldSz cx="9906000" cy="6858000" type="A4"/>
  <p:notesSz cx="7086600" cy="1022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ed" initials="M" lastIdx="1" clrIdx="0">
    <p:extLst>
      <p:ext uri="{19B8F6BF-5375-455C-9EA6-DF929625EA0E}">
        <p15:presenceInfo xmlns:p15="http://schemas.microsoft.com/office/powerpoint/2012/main" userId="Mo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51" autoAdjust="0"/>
  </p:normalViewPr>
  <p:slideViewPr>
    <p:cSldViewPr snapToGrid="0">
      <p:cViewPr varScale="1">
        <p:scale>
          <a:sx n="74" d="100"/>
          <a:sy n="74" d="100"/>
        </p:scale>
        <p:origin x="1110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40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75800-5559-4980-BB6A-2E21ADE1F6AD}" type="doc">
      <dgm:prSet loTypeId="urn:microsoft.com/office/officeart/2005/8/layout/hProcess6" loCatId="process" qsTypeId="urn:microsoft.com/office/officeart/2005/8/quickstyle/3d2" qsCatId="3D" csTypeId="urn:microsoft.com/office/officeart/2005/8/colors/accent1_2" csCatId="accent1" phldr="1"/>
      <dgm:spPr/>
    </dgm:pt>
    <dgm:pt modelId="{D60AC939-805B-47B7-9467-12B38C4A58BF}">
      <dgm:prSet phldrT="[Text]" custT="1"/>
      <dgm:spPr/>
      <dgm:t>
        <a:bodyPr/>
        <a:lstStyle/>
        <a:p>
          <a:r>
            <a:rPr lang="en-US" sz="1100" b="1" dirty="0" smtClean="0"/>
            <a:t>CAD Model Generation</a:t>
          </a:r>
          <a:endParaRPr lang="en-TT" sz="1100" b="1" dirty="0"/>
        </a:p>
      </dgm:t>
    </dgm:pt>
    <dgm:pt modelId="{44758CF3-3C0B-4CC7-BD18-6EE4B4B7F33C}" type="parTrans" cxnId="{54B937E1-6E45-45D7-80CF-6BB6EEDA399B}">
      <dgm:prSet/>
      <dgm:spPr/>
      <dgm:t>
        <a:bodyPr/>
        <a:lstStyle/>
        <a:p>
          <a:endParaRPr lang="en-TT" sz="1600" b="1"/>
        </a:p>
      </dgm:t>
    </dgm:pt>
    <dgm:pt modelId="{17C058FD-9556-42A4-B05A-216724059950}" type="sibTrans" cxnId="{54B937E1-6E45-45D7-80CF-6BB6EEDA399B}">
      <dgm:prSet/>
      <dgm:spPr/>
      <dgm:t>
        <a:bodyPr/>
        <a:lstStyle/>
        <a:p>
          <a:endParaRPr lang="en-TT" sz="1600" b="1"/>
        </a:p>
      </dgm:t>
    </dgm:pt>
    <dgm:pt modelId="{3422277C-4421-4E91-970F-273CB0669AD7}">
      <dgm:prSet phldrT="[Text]" custT="1"/>
      <dgm:spPr/>
      <dgm:t>
        <a:bodyPr/>
        <a:lstStyle/>
        <a:p>
          <a:r>
            <a:rPr lang="en-US" sz="1100" b="1" dirty="0" smtClean="0"/>
            <a:t>Grids Generation</a:t>
          </a:r>
          <a:endParaRPr lang="en-TT" sz="1100" b="1" dirty="0"/>
        </a:p>
      </dgm:t>
    </dgm:pt>
    <dgm:pt modelId="{F475BB88-8F5B-4C8D-86BA-F63BA8AE6141}" type="parTrans" cxnId="{621659AB-62FD-4B90-BB11-CD62682F8F54}">
      <dgm:prSet/>
      <dgm:spPr/>
      <dgm:t>
        <a:bodyPr/>
        <a:lstStyle/>
        <a:p>
          <a:endParaRPr lang="en-TT" sz="1600" b="1"/>
        </a:p>
      </dgm:t>
    </dgm:pt>
    <dgm:pt modelId="{084CCAD4-4A6C-4053-9570-911E6FEAA606}" type="sibTrans" cxnId="{621659AB-62FD-4B90-BB11-CD62682F8F54}">
      <dgm:prSet/>
      <dgm:spPr/>
      <dgm:t>
        <a:bodyPr/>
        <a:lstStyle/>
        <a:p>
          <a:endParaRPr lang="en-TT" sz="1600" b="1"/>
        </a:p>
      </dgm:t>
    </dgm:pt>
    <dgm:pt modelId="{44B228AD-71B1-45B2-A48C-31B8190FC3AB}">
      <dgm:prSet phldrT="[Text]" custT="1"/>
      <dgm:spPr/>
      <dgm:t>
        <a:bodyPr/>
        <a:lstStyle/>
        <a:p>
          <a:r>
            <a:rPr lang="en-US" sz="1100" b="1" dirty="0" smtClean="0"/>
            <a:t>Assembling Final CFD model</a:t>
          </a:r>
          <a:endParaRPr lang="en-TT" sz="1100" b="1" dirty="0"/>
        </a:p>
      </dgm:t>
    </dgm:pt>
    <dgm:pt modelId="{CF7BC32D-1B4F-4C41-8BA5-96DB1F237A46}" type="parTrans" cxnId="{E2E2CD9A-18D7-4052-A84C-E50F2E44A4F4}">
      <dgm:prSet/>
      <dgm:spPr/>
      <dgm:t>
        <a:bodyPr/>
        <a:lstStyle/>
        <a:p>
          <a:endParaRPr lang="en-TT" sz="1600" b="1"/>
        </a:p>
      </dgm:t>
    </dgm:pt>
    <dgm:pt modelId="{B10BB0F7-9B01-4DFD-9893-461368D61EEC}" type="sibTrans" cxnId="{E2E2CD9A-18D7-4052-A84C-E50F2E44A4F4}">
      <dgm:prSet/>
      <dgm:spPr/>
      <dgm:t>
        <a:bodyPr/>
        <a:lstStyle/>
        <a:p>
          <a:endParaRPr lang="en-TT" sz="1600" b="1"/>
        </a:p>
      </dgm:t>
    </dgm:pt>
    <dgm:pt modelId="{965E90AA-74E3-44D8-9ACA-C6DD4E52BC23}" type="pres">
      <dgm:prSet presAssocID="{CC475800-5559-4980-BB6A-2E21ADE1F6AD}" presName="theList" presStyleCnt="0">
        <dgm:presLayoutVars>
          <dgm:dir/>
          <dgm:animLvl val="lvl"/>
          <dgm:resizeHandles val="exact"/>
        </dgm:presLayoutVars>
      </dgm:prSet>
      <dgm:spPr/>
    </dgm:pt>
    <dgm:pt modelId="{706AF8F6-E5D1-4A92-9BFB-FC6E12B76EC9}" type="pres">
      <dgm:prSet presAssocID="{D60AC939-805B-47B7-9467-12B38C4A58BF}" presName="compNode" presStyleCnt="0"/>
      <dgm:spPr/>
    </dgm:pt>
    <dgm:pt modelId="{B3F221E9-0659-4A55-8FFC-6A83DFAE758F}" type="pres">
      <dgm:prSet presAssocID="{D60AC939-805B-47B7-9467-12B38C4A58BF}" presName="noGeometry" presStyleCnt="0"/>
      <dgm:spPr/>
    </dgm:pt>
    <dgm:pt modelId="{7D1798D0-CAD0-44D7-92D8-7F500966E6E2}" type="pres">
      <dgm:prSet presAssocID="{D60AC939-805B-47B7-9467-12B38C4A58BF}" presName="childTextVisible" presStyleLbl="bgAccFollowNode1" presStyleIdx="0" presStyleCnt="3">
        <dgm:presLayoutVars>
          <dgm:bulletEnabled val="1"/>
        </dgm:presLayoutVars>
      </dgm:prSet>
      <dgm:spPr/>
    </dgm:pt>
    <dgm:pt modelId="{74F08178-972E-4E99-8A52-5B0D514C96B1}" type="pres">
      <dgm:prSet presAssocID="{D60AC939-805B-47B7-9467-12B38C4A58BF}" presName="childTextHidden" presStyleLbl="bgAccFollowNode1" presStyleIdx="0" presStyleCnt="3"/>
      <dgm:spPr/>
    </dgm:pt>
    <dgm:pt modelId="{52018206-261B-4258-88D6-E9337D10B4C2}" type="pres">
      <dgm:prSet presAssocID="{D60AC939-805B-47B7-9467-12B38C4A58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7B81CEE8-81FE-4617-9AEF-74B71B72C2EC}" type="pres">
      <dgm:prSet presAssocID="{D60AC939-805B-47B7-9467-12B38C4A58BF}" presName="aSpace" presStyleCnt="0"/>
      <dgm:spPr/>
    </dgm:pt>
    <dgm:pt modelId="{DE5AAAB0-ECA0-4B0E-B5D5-EE7D26B1AB2C}" type="pres">
      <dgm:prSet presAssocID="{3422277C-4421-4E91-970F-273CB0669AD7}" presName="compNode" presStyleCnt="0"/>
      <dgm:spPr/>
    </dgm:pt>
    <dgm:pt modelId="{FACDBE5E-CFC4-42E7-9DD0-D74F5606FC96}" type="pres">
      <dgm:prSet presAssocID="{3422277C-4421-4E91-970F-273CB0669AD7}" presName="noGeometry" presStyleCnt="0"/>
      <dgm:spPr/>
    </dgm:pt>
    <dgm:pt modelId="{017D3A90-91AA-4C9F-BC50-68B8BD509BA7}" type="pres">
      <dgm:prSet presAssocID="{3422277C-4421-4E91-970F-273CB0669AD7}" presName="childTextVisible" presStyleLbl="bgAccFollowNode1" presStyleIdx="1" presStyleCnt="3">
        <dgm:presLayoutVars>
          <dgm:bulletEnabled val="1"/>
        </dgm:presLayoutVars>
      </dgm:prSet>
      <dgm:spPr/>
    </dgm:pt>
    <dgm:pt modelId="{CD648BB5-B7AE-4EC4-854C-F66E749AE556}" type="pres">
      <dgm:prSet presAssocID="{3422277C-4421-4E91-970F-273CB0669AD7}" presName="childTextHidden" presStyleLbl="bgAccFollowNode1" presStyleIdx="1" presStyleCnt="3"/>
      <dgm:spPr/>
    </dgm:pt>
    <dgm:pt modelId="{D01BE9D2-60B4-4743-AD41-0163393E3F5D}" type="pres">
      <dgm:prSet presAssocID="{3422277C-4421-4E91-970F-273CB0669AD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239CF76E-2CC5-49F9-80AC-A4E06A5EE77F}" type="pres">
      <dgm:prSet presAssocID="{3422277C-4421-4E91-970F-273CB0669AD7}" presName="aSpace" presStyleCnt="0"/>
      <dgm:spPr/>
    </dgm:pt>
    <dgm:pt modelId="{48378814-0368-49C2-B1A0-D7B7DCA38588}" type="pres">
      <dgm:prSet presAssocID="{44B228AD-71B1-45B2-A48C-31B8190FC3AB}" presName="compNode" presStyleCnt="0"/>
      <dgm:spPr/>
    </dgm:pt>
    <dgm:pt modelId="{6A9E56DA-EB7E-4FAF-B0B3-DD631CC73CE9}" type="pres">
      <dgm:prSet presAssocID="{44B228AD-71B1-45B2-A48C-31B8190FC3AB}" presName="noGeometry" presStyleCnt="0"/>
      <dgm:spPr/>
    </dgm:pt>
    <dgm:pt modelId="{DE29264B-24BA-4684-B9DD-B77B2A82CF60}" type="pres">
      <dgm:prSet presAssocID="{44B228AD-71B1-45B2-A48C-31B8190FC3AB}" presName="childTextVisible" presStyleLbl="bgAccFollowNode1" presStyleIdx="2" presStyleCnt="3">
        <dgm:presLayoutVars>
          <dgm:bulletEnabled val="1"/>
        </dgm:presLayoutVars>
      </dgm:prSet>
      <dgm:spPr/>
    </dgm:pt>
    <dgm:pt modelId="{F014CCAF-03FD-4827-A6D2-935170AA526D}" type="pres">
      <dgm:prSet presAssocID="{44B228AD-71B1-45B2-A48C-31B8190FC3AB}" presName="childTextHidden" presStyleLbl="bgAccFollowNode1" presStyleIdx="2" presStyleCnt="3"/>
      <dgm:spPr/>
    </dgm:pt>
    <dgm:pt modelId="{A5885648-AC4F-42B8-9167-AED63B8A8768}" type="pres">
      <dgm:prSet presAssocID="{44B228AD-71B1-45B2-A48C-31B8190FC3A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TT"/>
        </a:p>
      </dgm:t>
    </dgm:pt>
  </dgm:ptLst>
  <dgm:cxnLst>
    <dgm:cxn modelId="{E2E2CD9A-18D7-4052-A84C-E50F2E44A4F4}" srcId="{CC475800-5559-4980-BB6A-2E21ADE1F6AD}" destId="{44B228AD-71B1-45B2-A48C-31B8190FC3AB}" srcOrd="2" destOrd="0" parTransId="{CF7BC32D-1B4F-4C41-8BA5-96DB1F237A46}" sibTransId="{B10BB0F7-9B01-4DFD-9893-461368D61EEC}"/>
    <dgm:cxn modelId="{E7FC6EA3-6161-430C-AFD0-4B9C2EF5FEEF}" type="presOf" srcId="{CC475800-5559-4980-BB6A-2E21ADE1F6AD}" destId="{965E90AA-74E3-44D8-9ACA-C6DD4E52BC23}" srcOrd="0" destOrd="0" presId="urn:microsoft.com/office/officeart/2005/8/layout/hProcess6"/>
    <dgm:cxn modelId="{E64C4EC6-07D4-4E6A-9C9C-1C5FB9801F3E}" type="presOf" srcId="{D60AC939-805B-47B7-9467-12B38C4A58BF}" destId="{52018206-261B-4258-88D6-E9337D10B4C2}" srcOrd="0" destOrd="0" presId="urn:microsoft.com/office/officeart/2005/8/layout/hProcess6"/>
    <dgm:cxn modelId="{54B937E1-6E45-45D7-80CF-6BB6EEDA399B}" srcId="{CC475800-5559-4980-BB6A-2E21ADE1F6AD}" destId="{D60AC939-805B-47B7-9467-12B38C4A58BF}" srcOrd="0" destOrd="0" parTransId="{44758CF3-3C0B-4CC7-BD18-6EE4B4B7F33C}" sibTransId="{17C058FD-9556-42A4-B05A-216724059950}"/>
    <dgm:cxn modelId="{9260BA0E-CF97-40C0-95A1-ECCFCFC0E676}" type="presOf" srcId="{3422277C-4421-4E91-970F-273CB0669AD7}" destId="{D01BE9D2-60B4-4743-AD41-0163393E3F5D}" srcOrd="0" destOrd="0" presId="urn:microsoft.com/office/officeart/2005/8/layout/hProcess6"/>
    <dgm:cxn modelId="{80D79997-98B0-4CE8-B23A-DFEA54AFAD66}" type="presOf" srcId="{44B228AD-71B1-45B2-A48C-31B8190FC3AB}" destId="{A5885648-AC4F-42B8-9167-AED63B8A8768}" srcOrd="0" destOrd="0" presId="urn:microsoft.com/office/officeart/2005/8/layout/hProcess6"/>
    <dgm:cxn modelId="{621659AB-62FD-4B90-BB11-CD62682F8F54}" srcId="{CC475800-5559-4980-BB6A-2E21ADE1F6AD}" destId="{3422277C-4421-4E91-970F-273CB0669AD7}" srcOrd="1" destOrd="0" parTransId="{F475BB88-8F5B-4C8D-86BA-F63BA8AE6141}" sibTransId="{084CCAD4-4A6C-4053-9570-911E6FEAA606}"/>
    <dgm:cxn modelId="{37D88088-9810-4EB7-B72C-89297C684D30}" type="presParOf" srcId="{965E90AA-74E3-44D8-9ACA-C6DD4E52BC23}" destId="{706AF8F6-E5D1-4A92-9BFB-FC6E12B76EC9}" srcOrd="0" destOrd="0" presId="urn:microsoft.com/office/officeart/2005/8/layout/hProcess6"/>
    <dgm:cxn modelId="{8652FB4B-EA68-40AC-AF43-328834DEA663}" type="presParOf" srcId="{706AF8F6-E5D1-4A92-9BFB-FC6E12B76EC9}" destId="{B3F221E9-0659-4A55-8FFC-6A83DFAE758F}" srcOrd="0" destOrd="0" presId="urn:microsoft.com/office/officeart/2005/8/layout/hProcess6"/>
    <dgm:cxn modelId="{39333DBB-557D-4459-8365-F3AC7D24DA20}" type="presParOf" srcId="{706AF8F6-E5D1-4A92-9BFB-FC6E12B76EC9}" destId="{7D1798D0-CAD0-44D7-92D8-7F500966E6E2}" srcOrd="1" destOrd="0" presId="urn:microsoft.com/office/officeart/2005/8/layout/hProcess6"/>
    <dgm:cxn modelId="{732F2E0F-D243-40C6-B213-39EAFE45D9A8}" type="presParOf" srcId="{706AF8F6-E5D1-4A92-9BFB-FC6E12B76EC9}" destId="{74F08178-972E-4E99-8A52-5B0D514C96B1}" srcOrd="2" destOrd="0" presId="urn:microsoft.com/office/officeart/2005/8/layout/hProcess6"/>
    <dgm:cxn modelId="{3F6AFCBB-321E-4BE0-BA34-AAFF6A906EB8}" type="presParOf" srcId="{706AF8F6-E5D1-4A92-9BFB-FC6E12B76EC9}" destId="{52018206-261B-4258-88D6-E9337D10B4C2}" srcOrd="3" destOrd="0" presId="urn:microsoft.com/office/officeart/2005/8/layout/hProcess6"/>
    <dgm:cxn modelId="{DE7A6899-8348-4ECD-A263-3C09C45444E7}" type="presParOf" srcId="{965E90AA-74E3-44D8-9ACA-C6DD4E52BC23}" destId="{7B81CEE8-81FE-4617-9AEF-74B71B72C2EC}" srcOrd="1" destOrd="0" presId="urn:microsoft.com/office/officeart/2005/8/layout/hProcess6"/>
    <dgm:cxn modelId="{D53F689F-B775-4D8A-AF72-9FB1D2987FB3}" type="presParOf" srcId="{965E90AA-74E3-44D8-9ACA-C6DD4E52BC23}" destId="{DE5AAAB0-ECA0-4B0E-B5D5-EE7D26B1AB2C}" srcOrd="2" destOrd="0" presId="urn:microsoft.com/office/officeart/2005/8/layout/hProcess6"/>
    <dgm:cxn modelId="{A09FC756-79D2-4AA6-A644-B5D3AA73CAC6}" type="presParOf" srcId="{DE5AAAB0-ECA0-4B0E-B5D5-EE7D26B1AB2C}" destId="{FACDBE5E-CFC4-42E7-9DD0-D74F5606FC96}" srcOrd="0" destOrd="0" presId="urn:microsoft.com/office/officeart/2005/8/layout/hProcess6"/>
    <dgm:cxn modelId="{5554202F-93FA-4B39-AC7C-ABD2EA2E3DCD}" type="presParOf" srcId="{DE5AAAB0-ECA0-4B0E-B5D5-EE7D26B1AB2C}" destId="{017D3A90-91AA-4C9F-BC50-68B8BD509BA7}" srcOrd="1" destOrd="0" presId="urn:microsoft.com/office/officeart/2005/8/layout/hProcess6"/>
    <dgm:cxn modelId="{B8EDAF0D-12EC-48F5-B36F-7ED4E3BC3C03}" type="presParOf" srcId="{DE5AAAB0-ECA0-4B0E-B5D5-EE7D26B1AB2C}" destId="{CD648BB5-B7AE-4EC4-854C-F66E749AE556}" srcOrd="2" destOrd="0" presId="urn:microsoft.com/office/officeart/2005/8/layout/hProcess6"/>
    <dgm:cxn modelId="{02DBAC4D-0B69-4CA0-A7AE-E6D6A169DA78}" type="presParOf" srcId="{DE5AAAB0-ECA0-4B0E-B5D5-EE7D26B1AB2C}" destId="{D01BE9D2-60B4-4743-AD41-0163393E3F5D}" srcOrd="3" destOrd="0" presId="urn:microsoft.com/office/officeart/2005/8/layout/hProcess6"/>
    <dgm:cxn modelId="{20E3CBED-0625-4D2A-AC00-C6E5C04278F4}" type="presParOf" srcId="{965E90AA-74E3-44D8-9ACA-C6DD4E52BC23}" destId="{239CF76E-2CC5-49F9-80AC-A4E06A5EE77F}" srcOrd="3" destOrd="0" presId="urn:microsoft.com/office/officeart/2005/8/layout/hProcess6"/>
    <dgm:cxn modelId="{1E6790BE-4415-4847-A5ED-773A23B52A2A}" type="presParOf" srcId="{965E90AA-74E3-44D8-9ACA-C6DD4E52BC23}" destId="{48378814-0368-49C2-B1A0-D7B7DCA38588}" srcOrd="4" destOrd="0" presId="urn:microsoft.com/office/officeart/2005/8/layout/hProcess6"/>
    <dgm:cxn modelId="{F767F90A-41C7-4C64-B060-29A09135E4B2}" type="presParOf" srcId="{48378814-0368-49C2-B1A0-D7B7DCA38588}" destId="{6A9E56DA-EB7E-4FAF-B0B3-DD631CC73CE9}" srcOrd="0" destOrd="0" presId="urn:microsoft.com/office/officeart/2005/8/layout/hProcess6"/>
    <dgm:cxn modelId="{311F8E87-A7FD-49F1-82CF-04FD23296B33}" type="presParOf" srcId="{48378814-0368-49C2-B1A0-D7B7DCA38588}" destId="{DE29264B-24BA-4684-B9DD-B77B2A82CF60}" srcOrd="1" destOrd="0" presId="urn:microsoft.com/office/officeart/2005/8/layout/hProcess6"/>
    <dgm:cxn modelId="{B53F3C8A-2050-46B4-AE82-5659EDBF82DA}" type="presParOf" srcId="{48378814-0368-49C2-B1A0-D7B7DCA38588}" destId="{F014CCAF-03FD-4827-A6D2-935170AA526D}" srcOrd="2" destOrd="0" presId="urn:microsoft.com/office/officeart/2005/8/layout/hProcess6"/>
    <dgm:cxn modelId="{BC735E04-FE28-4F6F-BBED-6CBD07824997}" type="presParOf" srcId="{48378814-0368-49C2-B1A0-D7B7DCA38588}" destId="{A5885648-AC4F-42B8-9167-AED63B8A876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30DB-6188-4704-80CC-BCBCDC12EAF3}" type="datetimeFigureOut">
              <a:rPr lang="en-TT" smtClean="0"/>
              <a:t>28/09/2016</a:t>
            </a:fld>
            <a:endParaRPr lang="en-T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0225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14788" y="9710738"/>
            <a:ext cx="3070225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269F9-FC5D-49B0-97F2-207094021AF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01399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2A7E057-45D6-4F71-A3FB-C64F5DD354D0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336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D6EE5E19-3371-4387-8C51-4270C9E59ABD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373F2E1B-71D6-4A4C-A967-A39746AEB18F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399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D6EE5E19-3371-4387-8C51-4270C9E59ABD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11</a:t>
            </a:fld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373F2E1B-71D6-4A4C-A967-A39746AEB18F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11</a:t>
            </a:fld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802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12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12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978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13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13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8291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14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14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076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D6EE5E19-3371-4387-8C51-4270C9E59ABD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15</a:t>
            </a:fld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373F2E1B-71D6-4A4C-A967-A39746AEB18F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15</a:t>
            </a:fld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252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16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16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8074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17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17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792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18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18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0211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D6EE5E19-3371-4387-8C51-4270C9E59ABD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19</a:t>
            </a:fld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373F2E1B-71D6-4A4C-A967-A39746AEB18F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19</a:t>
            </a:fld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3796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20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20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978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3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9881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D6EE5E19-3371-4387-8C51-4270C9E59ABD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21</a:t>
            </a:fld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373F2E1B-71D6-4A4C-A967-A39746AEB18F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21</a:t>
            </a:fld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8594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22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22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3291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23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23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3958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24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24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7209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25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9684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D6EE5E19-3371-4387-8C51-4270C9E59ABD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26</a:t>
            </a:fld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373F2E1B-71D6-4A4C-A967-A39746AEB18F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26</a:t>
            </a:fld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2893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DA171AB0-6948-47A7-9CD3-D188D98C8AA4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27</a:t>
            </a:fld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473040" y="4856040"/>
            <a:ext cx="6219360" cy="1233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9439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DA171AB0-6948-47A7-9CD3-D188D98C8AA4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28</a:t>
            </a:fld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473040" y="4856040"/>
            <a:ext cx="6219360" cy="1233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6091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E5E66620-EEC7-48E5-B2ED-5623EB0A6651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29</a:t>
            </a:fld>
            <a:endParaRPr/>
          </a:p>
        </p:txBody>
      </p:sp>
      <p:sp>
        <p:nvSpPr>
          <p:cNvPr id="385" name="CustomShape 2"/>
          <p:cNvSpPr/>
          <p:nvPr/>
        </p:nvSpPr>
        <p:spPr>
          <a:xfrm>
            <a:off x="473040" y="4856040"/>
            <a:ext cx="6219360" cy="1233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254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4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842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D6EE5E19-3371-4387-8C51-4270C9E59ABD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373F2E1B-71D6-4A4C-A967-A39746AEB18F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5</a:t>
            </a:fld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620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6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428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7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263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8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965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9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536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C5FA5AAE-C94F-4CA2-AE1D-B6154AB65182}" type="slidenum">
              <a:rPr lang="en-US" sz="1300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4016520" y="9712440"/>
            <a:ext cx="3069720" cy="510840"/>
          </a:xfrm>
          <a:prstGeom prst="rect">
            <a:avLst/>
          </a:prstGeom>
          <a:noFill/>
          <a:ln>
            <a:noFill/>
          </a:ln>
        </p:spPr>
        <p:txBody>
          <a:bodyPr lIns="99000" tIns="49320" rIns="99000" bIns="49320" anchor="b"/>
          <a:lstStyle/>
          <a:p>
            <a:pPr algn="r">
              <a:lnSpc>
                <a:spcPct val="100000"/>
              </a:lnSpc>
            </a:pPr>
            <a:fld id="{86AED8A2-6787-4E58-B0D8-5846B9721F87}" type="slidenum">
              <a:rPr lang="en-US" sz="1300">
                <a:solidFill>
                  <a:srgbClr val="000000"/>
                </a:solidFill>
                <a:latin typeface="Arial"/>
                <a:ea typeface="DejaVu Sans"/>
              </a:rPr>
              <a:t>10</a:t>
            </a:fld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040" y="4856040"/>
            <a:ext cx="6219360" cy="464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291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5501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" name="Textfeld 4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65194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Textfeld 6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06564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" name="Grafik 43"/>
          <p:cNvPicPr/>
          <p:nvPr/>
        </p:nvPicPr>
        <p:blipFill>
          <a:blip r:embed="rId2"/>
          <a:stretch>
            <a:fillRect/>
          </a:stretch>
        </p:blipFill>
        <p:spPr>
          <a:xfrm>
            <a:off x="24588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45" name="Grafik 44"/>
          <p:cNvPicPr/>
          <p:nvPr/>
        </p:nvPicPr>
        <p:blipFill>
          <a:blip r:embed="rId2"/>
          <a:stretch>
            <a:fillRect/>
          </a:stretch>
        </p:blipFill>
        <p:spPr>
          <a:xfrm>
            <a:off x="2458800" y="1604520"/>
            <a:ext cx="4987440" cy="3977280"/>
          </a:xfrm>
          <a:prstGeom prst="rect">
            <a:avLst/>
          </a:prstGeom>
          <a:ln>
            <a:noFill/>
          </a:ln>
        </p:spPr>
      </p:pic>
      <p:sp>
        <p:nvSpPr>
          <p:cNvPr id="7" name="Textfeld 6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61137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6614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9014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3116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0299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0395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08102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6876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Textfeld 4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59698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9079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9626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96892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78972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8589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7120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70211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92565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44306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682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78350" y="273600"/>
            <a:ext cx="8231689" cy="101787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17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44420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6469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54916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0407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6674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5" name="Textfeld 4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04359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Textfeld 2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82088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Textfeld 2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39158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Textfeld 5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07260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Textfeld 5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38433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Textfeld 5"/>
          <p:cNvSpPr txBox="1"/>
          <p:nvPr userDrawn="1"/>
        </p:nvSpPr>
        <p:spPr>
          <a:xfrm>
            <a:off x="8634951" y="6344239"/>
            <a:ext cx="9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0717D0-999F-40E7-8B41-369F42538BAC}" type="slidenum">
              <a:rPr lang="en-US" smtClean="0"/>
              <a:t>‹#›</a:t>
            </a:fld>
            <a:r>
              <a:rPr lang="en-US" dirty="0" smtClean="0"/>
              <a:t>/28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25309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/>
          <p:cNvPicPr/>
          <p:nvPr/>
        </p:nvPicPr>
        <p:blipFill>
          <a:blip r:embed="rId14"/>
          <a:stretch>
            <a:fillRect/>
          </a:stretch>
        </p:blipFill>
        <p:spPr>
          <a:xfrm>
            <a:off x="182520" y="3246480"/>
            <a:ext cx="10800" cy="10800"/>
          </a:xfrm>
          <a:prstGeom prst="rect">
            <a:avLst/>
          </a:prstGeom>
          <a:ln>
            <a:noFill/>
          </a:ln>
        </p:spPr>
      </p:pic>
      <p:pic>
        <p:nvPicPr>
          <p:cNvPr id="13" name="Picture 68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1054080"/>
            <a:ext cx="274320" cy="581148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 rot="16200000">
            <a:off x="-2561760" y="3984480"/>
            <a:ext cx="5374800" cy="34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700" b="1">
                <a:solidFill>
                  <a:srgbClr val="FFFFFF"/>
                </a:solidFill>
                <a:latin typeface="Arial"/>
              </a:rPr>
              <a:t>www.iag.uni-stuttgart.de</a:t>
            </a:r>
            <a:endParaRPr/>
          </a:p>
        </p:txBody>
      </p:sp>
      <p:pic>
        <p:nvPicPr>
          <p:cNvPr id="3" name="Picture 67"/>
          <p:cNvPicPr/>
          <p:nvPr/>
        </p:nvPicPr>
        <p:blipFill>
          <a:blip r:embed="rId16"/>
          <a:srcRect r="3437" b="3893"/>
          <a:stretch>
            <a:fillRect/>
          </a:stretch>
        </p:blipFill>
        <p:spPr>
          <a:xfrm>
            <a:off x="0" y="0"/>
            <a:ext cx="1166400" cy="1287000"/>
          </a:xfrm>
          <a:prstGeom prst="rect">
            <a:avLst/>
          </a:prstGeom>
          <a:ln>
            <a:noFill/>
          </a:ln>
        </p:spPr>
      </p:pic>
      <p:pic>
        <p:nvPicPr>
          <p:cNvPr id="4" name="Picture 70"/>
          <p:cNvPicPr/>
          <p:nvPr/>
        </p:nvPicPr>
        <p:blipFill>
          <a:blip r:embed="rId17"/>
          <a:srcRect l="573387" r="290322" b="26283"/>
          <a:stretch>
            <a:fillRect/>
          </a:stretch>
        </p:blipFill>
        <p:spPr>
          <a:xfrm>
            <a:off x="271440" y="536400"/>
            <a:ext cx="898200" cy="750600"/>
          </a:xfrm>
          <a:prstGeom prst="rect">
            <a:avLst/>
          </a:prstGeom>
          <a:ln>
            <a:noFill/>
          </a:ln>
        </p:spPr>
      </p:pic>
      <p:sp>
        <p:nvSpPr>
          <p:cNvPr id="5" name="Line 2"/>
          <p:cNvSpPr/>
          <p:nvPr/>
        </p:nvSpPr>
        <p:spPr>
          <a:xfrm>
            <a:off x="1671120" y="6222960"/>
            <a:ext cx="8034840" cy="0"/>
          </a:xfrm>
          <a:prstGeom prst="line">
            <a:avLst/>
          </a:prstGeom>
          <a:ln w="50760">
            <a:solidFill>
              <a:srgbClr val="3333FF"/>
            </a:solidFill>
            <a:round/>
          </a:ln>
        </p:spPr>
      </p:sp>
      <p:pic>
        <p:nvPicPr>
          <p:cNvPr id="6" name="Picture 16"/>
          <p:cNvPicPr/>
          <p:nvPr/>
        </p:nvPicPr>
        <p:blipFill>
          <a:blip r:embed="rId18"/>
          <a:stretch>
            <a:fillRect/>
          </a:stretch>
        </p:blipFill>
        <p:spPr>
          <a:xfrm>
            <a:off x="585720" y="5961240"/>
            <a:ext cx="1085400" cy="52812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357120" y="6396120"/>
            <a:ext cx="2001600" cy="45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Institute of Aerodynamics 
and Gas Dynamics</a:t>
            </a:r>
            <a:endParaRPr/>
          </a:p>
        </p:txBody>
      </p:sp>
      <p:pic>
        <p:nvPicPr>
          <p:cNvPr id="8" name="Picture 10"/>
          <p:cNvPicPr/>
          <p:nvPr/>
        </p:nvPicPr>
        <p:blipFill>
          <a:blip r:embed="rId19"/>
          <a:stretch>
            <a:fillRect/>
          </a:stretch>
        </p:blipFill>
        <p:spPr>
          <a:xfrm>
            <a:off x="1166760" y="0"/>
            <a:ext cx="8739000" cy="537840"/>
          </a:xfrm>
          <a:prstGeom prst="rect">
            <a:avLst/>
          </a:prstGeom>
          <a:ln>
            <a:noFill/>
          </a:ln>
        </p:spPr>
      </p:pic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>
                <a:latin typeface="바탕"/>
              </a:rPr>
              <a:t>Click to edit the title text format</a:t>
            </a:r>
            <a:endParaRPr/>
          </a:p>
        </p:txBody>
      </p:sp>
      <p:sp>
        <p:nvSpPr>
          <p:cNvPr id="11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de-DE" sz="2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14" name="Line 2"/>
          <p:cNvSpPr/>
          <p:nvPr userDrawn="1"/>
        </p:nvSpPr>
        <p:spPr>
          <a:xfrm>
            <a:off x="357119" y="6225800"/>
            <a:ext cx="214601" cy="0"/>
          </a:xfrm>
          <a:prstGeom prst="line">
            <a:avLst/>
          </a:prstGeom>
          <a:ln w="50760">
            <a:solidFill>
              <a:srgbClr val="3333FF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54861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DC43-5282-47F5-9926-0F229070612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1188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T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T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E463-CCFB-4D05-8746-A9DAA3B850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38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62495" y="1896893"/>
            <a:ext cx="8419680" cy="1507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TT" sz="2600" b="1" dirty="0">
                <a:solidFill>
                  <a:srgbClr val="3333CC"/>
                </a:solidFill>
              </a:rPr>
              <a:t>3-D </a:t>
            </a:r>
            <a:r>
              <a:rPr lang="en-TT" sz="2600" b="1" dirty="0" smtClean="0">
                <a:solidFill>
                  <a:srgbClr val="3333CC"/>
                </a:solidFill>
              </a:rPr>
              <a:t>Time-Accurate CFD Simulations of a Multi-</a:t>
            </a:r>
            <a:r>
              <a:rPr lang="en-TT" sz="2600" b="1" dirty="0" err="1" smtClean="0">
                <a:solidFill>
                  <a:srgbClr val="3333CC"/>
                </a:solidFill>
              </a:rPr>
              <a:t>MegaWatt</a:t>
            </a:r>
            <a:r>
              <a:rPr lang="en-TT" sz="2600" b="1" dirty="0" smtClean="0">
                <a:solidFill>
                  <a:srgbClr val="3333CC"/>
                </a:solidFill>
              </a:rPr>
              <a:t> Slender Bladed HAWT under Yawed Flow Conditions</a:t>
            </a:r>
            <a:endParaRPr dirty="0"/>
          </a:p>
        </p:txBody>
      </p:sp>
      <p:sp>
        <p:nvSpPr>
          <p:cNvPr id="5" name="CustomShape 2"/>
          <p:cNvSpPr/>
          <p:nvPr/>
        </p:nvSpPr>
        <p:spPr>
          <a:xfrm>
            <a:off x="1486080" y="3849727"/>
            <a:ext cx="6933960" cy="191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2000" b="1" dirty="0" smtClean="0">
                <a:latin typeface="바탕" panose="02030600000101010101" pitchFamily="18" charset="-127"/>
              </a:rPr>
              <a:t>Mohamed A. Sayed</a:t>
            </a:r>
          </a:p>
          <a:p>
            <a:pPr algn="ctr">
              <a:spcBef>
                <a:spcPct val="0"/>
              </a:spcBef>
            </a:pPr>
            <a:endParaRPr lang="en-US" sz="2000" b="1" dirty="0" smtClean="0">
              <a:latin typeface="바탕" panose="02030600000101010101" pitchFamily="18" charset="-127"/>
            </a:endParaRP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latin typeface="바탕" panose="02030600000101010101" pitchFamily="18" charset="-127"/>
              </a:rPr>
              <a:t>PhD-Candidate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latin typeface="바탕" panose="02030600000101010101" pitchFamily="18" charset="-127"/>
              </a:rPr>
              <a:t>Institute of Aerodynamics and Gas-dynamics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latin typeface="바탕" panose="02030600000101010101" pitchFamily="18" charset="-127"/>
              </a:rPr>
              <a:t>University of Stuttgart</a:t>
            </a:r>
          </a:p>
          <a:p>
            <a:pPr algn="ctr">
              <a:spcBef>
                <a:spcPct val="0"/>
              </a:spcBef>
            </a:pPr>
            <a:endParaRPr lang="en-US" sz="2000" b="1" dirty="0" smtClean="0">
              <a:latin typeface="바탕" panose="02030600000101010101" pitchFamily="18" charset="-127"/>
            </a:endParaRP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latin typeface="바탕" panose="02030600000101010101" pitchFamily="18" charset="-127"/>
              </a:rPr>
              <a:t>29.09.2016</a:t>
            </a:r>
            <a:endParaRPr lang="en-US" sz="2000" b="1" dirty="0">
              <a:latin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48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2.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Methodology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0556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Setup</a:t>
            </a: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Total number of cells : </a:t>
            </a:r>
            <a:r>
              <a:rPr lang="en-TT" dirty="0" smtClean="0">
                <a:sym typeface="Symbol" panose="05050102010706020507" pitchFamily="18" charset="2"/>
              </a:rPr>
              <a:t> </a:t>
            </a:r>
            <a:r>
              <a:rPr lang="en-TT" dirty="0" smtClean="0"/>
              <a:t>31 million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No-slip boundary conditions at the wall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y</a:t>
            </a:r>
            <a:r>
              <a:rPr lang="en-TT" baseline="30000" dirty="0" smtClean="0"/>
              <a:t>+ </a:t>
            </a:r>
            <a:r>
              <a:rPr lang="en-TT" dirty="0" smtClean="0"/>
              <a:t>≤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/>
              <a:t>The time-step was equivalent to 3</a:t>
            </a:r>
            <a:r>
              <a:rPr lang="en-TT" baseline="30000" dirty="0">
                <a:sym typeface="Symbol" panose="05050102010706020507" pitchFamily="18" charset="2"/>
              </a:rPr>
              <a:t></a:t>
            </a:r>
            <a:r>
              <a:rPr lang="en-TT" dirty="0"/>
              <a:t> azimuthal-step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/>
              <a:t>Wilcox k-</a:t>
            </a:r>
            <a:r>
              <a:rPr lang="en-TT" dirty="0">
                <a:sym typeface="Symbol" panose="05050102010706020507" pitchFamily="18" charset="2"/>
              </a:rPr>
              <a:t></a:t>
            </a:r>
            <a:r>
              <a:rPr lang="en-TT" dirty="0"/>
              <a:t> turbulence </a:t>
            </a:r>
            <a:r>
              <a:rPr lang="en-TT" dirty="0" smtClean="0"/>
              <a:t>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/>
              <a:t>448 cores </a:t>
            </a:r>
            <a:r>
              <a:rPr lang="en-TT" dirty="0" smtClean="0"/>
              <a:t>were used on Cray </a:t>
            </a:r>
            <a:r>
              <a:rPr lang="en-TT" dirty="0"/>
              <a:t>XE6 (HLRS) named HORNET </a:t>
            </a:r>
            <a:r>
              <a:rPr lang="en-TT" dirty="0" smtClean="0"/>
              <a:t>at Stuttgart University</a:t>
            </a:r>
          </a:p>
          <a:p>
            <a:pPr>
              <a:lnSpc>
                <a:spcPct val="150000"/>
              </a:lnSpc>
            </a:pP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</a:t>
            </a:r>
            <a:r>
              <a:rPr lang="en-T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</a:t>
            </a: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Eight different yaw angles (60</a:t>
            </a:r>
            <a:r>
              <a:rPr lang="en-TT" baseline="30000" dirty="0">
                <a:sym typeface="Symbol" panose="05050102010706020507" pitchFamily="18" charset="2"/>
              </a:rPr>
              <a:t> </a:t>
            </a:r>
            <a:r>
              <a:rPr lang="en-TT" baseline="30000" dirty="0" smtClean="0">
                <a:sym typeface="Symbol" panose="05050102010706020507" pitchFamily="18" charset="2"/>
              </a:rPr>
              <a:t></a:t>
            </a:r>
            <a:r>
              <a:rPr lang="en-TT" dirty="0" smtClean="0">
                <a:sym typeface="Symbol" panose="05050102010706020507" pitchFamily="18" charset="2"/>
              </a:rPr>
              <a:t>, </a:t>
            </a:r>
            <a:r>
              <a:rPr lang="en-US" dirty="0" smtClean="0"/>
              <a:t>45</a:t>
            </a:r>
            <a:r>
              <a:rPr lang="en-TT" baseline="30000" dirty="0" smtClean="0">
                <a:sym typeface="Symbol" panose="05050102010706020507" pitchFamily="18" charset="2"/>
              </a:rPr>
              <a:t> </a:t>
            </a:r>
            <a:r>
              <a:rPr lang="en-TT" baseline="30000" dirty="0">
                <a:sym typeface="Symbol" panose="05050102010706020507" pitchFamily="18" charset="2"/>
              </a:rPr>
              <a:t></a:t>
            </a:r>
            <a:r>
              <a:rPr lang="en-TT" dirty="0" smtClean="0">
                <a:sym typeface="Symbol" panose="05050102010706020507" pitchFamily="18" charset="2"/>
              </a:rPr>
              <a:t>, </a:t>
            </a:r>
            <a:r>
              <a:rPr lang="en-US" dirty="0" smtClean="0"/>
              <a:t>30</a:t>
            </a:r>
            <a:r>
              <a:rPr lang="en-TT" baseline="30000" dirty="0" smtClean="0">
                <a:sym typeface="Symbol" panose="05050102010706020507" pitchFamily="18" charset="2"/>
              </a:rPr>
              <a:t> </a:t>
            </a:r>
            <a:r>
              <a:rPr lang="en-TT" baseline="30000" dirty="0">
                <a:sym typeface="Symbol" panose="05050102010706020507" pitchFamily="18" charset="2"/>
              </a:rPr>
              <a:t></a:t>
            </a:r>
            <a:r>
              <a:rPr lang="en-TT" dirty="0" smtClean="0">
                <a:sym typeface="Symbol" panose="05050102010706020507" pitchFamily="18" charset="2"/>
              </a:rPr>
              <a:t>, </a:t>
            </a:r>
            <a:r>
              <a:rPr lang="en-US" dirty="0" smtClean="0"/>
              <a:t>15</a:t>
            </a:r>
            <a:r>
              <a:rPr lang="en-TT" baseline="30000" dirty="0" smtClean="0">
                <a:sym typeface="Symbol" panose="05050102010706020507" pitchFamily="18" charset="2"/>
              </a:rPr>
              <a:t> </a:t>
            </a:r>
            <a:r>
              <a:rPr lang="en-TT" baseline="30000" dirty="0">
                <a:sym typeface="Symbol" panose="05050102010706020507" pitchFamily="18" charset="2"/>
              </a:rPr>
              <a:t></a:t>
            </a:r>
            <a:r>
              <a:rPr lang="en-TT" dirty="0" smtClean="0">
                <a:sym typeface="Symbol" panose="05050102010706020507" pitchFamily="18" charset="2"/>
              </a:rPr>
              <a:t>, -15</a:t>
            </a:r>
            <a:r>
              <a:rPr lang="en-TT" baseline="30000" dirty="0" smtClean="0">
                <a:sym typeface="Symbol" panose="05050102010706020507" pitchFamily="18" charset="2"/>
              </a:rPr>
              <a:t> </a:t>
            </a:r>
            <a:r>
              <a:rPr lang="en-TT" baseline="30000" dirty="0">
                <a:sym typeface="Symbol" panose="05050102010706020507" pitchFamily="18" charset="2"/>
              </a:rPr>
              <a:t></a:t>
            </a:r>
            <a:r>
              <a:rPr lang="en-TT" dirty="0" smtClean="0">
                <a:sym typeface="Symbol" panose="05050102010706020507" pitchFamily="18" charset="2"/>
              </a:rPr>
              <a:t>, </a:t>
            </a:r>
            <a:r>
              <a:rPr lang="en-US" dirty="0" smtClean="0">
                <a:sym typeface="Symbol" panose="05050102010706020507" pitchFamily="18" charset="2"/>
              </a:rPr>
              <a:t>-3</a:t>
            </a:r>
            <a:r>
              <a:rPr lang="en-US" dirty="0" smtClean="0"/>
              <a:t>0</a:t>
            </a:r>
            <a:r>
              <a:rPr lang="en-TT" baseline="30000" dirty="0" smtClean="0">
                <a:sym typeface="Symbol" panose="05050102010706020507" pitchFamily="18" charset="2"/>
              </a:rPr>
              <a:t> </a:t>
            </a:r>
            <a:r>
              <a:rPr lang="en-TT" baseline="30000" dirty="0">
                <a:sym typeface="Symbol" panose="05050102010706020507" pitchFamily="18" charset="2"/>
              </a:rPr>
              <a:t></a:t>
            </a:r>
            <a:r>
              <a:rPr lang="en-TT" dirty="0" smtClean="0">
                <a:sym typeface="Symbol" panose="05050102010706020507" pitchFamily="18" charset="2"/>
              </a:rPr>
              <a:t>, -45</a:t>
            </a:r>
            <a:r>
              <a:rPr lang="en-TT" baseline="30000" dirty="0" smtClean="0">
                <a:sym typeface="Symbol" panose="05050102010706020507" pitchFamily="18" charset="2"/>
              </a:rPr>
              <a:t> </a:t>
            </a:r>
            <a:r>
              <a:rPr lang="en-TT" dirty="0">
                <a:sym typeface="Symbol" panose="05050102010706020507" pitchFamily="18" charset="2"/>
              </a:rPr>
              <a:t> </a:t>
            </a:r>
            <a:r>
              <a:rPr lang="en-TT" dirty="0" smtClean="0">
                <a:sym typeface="Symbol" panose="05050102010706020507" pitchFamily="18" charset="2"/>
              </a:rPr>
              <a:t>and -</a:t>
            </a:r>
            <a:r>
              <a:rPr lang="en-US" dirty="0" smtClean="0"/>
              <a:t>60</a:t>
            </a:r>
            <a:r>
              <a:rPr lang="en-TT" baseline="30000" dirty="0" smtClean="0">
                <a:sym typeface="Symbol" panose="05050102010706020507" pitchFamily="18" charset="2"/>
              </a:rPr>
              <a:t> </a:t>
            </a:r>
            <a:r>
              <a:rPr lang="en-TT" dirty="0" smtClean="0">
                <a:sym typeface="Symbol" panose="05050102010706020507" pitchFamily="18" charset="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Three wind speeds (7 m/sec, 11 m/sec and 15 m/sec)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T" dirty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23400"/>
              </p:ext>
            </p:extLst>
          </p:nvPr>
        </p:nvGraphicFramePr>
        <p:xfrm>
          <a:off x="2039280" y="5361516"/>
          <a:ext cx="660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  <a:gridCol w="165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 Speed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T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RPM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8.837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</a:t>
                      </a:r>
                      <a:endParaRPr lang="en-T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CustomShape 2"/>
          <p:cNvSpPr/>
          <p:nvPr/>
        </p:nvSpPr>
        <p:spPr>
          <a:xfrm>
            <a:off x="1188720" y="729000"/>
            <a:ext cx="85928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CONTENTS</a:t>
            </a:r>
            <a:endParaRPr dirty="0"/>
          </a:p>
        </p:txBody>
      </p:sp>
      <p:sp>
        <p:nvSpPr>
          <p:cNvPr id="102" name="CustomShape 3"/>
          <p:cNvSpPr/>
          <p:nvPr/>
        </p:nvSpPr>
        <p:spPr>
          <a:xfrm>
            <a:off x="1006200" y="1646640"/>
            <a:ext cx="8043840" cy="420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buFont typeface="+mj-lt"/>
              <a:buAutoNum type="arabicPeriod"/>
            </a:pPr>
            <a:r>
              <a:rPr lang="en-TT" sz="2400" dirty="0" smtClean="0">
                <a:solidFill>
                  <a:srgbClr val="000000"/>
                </a:solidFill>
                <a:latin typeface="+mj-lt"/>
                <a:ea typeface="DejaVu Sans"/>
              </a:rPr>
              <a:t>Introduction </a:t>
            </a: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Methodology 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Wind Turbine Power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of Wind speed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BEM-Based Comparison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DejaVu Sans"/>
              </a:rPr>
              <a:t>Conclusion &amp; Future Work</a:t>
            </a:r>
            <a:endParaRPr sz="2400" dirty="0">
              <a:solidFill>
                <a:srgbClr val="000000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바탕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3. </a:t>
            </a:r>
            <a:r>
              <a:rPr lang="en-TT" sz="2800" b="1" dirty="0">
                <a:solidFill>
                  <a:srgbClr val="000000"/>
                </a:solidFill>
                <a:latin typeface="바탕"/>
                <a:ea typeface="DejaVu Sans"/>
              </a:rPr>
              <a:t>Effects on Wind Turbine Power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5207085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The presented </a:t>
            </a:r>
            <a:r>
              <a:rPr lang="en-TT" dirty="0"/>
              <a:t>values </a:t>
            </a:r>
            <a:r>
              <a:rPr lang="en-TT" dirty="0" smtClean="0"/>
              <a:t>are normalized by </a:t>
            </a:r>
            <a:r>
              <a:rPr lang="en-TT" dirty="0"/>
              <a:t>the results for </a:t>
            </a:r>
            <a:r>
              <a:rPr lang="en-TT" dirty="0" smtClean="0"/>
              <a:t>zero </a:t>
            </a:r>
            <a:r>
              <a:rPr lang="en-TT" dirty="0"/>
              <a:t>yaw angle (Baseline</a:t>
            </a:r>
            <a:r>
              <a:rPr lang="en-TT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Slight increase (</a:t>
            </a:r>
            <a:r>
              <a:rPr lang="en-TT" dirty="0" smtClean="0">
                <a:sym typeface="Symbol" panose="05050102010706020507" pitchFamily="18" charset="2"/>
              </a:rPr>
              <a:t></a:t>
            </a:r>
            <a:r>
              <a:rPr lang="en-TT" dirty="0" smtClean="0"/>
              <a:t>4%) </a:t>
            </a:r>
            <a:r>
              <a:rPr lang="en-TT" dirty="0"/>
              <a:t>in </a:t>
            </a:r>
            <a:r>
              <a:rPr lang="en-TT" dirty="0" smtClean="0"/>
              <a:t>the </a:t>
            </a:r>
            <a:r>
              <a:rPr lang="en-TT" i="1" dirty="0" err="1" smtClean="0"/>
              <a:t>C</a:t>
            </a:r>
            <a:r>
              <a:rPr lang="en-TT" sz="1100" i="1" dirty="0" err="1" smtClean="0"/>
              <a:t>p</a:t>
            </a:r>
            <a:r>
              <a:rPr lang="en-TT" dirty="0" smtClean="0"/>
              <a:t> at ±15</a:t>
            </a:r>
            <a:r>
              <a:rPr lang="en-TT" baseline="30000" dirty="0" smtClean="0">
                <a:sym typeface="Symbol" panose="05050102010706020507" pitchFamily="18" charset="2"/>
              </a:rPr>
              <a:t></a:t>
            </a:r>
            <a:endParaRPr lang="en-TT" baseline="30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Sudden </a:t>
            </a:r>
            <a:r>
              <a:rPr lang="en-TT" dirty="0"/>
              <a:t>decrease (</a:t>
            </a:r>
            <a:r>
              <a:rPr lang="en-TT" dirty="0" smtClean="0">
                <a:sym typeface="Symbol" panose="05050102010706020507" pitchFamily="18" charset="2"/>
              </a:rPr>
              <a:t></a:t>
            </a:r>
            <a:r>
              <a:rPr lang="en-TT" dirty="0"/>
              <a:t> 70%</a:t>
            </a:r>
            <a:r>
              <a:rPr lang="en-TT" dirty="0" smtClean="0"/>
              <a:t>) </a:t>
            </a:r>
            <a:r>
              <a:rPr lang="en-TT" dirty="0"/>
              <a:t>at </a:t>
            </a:r>
            <a:r>
              <a:rPr lang="en-TT" dirty="0" smtClean="0"/>
              <a:t>±60</a:t>
            </a:r>
            <a:r>
              <a:rPr lang="en-TT" baseline="30000" dirty="0" smtClean="0">
                <a:sym typeface="Symbol" panose="05050102010706020507" pitchFamily="18" charset="2"/>
              </a:rPr>
              <a:t> </a:t>
            </a:r>
            <a:r>
              <a:rPr lang="en-TT" dirty="0" smtClean="0"/>
              <a:t>for </a:t>
            </a:r>
            <a:r>
              <a:rPr lang="en-TT" dirty="0"/>
              <a:t>the wind speeds of 7 m/sec and 11 m/sec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/>
              <a:t>Severe reduction is predicted in case of 15 </a:t>
            </a:r>
            <a:r>
              <a:rPr lang="en-TT" dirty="0" smtClean="0"/>
              <a:t>m/sec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TT" sz="1600" dirty="0" smtClean="0"/>
              <a:t>CFD </a:t>
            </a:r>
            <a:r>
              <a:rPr lang="en-TT" sz="1600" dirty="0"/>
              <a:t>simulations were performed without controller, </a:t>
            </a:r>
            <a:r>
              <a:rPr lang="en-TT" sz="1600" dirty="0" err="1"/>
              <a:t>i.e</a:t>
            </a:r>
            <a:r>
              <a:rPr lang="en-TT" sz="1600" dirty="0"/>
              <a:t> constant RPM </a:t>
            </a:r>
            <a:r>
              <a:rPr lang="en-TT" sz="1600" dirty="0" smtClean="0"/>
              <a:t>and pitch angle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TT" sz="1600" dirty="0" smtClean="0"/>
              <a:t>Negative blade </a:t>
            </a:r>
            <a:r>
              <a:rPr lang="en-TT" sz="1600" dirty="0"/>
              <a:t>forces in the advancing half of the rotor as a result of geometrical tilt, </a:t>
            </a:r>
            <a:r>
              <a:rPr lang="en-TT" sz="1600" dirty="0" err="1" smtClean="0"/>
              <a:t>precone</a:t>
            </a:r>
            <a:r>
              <a:rPr lang="en-TT" sz="1600" dirty="0" smtClean="0"/>
              <a:t>,  twist </a:t>
            </a:r>
            <a:r>
              <a:rPr lang="en-TT" sz="1600" dirty="0"/>
              <a:t>angle and yaw </a:t>
            </a:r>
            <a:r>
              <a:rPr lang="en-TT" dirty="0"/>
              <a:t>angle</a:t>
            </a:r>
            <a:r>
              <a:rPr lang="en-TT" dirty="0" smtClean="0"/>
              <a:t>.</a:t>
            </a:r>
            <a:endParaRPr lang="en-T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12917" r="6800" b="695"/>
          <a:stretch/>
        </p:blipFill>
        <p:spPr>
          <a:xfrm>
            <a:off x="5857874" y="2026921"/>
            <a:ext cx="3956525" cy="32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3. </a:t>
            </a:r>
            <a:r>
              <a:rPr lang="en-TT" sz="2800" b="1" dirty="0">
                <a:solidFill>
                  <a:srgbClr val="000000"/>
                </a:solidFill>
                <a:latin typeface="바탕"/>
                <a:ea typeface="DejaVu Sans"/>
              </a:rPr>
              <a:t>Effects on Wind Turbine Power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/>
              <a:t>It was suggested in the literature that the power is reduced by yawed </a:t>
            </a:r>
            <a:r>
              <a:rPr lang="en-TT" dirty="0" smtClean="0"/>
              <a:t>inflow </a:t>
            </a:r>
            <a:r>
              <a:rPr lang="en-TT" dirty="0"/>
              <a:t>by a </a:t>
            </a:r>
            <a:r>
              <a:rPr lang="en-TT" dirty="0" smtClean="0"/>
              <a:t>cosine-cubed factor and </a:t>
            </a:r>
            <a:r>
              <a:rPr lang="en-TT" dirty="0"/>
              <a:t>the thrust is reduced by a cosine-squared </a:t>
            </a:r>
            <a:r>
              <a:rPr lang="en-TT" dirty="0" smtClean="0"/>
              <a:t>factor:</a:t>
            </a:r>
            <a:endParaRPr lang="en-T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55" y="1889145"/>
            <a:ext cx="2511450" cy="9676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4773" r="9091" b="853"/>
          <a:stretch/>
        </p:blipFill>
        <p:spPr>
          <a:xfrm>
            <a:off x="560159" y="3078035"/>
            <a:ext cx="3012121" cy="252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15057" r="9216" b="1421"/>
          <a:stretch/>
        </p:blipFill>
        <p:spPr>
          <a:xfrm>
            <a:off x="3572280" y="3078035"/>
            <a:ext cx="3060000" cy="252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15624" r="8585" b="1421"/>
          <a:stretch/>
        </p:blipFill>
        <p:spPr>
          <a:xfrm>
            <a:off x="6692582" y="3078035"/>
            <a:ext cx="3072329" cy="252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07859" y="562952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m/sec</a:t>
            </a:r>
            <a:endParaRPr lang="en-TT" dirty="0"/>
          </a:p>
        </p:txBody>
      </p:sp>
      <p:sp>
        <p:nvSpPr>
          <p:cNvPr id="11" name="Textfeld 10"/>
          <p:cNvSpPr txBox="1"/>
          <p:nvPr/>
        </p:nvSpPr>
        <p:spPr>
          <a:xfrm>
            <a:off x="7806126" y="562716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m/sec</a:t>
            </a:r>
            <a:endParaRPr lang="en-TT" dirty="0"/>
          </a:p>
        </p:txBody>
      </p:sp>
      <p:sp>
        <p:nvSpPr>
          <p:cNvPr id="12" name="Textfeld 11"/>
          <p:cNvSpPr txBox="1"/>
          <p:nvPr/>
        </p:nvSpPr>
        <p:spPr>
          <a:xfrm>
            <a:off x="4692872" y="5627162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m/sec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5631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3. </a:t>
            </a:r>
            <a:r>
              <a:rPr lang="en-TT" sz="2800" b="1" dirty="0">
                <a:solidFill>
                  <a:srgbClr val="000000"/>
                </a:solidFill>
                <a:latin typeface="바탕"/>
                <a:ea typeface="DejaVu Sans"/>
              </a:rPr>
              <a:t>Effects on Wind Turbine Power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 smtClean="0"/>
              <a:t>Power </a:t>
            </a:r>
            <a:r>
              <a:rPr lang="en-TT" dirty="0"/>
              <a:t>oscillation amplitude is sensitive to the yaw angle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579" r="5298" b="3383"/>
          <a:stretch/>
        </p:blipFill>
        <p:spPr>
          <a:xfrm>
            <a:off x="792120" y="1948097"/>
            <a:ext cx="4249368" cy="360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20514" y="560722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m/sec</a:t>
            </a:r>
            <a:endParaRPr lang="en-T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3685" r="9440" b="2932"/>
          <a:stretch/>
        </p:blipFill>
        <p:spPr>
          <a:xfrm>
            <a:off x="5286840" y="1948097"/>
            <a:ext cx="4115943" cy="360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934284" y="5575111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m/sec</a:t>
            </a:r>
            <a:endParaRPr lang="en-T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t="1578" r="6030" b="2932"/>
          <a:stretch/>
        </p:blipFill>
        <p:spPr>
          <a:xfrm>
            <a:off x="2727669" y="1975111"/>
            <a:ext cx="4206615" cy="3600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381440" y="560212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m/sec</a:t>
            </a:r>
            <a:endParaRPr lang="en-TT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12642" r="8965" b="994"/>
          <a:stretch/>
        </p:blipFill>
        <p:spPr>
          <a:xfrm>
            <a:off x="2733496" y="1799777"/>
            <a:ext cx="461131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CustomShape 2"/>
          <p:cNvSpPr/>
          <p:nvPr/>
        </p:nvSpPr>
        <p:spPr>
          <a:xfrm>
            <a:off x="1188720" y="729000"/>
            <a:ext cx="85928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CONTENTS</a:t>
            </a:r>
            <a:endParaRPr dirty="0"/>
          </a:p>
        </p:txBody>
      </p:sp>
      <p:sp>
        <p:nvSpPr>
          <p:cNvPr id="102" name="CustomShape 3"/>
          <p:cNvSpPr/>
          <p:nvPr/>
        </p:nvSpPr>
        <p:spPr>
          <a:xfrm>
            <a:off x="1006200" y="1646640"/>
            <a:ext cx="8043840" cy="420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buFont typeface="+mj-lt"/>
              <a:buAutoNum type="arabicPeriod"/>
            </a:pPr>
            <a:r>
              <a:rPr lang="en-TT" sz="2400" dirty="0" smtClean="0">
                <a:solidFill>
                  <a:srgbClr val="000000"/>
                </a:solidFill>
                <a:latin typeface="+mj-lt"/>
                <a:ea typeface="DejaVu Sans"/>
              </a:rPr>
              <a:t>Introduction </a:t>
            </a: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Methodology 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Wind Turbine Power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of Wind speed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BEM-Based Comparison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DejaVu Sans"/>
              </a:rPr>
              <a:t>Conclusion &amp; Future Work</a:t>
            </a:r>
            <a:endParaRPr sz="2400" dirty="0">
              <a:solidFill>
                <a:srgbClr val="000000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바탕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1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4. </a:t>
            </a:r>
            <a:r>
              <a:rPr lang="en-TT" sz="2800" b="1" dirty="0">
                <a:solidFill>
                  <a:srgbClr val="000000"/>
                </a:solidFill>
                <a:latin typeface="바탕"/>
                <a:ea typeface="DejaVu Sans"/>
              </a:rPr>
              <a:t>Effects on Blade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Loads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en-T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Blade loads at a Wind speed of </a:t>
            </a: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m/sec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3889" r="9628" b="2083"/>
          <a:stretch/>
        </p:blipFill>
        <p:spPr>
          <a:xfrm>
            <a:off x="5485140" y="1768097"/>
            <a:ext cx="4316809" cy="396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4027" r="9292" b="2500"/>
          <a:stretch/>
        </p:blipFill>
        <p:spPr>
          <a:xfrm>
            <a:off x="792120" y="1768097"/>
            <a:ext cx="437188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4. </a:t>
            </a:r>
            <a:r>
              <a:rPr lang="en-TT" sz="2800" b="1" dirty="0">
                <a:solidFill>
                  <a:srgbClr val="000000"/>
                </a:solidFill>
                <a:latin typeface="바탕"/>
                <a:ea typeface="DejaVu Sans"/>
              </a:rPr>
              <a:t>Effects on Blade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Loads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en-T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Blade loads at a Wind speed of 11 </a:t>
            </a: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m/sec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3473" r="9288" b="3473"/>
          <a:stretch/>
        </p:blipFill>
        <p:spPr>
          <a:xfrm>
            <a:off x="849659" y="1685538"/>
            <a:ext cx="4379642" cy="39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4167" r="9963" b="4167"/>
          <a:stretch/>
        </p:blipFill>
        <p:spPr>
          <a:xfrm>
            <a:off x="5413560" y="1685538"/>
            <a:ext cx="4368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4. </a:t>
            </a:r>
            <a:r>
              <a:rPr lang="en-TT" sz="2800" b="1" dirty="0">
                <a:solidFill>
                  <a:srgbClr val="000000"/>
                </a:solidFill>
                <a:latin typeface="바탕"/>
                <a:ea typeface="DejaVu Sans"/>
              </a:rPr>
              <a:t>Effects on Blade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Loads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en-T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Blade loads at a Wind speed of </a:t>
            </a: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m/sec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1946" r="11669" b="2639"/>
          <a:stretch/>
        </p:blipFill>
        <p:spPr>
          <a:xfrm>
            <a:off x="792120" y="1685538"/>
            <a:ext cx="4421136" cy="396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1805" r="11220" b="2638"/>
          <a:stretch/>
        </p:blipFill>
        <p:spPr>
          <a:xfrm>
            <a:off x="5338072" y="1523880"/>
            <a:ext cx="444348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CustomShape 2"/>
          <p:cNvSpPr/>
          <p:nvPr/>
        </p:nvSpPr>
        <p:spPr>
          <a:xfrm>
            <a:off x="1188720" y="729000"/>
            <a:ext cx="85928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CONTENTS</a:t>
            </a:r>
            <a:endParaRPr dirty="0"/>
          </a:p>
        </p:txBody>
      </p:sp>
      <p:sp>
        <p:nvSpPr>
          <p:cNvPr id="102" name="CustomShape 3"/>
          <p:cNvSpPr/>
          <p:nvPr/>
        </p:nvSpPr>
        <p:spPr>
          <a:xfrm>
            <a:off x="1006200" y="1646640"/>
            <a:ext cx="8043840" cy="420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buFont typeface="+mj-lt"/>
              <a:buAutoNum type="arabicPeriod"/>
            </a:pPr>
            <a:r>
              <a:rPr lang="en-TT" sz="2400" dirty="0" smtClean="0">
                <a:solidFill>
                  <a:srgbClr val="000000"/>
                </a:solidFill>
                <a:latin typeface="+mj-lt"/>
                <a:ea typeface="DejaVu Sans"/>
              </a:rPr>
              <a:t>Introduction </a:t>
            </a: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Methodology 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Wind Turbine Power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of Wind speed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BEM-Based Comparison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DejaVu Sans"/>
              </a:rPr>
              <a:t>Conclusion &amp; Future Work</a:t>
            </a:r>
            <a:endParaRPr sz="2400" dirty="0">
              <a:solidFill>
                <a:srgbClr val="000000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바탕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4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CustomShape 2"/>
          <p:cNvSpPr/>
          <p:nvPr/>
        </p:nvSpPr>
        <p:spPr>
          <a:xfrm>
            <a:off x="1188720" y="729000"/>
            <a:ext cx="85928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CONTENTS</a:t>
            </a:r>
            <a:endParaRPr dirty="0"/>
          </a:p>
        </p:txBody>
      </p:sp>
      <p:sp>
        <p:nvSpPr>
          <p:cNvPr id="102" name="CustomShape 3"/>
          <p:cNvSpPr/>
          <p:nvPr/>
        </p:nvSpPr>
        <p:spPr>
          <a:xfrm>
            <a:off x="1006200" y="1646640"/>
            <a:ext cx="8043840" cy="420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buFont typeface="+mj-lt"/>
              <a:buAutoNum type="arabicPeriod"/>
            </a:pPr>
            <a:r>
              <a:rPr lang="en-TT" sz="2400" dirty="0" smtClean="0">
                <a:solidFill>
                  <a:srgbClr val="000000"/>
                </a:solidFill>
                <a:latin typeface="+mj-lt"/>
                <a:ea typeface="DejaVu Sans"/>
              </a:rPr>
              <a:t>Introduction </a:t>
            </a: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Methodology 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Wind Turbine Power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of Wind speed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BEM-Based Comparison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DejaVu Sans"/>
              </a:rPr>
              <a:t>Conclusion &amp; Future Work</a:t>
            </a:r>
            <a:endParaRPr sz="2400" dirty="0">
              <a:solidFill>
                <a:srgbClr val="000000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바탕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7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5.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Effects </a:t>
            </a:r>
            <a:r>
              <a:rPr lang="en-TT" sz="2800" b="1" dirty="0">
                <a:solidFill>
                  <a:srgbClr val="000000"/>
                </a:solidFill>
                <a:latin typeface="바탕"/>
                <a:ea typeface="DejaVu Sans"/>
              </a:rPr>
              <a:t>of Wind speed on Blade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Loads</a:t>
            </a:r>
            <a:endParaRPr lang="en-TT"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85750" algn="just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9721" r="4094" b="7779"/>
          <a:stretch/>
        </p:blipFill>
        <p:spPr>
          <a:xfrm>
            <a:off x="411518" y="2870580"/>
            <a:ext cx="2914545" cy="252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9659" r="5177" b="1847"/>
          <a:stretch/>
        </p:blipFill>
        <p:spPr>
          <a:xfrm>
            <a:off x="3585059" y="2870580"/>
            <a:ext cx="2892135" cy="252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8808" r="4924" b="1704"/>
          <a:stretch/>
        </p:blipFill>
        <p:spPr>
          <a:xfrm>
            <a:off x="6849560" y="2851530"/>
            <a:ext cx="2932000" cy="252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6701" y="548181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Zero yaw</a:t>
            </a:r>
            <a:endParaRPr lang="en-TT" dirty="0"/>
          </a:p>
        </p:txBody>
      </p:sp>
      <p:sp>
        <p:nvSpPr>
          <p:cNvPr id="12" name="Textfeld 11"/>
          <p:cNvSpPr txBox="1"/>
          <p:nvPr/>
        </p:nvSpPr>
        <p:spPr>
          <a:xfrm>
            <a:off x="4262234" y="548181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r>
              <a:rPr lang="en-US" baseline="30000" dirty="0" smtClean="0">
                <a:sym typeface="Symbol" panose="05050102010706020507" pitchFamily="18" charset="2"/>
              </a:rPr>
              <a:t>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yaw</a:t>
            </a:r>
            <a:endParaRPr lang="en-TT" dirty="0"/>
          </a:p>
        </p:txBody>
      </p:sp>
      <p:sp>
        <p:nvSpPr>
          <p:cNvPr id="13" name="Textfeld 12"/>
          <p:cNvSpPr txBox="1"/>
          <p:nvPr/>
        </p:nvSpPr>
        <p:spPr>
          <a:xfrm>
            <a:off x="7538834" y="548181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r>
              <a:rPr lang="en-US" baseline="30000" dirty="0" smtClean="0">
                <a:sym typeface="Symbol" panose="05050102010706020507" pitchFamily="18" charset="2"/>
              </a:rPr>
              <a:t>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yaw</a:t>
            </a:r>
            <a:endParaRPr lang="en-TT" dirty="0"/>
          </a:p>
        </p:txBody>
      </p:sp>
      <p:sp>
        <p:nvSpPr>
          <p:cNvPr id="14" name="CustomShape 3"/>
          <p:cNvSpPr/>
          <p:nvPr/>
        </p:nvSpPr>
        <p:spPr>
          <a:xfrm>
            <a:off x="944520" y="14478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 smtClean="0"/>
              <a:t>Load distribution over </a:t>
            </a:r>
            <a:r>
              <a:rPr lang="en-TT" dirty="0"/>
              <a:t>one revolution </a:t>
            </a:r>
            <a:r>
              <a:rPr lang="en-TT" dirty="0" smtClean="0"/>
              <a:t>normalized </a:t>
            </a:r>
            <a:r>
              <a:rPr lang="en-TT" dirty="0"/>
              <a:t>by the mean value over the blade radius at every wind speed</a:t>
            </a:r>
            <a:endParaRPr lang="en-T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 smtClean="0"/>
              <a:t>Same load At below </a:t>
            </a:r>
            <a:r>
              <a:rPr lang="en-TT" dirty="0"/>
              <a:t>rated wind speeds of 7 m/sec and 11 </a:t>
            </a:r>
            <a:r>
              <a:rPr lang="en-TT" dirty="0" smtClean="0"/>
              <a:t>m/sec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 smtClean="0"/>
              <a:t>Strong </a:t>
            </a:r>
            <a:r>
              <a:rPr lang="en-TT" dirty="0"/>
              <a:t>tower </a:t>
            </a:r>
            <a:r>
              <a:rPr lang="en-TT" dirty="0" smtClean="0"/>
              <a:t>influence at 15 m/sec</a:t>
            </a: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CustomShape 2"/>
          <p:cNvSpPr/>
          <p:nvPr/>
        </p:nvSpPr>
        <p:spPr>
          <a:xfrm>
            <a:off x="1188720" y="729000"/>
            <a:ext cx="85928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CONTENTS</a:t>
            </a:r>
            <a:endParaRPr dirty="0"/>
          </a:p>
        </p:txBody>
      </p:sp>
      <p:sp>
        <p:nvSpPr>
          <p:cNvPr id="102" name="CustomShape 3"/>
          <p:cNvSpPr/>
          <p:nvPr/>
        </p:nvSpPr>
        <p:spPr>
          <a:xfrm>
            <a:off x="1006200" y="1646640"/>
            <a:ext cx="8043840" cy="420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buFont typeface="+mj-lt"/>
              <a:buAutoNum type="arabicPeriod"/>
            </a:pPr>
            <a:r>
              <a:rPr lang="en-TT" sz="2400" dirty="0" smtClean="0">
                <a:solidFill>
                  <a:srgbClr val="000000"/>
                </a:solidFill>
                <a:latin typeface="+mj-lt"/>
                <a:ea typeface="DejaVu Sans"/>
              </a:rPr>
              <a:t>Introduction </a:t>
            </a: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Methodology 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Wind Turbine Power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of Wind speed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BEM-Based Comparison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DejaVu Sans"/>
              </a:rPr>
              <a:t>Conclusion &amp; Future Work</a:t>
            </a:r>
            <a:endParaRPr sz="2400" dirty="0">
              <a:solidFill>
                <a:srgbClr val="000000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바탕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8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6.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BEM-Based Comparison</a:t>
            </a:r>
            <a:endParaRPr lang="en-TT"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85750" algn="just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944520" y="14478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one wind speed 11 m/sec</a:t>
            </a:r>
            <a:endParaRPr lang="en-T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2D-Polars of the FFA-W3-xxx profiles</a:t>
            </a: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3D-corrections and Polar extrapolation</a:t>
            </a: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Blended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381" r="288" b="1743"/>
          <a:stretch/>
        </p:blipFill>
        <p:spPr>
          <a:xfrm>
            <a:off x="6006028" y="546120"/>
            <a:ext cx="3851732" cy="20161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973" r="1351" b="2500"/>
          <a:stretch/>
        </p:blipFill>
        <p:spPr>
          <a:xfrm>
            <a:off x="5733854" y="2575168"/>
            <a:ext cx="4097266" cy="36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1878" r="1635" b="1519"/>
          <a:stretch/>
        </p:blipFill>
        <p:spPr>
          <a:xfrm>
            <a:off x="500945" y="3228975"/>
            <a:ext cx="5080509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6.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BEM-Based Comparison</a:t>
            </a:r>
            <a:endParaRPr lang="en-TT"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85750" algn="just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944520" y="14478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0000" r="9625" b="1111"/>
          <a:stretch/>
        </p:blipFill>
        <p:spPr>
          <a:xfrm>
            <a:off x="944520" y="2274041"/>
            <a:ext cx="4044375" cy="36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10556" r="9007" b="973"/>
          <a:stretch/>
        </p:blipFill>
        <p:spPr>
          <a:xfrm>
            <a:off x="5337440" y="2264807"/>
            <a:ext cx="4074725" cy="360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91050" y="1743075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FFA-W3-241</a:t>
            </a:r>
            <a:endParaRPr lang="en-T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0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6.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BEM-Based Comparison</a:t>
            </a:r>
            <a:endParaRPr lang="en-TT"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85750" algn="just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944520" y="14478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AeroDyn</a:t>
            </a:r>
            <a:r>
              <a:rPr lang="en-US" dirty="0"/>
              <a:t> </a:t>
            </a:r>
            <a:r>
              <a:rPr lang="en-US" dirty="0" smtClean="0"/>
              <a:t>v13 </a:t>
            </a:r>
            <a:r>
              <a:rPr lang="en-US" dirty="0"/>
              <a:t>(SIMPACK integrated module)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39 Elements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16 Profiles </a:t>
            </a:r>
            <a:r>
              <a:rPr lang="en-US" dirty="0" smtClean="0"/>
              <a:t>Polar (Blended profiles included)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 Tower shadow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BEDDOES Dynamic stall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Prandtl</a:t>
            </a:r>
            <a:r>
              <a:rPr lang="en-US" dirty="0" smtClean="0"/>
              <a:t> tip- and hub-loss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Equilibrium Inflow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Swirl Induction-factor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4" y="1697300"/>
            <a:ext cx="3409335" cy="434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6.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BEM-Based Comparison</a:t>
            </a:r>
            <a:endParaRPr lang="en-TT"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85750" algn="just">
              <a:buFont typeface="Arial" panose="020B0604020202020204" pitchFamily="34" charset="0"/>
              <a:buChar char="•"/>
            </a:pP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944520" y="1447801"/>
            <a:ext cx="8989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ustomShape 3"/>
          <p:cNvSpPr/>
          <p:nvPr/>
        </p:nvSpPr>
        <p:spPr>
          <a:xfrm>
            <a:off x="762000" y="1600201"/>
            <a:ext cx="3800475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7% difference predicted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Symmetric distribution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Unable </a:t>
            </a:r>
            <a:r>
              <a:rPr lang="en-US" dirty="0" smtClean="0">
                <a:sym typeface="Symbol" panose="05050102010706020507" pitchFamily="18" charset="2"/>
              </a:rPr>
              <a:t>to predict correctly the behavior at small yaw angles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Cosine rule </a:t>
            </a:r>
            <a:r>
              <a:rPr lang="en-US" dirty="0" smtClean="0">
                <a:sym typeface="Symbol" panose="05050102010706020507" pitchFamily="18" charset="2"/>
              </a:rPr>
              <a:t>fail </a:t>
            </a:r>
            <a:r>
              <a:rPr lang="en-US" dirty="0">
                <a:sym typeface="Symbol" panose="05050102010706020507" pitchFamily="18" charset="2"/>
              </a:rPr>
              <a:t>but </a:t>
            </a:r>
            <a:r>
              <a:rPr lang="en-US" smtClean="0">
                <a:sym typeface="Symbol" panose="05050102010706020507" pitchFamily="18" charset="2"/>
              </a:rPr>
              <a:t>BEM followed</a:t>
            </a:r>
            <a:endParaRPr lang="en-T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1250" r="8884" b="973"/>
          <a:stretch/>
        </p:blipFill>
        <p:spPr>
          <a:xfrm>
            <a:off x="4714875" y="1447801"/>
            <a:ext cx="495569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CustomShape 2"/>
          <p:cNvSpPr/>
          <p:nvPr/>
        </p:nvSpPr>
        <p:spPr>
          <a:xfrm>
            <a:off x="1188720" y="729000"/>
            <a:ext cx="85928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CONTENTS</a:t>
            </a:r>
            <a:endParaRPr dirty="0"/>
          </a:p>
        </p:txBody>
      </p:sp>
      <p:sp>
        <p:nvSpPr>
          <p:cNvPr id="102" name="CustomShape 3"/>
          <p:cNvSpPr/>
          <p:nvPr/>
        </p:nvSpPr>
        <p:spPr>
          <a:xfrm>
            <a:off x="1006200" y="1646640"/>
            <a:ext cx="8043840" cy="420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buFont typeface="+mj-lt"/>
              <a:buAutoNum type="arabicPeriod"/>
            </a:pPr>
            <a:r>
              <a:rPr lang="en-TT" sz="2400" dirty="0" smtClean="0">
                <a:solidFill>
                  <a:srgbClr val="000000"/>
                </a:solidFill>
                <a:latin typeface="+mj-lt"/>
                <a:ea typeface="DejaVu Sans"/>
              </a:rPr>
              <a:t>Introduction </a:t>
            </a: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Methodology 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Wind Turbine Power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of Wind speed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BEM-Based Comparison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DejaVu Sans"/>
              </a:rPr>
              <a:t>Conclusion &amp; Future Work</a:t>
            </a:r>
            <a:endParaRPr sz="2400" dirty="0">
              <a:solidFill>
                <a:srgbClr val="000000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바탕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48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8. Conclusion &amp; Future Work</a:t>
            </a:r>
            <a:endParaRPr dirty="0"/>
          </a:p>
        </p:txBody>
      </p:sp>
      <p:sp>
        <p:nvSpPr>
          <p:cNvPr id="314" name="CustomShape 3"/>
          <p:cNvSpPr/>
          <p:nvPr/>
        </p:nvSpPr>
        <p:spPr>
          <a:xfrm>
            <a:off x="7660080" y="3019320"/>
            <a:ext cx="1389960" cy="45504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CustomShape 4"/>
          <p:cNvSpPr/>
          <p:nvPr/>
        </p:nvSpPr>
        <p:spPr>
          <a:xfrm>
            <a:off x="2693520" y="3019320"/>
            <a:ext cx="1389960" cy="45504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1044" y="1482765"/>
            <a:ext cx="8670156" cy="447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6" tIns="44993" rIns="89986" bIns="44993"/>
          <a:lstStyle>
            <a:lvl1pPr marL="204788" indent="-204788"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1pPr>
            <a:lvl2pPr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2pPr>
            <a:lvl3pPr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3pPr>
            <a:lvl4pPr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4pPr>
            <a:lvl5pPr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9pPr>
          </a:lstStyle>
          <a:p>
            <a:r>
              <a:rPr lang="en-TT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T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CFD simulations of a yawed large slender bladed HAWT were conducted using a 3D URANS </a:t>
            </a:r>
            <a:r>
              <a:rPr lang="en-T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</a:t>
            </a: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 based on structured overlapped meshes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yawed conditions have been examined ranging from +</a:t>
            </a:r>
            <a:r>
              <a:rPr lang="en-T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</a:t>
            </a:r>
            <a:r>
              <a:rPr lang="en-TT" sz="1800" baseline="30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en-T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-</a:t>
            </a:r>
            <a:r>
              <a:rPr lang="en-T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</a:t>
            </a:r>
            <a:r>
              <a:rPr lang="en-TT" sz="1800" baseline="30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small yaw angles below ±15</a:t>
            </a:r>
            <a:r>
              <a:rPr lang="en-TT" sz="18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aerodynamic loads over the blades are slightly increased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higher yaw angles above ±</a:t>
            </a:r>
            <a:r>
              <a:rPr lang="en-T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en-TT" sz="1800" baseline="30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en-T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aerodynamic loads are significantly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 load fluctuations were predicted as the yaw angles were increased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wind speeds less than rated wind speed, the yaw angle is the most dominating factor affecting the blade load distributions over one revolution more than the wind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above rated wind speed of 15 m/sec, the wind speed has an utmost effect  on the load distributions over one revolution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investigated conditions, BEM underestimated the power results and predicting symmetric behavior for the yaw angles</a:t>
            </a:r>
            <a:endParaRPr lang="en-TT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2181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8. Conclusion &amp; </a:t>
            </a:r>
            <a:r>
              <a:rPr lang="en-US" sz="2800" b="1" dirty="0">
                <a:solidFill>
                  <a:srgbClr val="000000"/>
                </a:solidFill>
                <a:latin typeface="바탕"/>
                <a:ea typeface="DejaVu Sans"/>
              </a:rPr>
              <a:t>Future Work</a:t>
            </a:r>
          </a:p>
        </p:txBody>
      </p:sp>
      <p:sp>
        <p:nvSpPr>
          <p:cNvPr id="314" name="CustomShape 3"/>
          <p:cNvSpPr/>
          <p:nvPr/>
        </p:nvSpPr>
        <p:spPr>
          <a:xfrm>
            <a:off x="7660080" y="3019320"/>
            <a:ext cx="1389960" cy="45504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CustomShape 4"/>
          <p:cNvSpPr/>
          <p:nvPr/>
        </p:nvSpPr>
        <p:spPr>
          <a:xfrm>
            <a:off x="2693520" y="3019320"/>
            <a:ext cx="1389960" cy="45504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1044" y="1482765"/>
            <a:ext cx="8393931" cy="447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6" tIns="44993" rIns="89986" bIns="44993"/>
          <a:lstStyle>
            <a:lvl1pPr marL="204788" indent="-204788"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1pPr>
            <a:lvl2pPr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2pPr>
            <a:lvl3pPr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3pPr>
            <a:lvl4pPr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4pPr>
            <a:lvl5pPr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  <a:defRPr sz="2400">
                <a:solidFill>
                  <a:srgbClr val="000000"/>
                </a:solidFill>
                <a:latin typeface="바탕" panose="02030600000101010101" pitchFamily="18" charset="-127"/>
                <a:ea typeface="DejaVu Sans" charset="0"/>
                <a:cs typeface="DejaVu Sans" charset="0"/>
              </a:defRPr>
            </a:lvl9pPr>
          </a:lstStyle>
          <a:p>
            <a:r>
              <a:rPr lang="en-TT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Improving the BEM 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Tower shadow in BEM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Utilizing above rated wind speed with BEM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Aero-elastic simulations</a:t>
            </a:r>
          </a:p>
        </p:txBody>
      </p:sp>
    </p:spTree>
    <p:extLst>
      <p:ext uri="{BB962C8B-B14F-4D97-AF65-F5344CB8AC3E}">
        <p14:creationId xmlns:p14="http://schemas.microsoft.com/office/powerpoint/2010/main" val="4255155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714240" y="1829160"/>
            <a:ext cx="8592840" cy="401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000000"/>
                </a:solidFill>
                <a:latin typeface="바탕"/>
                <a:ea typeface="DejaVu Sans"/>
              </a:rPr>
              <a:t>Thank You for Your Attention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000000"/>
                </a:solidFill>
                <a:latin typeface="바탕"/>
                <a:ea typeface="DejaVu Sans"/>
              </a:rPr>
              <a:t>Questions?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바탕"/>
                <a:ea typeface="DejaVu Sans"/>
              </a:rPr>
              <a:t>sayed@iag.uni-stuttgart.de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09714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1. </a:t>
            </a:r>
            <a:r>
              <a:rPr lang="en-US" sz="28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INTRODUCTION</a:t>
            </a:r>
            <a:endParaRPr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639720" y="1464120"/>
            <a:ext cx="8592840" cy="402156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489519"/>
            <a:ext cx="8592840" cy="45461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ntag"/>
              </a:rPr>
              <a:t>Motivation</a:t>
            </a:r>
          </a:p>
          <a:p>
            <a:pPr algn="just">
              <a:lnSpc>
                <a:spcPct val="100000"/>
              </a:lnSpc>
            </a:pP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SzPct val="45000"/>
              <a:buFont typeface="Wingdings" charset="2"/>
              <a:buChar char=""/>
            </a:pPr>
            <a:endParaRPr lang="en-TT" dirty="0" smtClean="0">
              <a:solidFill>
                <a:srgbClr val="000000"/>
              </a:solidFill>
              <a:latin typeface="바탕"/>
            </a:endParaRPr>
          </a:p>
          <a:p>
            <a:pPr marL="285750"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  <a:p>
            <a:pPr marL="285750" indent="-285750" algn="just">
              <a:buSzPct val="45000"/>
              <a:buFont typeface="Wingdings" charset="2"/>
              <a:buChar char=""/>
            </a:pPr>
            <a:endParaRPr lang="en-TT" dirty="0" smtClean="0">
              <a:solidFill>
                <a:srgbClr val="000000"/>
              </a:solidFill>
              <a:latin typeface="바탕"/>
            </a:endParaRPr>
          </a:p>
          <a:p>
            <a:pPr marL="285750"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  <a:p>
            <a:pPr marL="285750" indent="-285750" algn="just">
              <a:buSzPct val="45000"/>
              <a:buFont typeface="Wingdings" charset="2"/>
              <a:buChar char=""/>
            </a:pPr>
            <a:endParaRPr lang="en-TT" dirty="0" smtClean="0">
              <a:solidFill>
                <a:srgbClr val="000000"/>
              </a:solidFill>
              <a:latin typeface="바탕"/>
            </a:endParaRPr>
          </a:p>
          <a:p>
            <a:pPr marL="285750"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  <a:p>
            <a:pPr marL="285750" indent="-285750" algn="just">
              <a:buSzPct val="45000"/>
              <a:buFont typeface="Wingdings" charset="2"/>
              <a:buChar char=""/>
            </a:pPr>
            <a:endParaRPr lang="en-TT" dirty="0" smtClean="0">
              <a:solidFill>
                <a:srgbClr val="000000"/>
              </a:solidFill>
              <a:latin typeface="바탕"/>
            </a:endParaRPr>
          </a:p>
          <a:p>
            <a:pPr marL="285750"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  <a:p>
            <a:pPr marL="285750" indent="-285750" algn="just">
              <a:buSzPct val="45000"/>
              <a:buFont typeface="Wingdings" charset="2"/>
              <a:buChar char=""/>
            </a:pPr>
            <a:r>
              <a:rPr lang="en-TT" dirty="0"/>
              <a:t>Currently, the size of wind turbines has increased dramatically.</a:t>
            </a:r>
          </a:p>
          <a:p>
            <a:pPr marL="285750" indent="-285750" algn="just">
              <a:buSzPct val="45000"/>
              <a:buFont typeface="Wingdings" charset="2"/>
              <a:buChar char=""/>
            </a:pPr>
            <a:r>
              <a:rPr lang="en-TT" dirty="0"/>
              <a:t>The aim of the continuous research in the wind energy field is making it cheaper and more competitive.</a:t>
            </a:r>
          </a:p>
          <a:p>
            <a:pPr marL="285750" indent="-285750" algn="just">
              <a:buSzPct val="45000"/>
              <a:buFont typeface="Wingdings" charset="2"/>
              <a:buChar char=""/>
            </a:pPr>
            <a:r>
              <a:rPr lang="en-TT" dirty="0"/>
              <a:t>The most important design trend has been upscaling.</a:t>
            </a:r>
          </a:p>
          <a:p>
            <a:pPr marL="285750" indent="-285750" algn="just">
              <a:buSzPct val="45000"/>
              <a:buFont typeface="Wingdings" charset="2"/>
              <a:buChar char=""/>
            </a:pPr>
            <a:r>
              <a:rPr lang="en-TT" dirty="0"/>
              <a:t>Upscaling is used in order to reduce the ratio between turbine costs and produced energy.</a:t>
            </a:r>
          </a:p>
          <a:p>
            <a:pPr marL="285750"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  <a:p>
            <a:pPr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  <a:p>
            <a:pPr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  <a:p>
            <a:pPr indent="-285750" algn="just">
              <a:buSzPct val="45000"/>
              <a:buFont typeface="Wingdings" charset="2"/>
              <a:buChar char=""/>
            </a:pPr>
            <a:endParaRPr lang="en-US" dirty="0">
              <a:solidFill>
                <a:srgbClr val="000000"/>
              </a:solidFill>
              <a:latin typeface="바탕"/>
            </a:endParaRPr>
          </a:p>
          <a:p>
            <a:pPr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55" y="1370368"/>
            <a:ext cx="6786405" cy="28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031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바탕"/>
                <a:ea typeface="DejaVu Sans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. INTRODUCTION</a:t>
            </a:r>
            <a:endParaRPr dirty="0"/>
          </a:p>
        </p:txBody>
      </p:sp>
      <p:sp>
        <p:nvSpPr>
          <p:cNvPr id="108" name="CustomShape 3"/>
          <p:cNvSpPr/>
          <p:nvPr/>
        </p:nvSpPr>
        <p:spPr>
          <a:xfrm>
            <a:off x="639720" y="1464120"/>
            <a:ext cx="8592840" cy="402156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440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algn="just">
              <a:lnSpc>
                <a:spcPct val="100000"/>
              </a:lnSpc>
            </a:pP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Upscaling leads to:</a:t>
            </a:r>
          </a:p>
          <a:p>
            <a:pPr marL="285750" indent="-285750" algn="just">
              <a:buSzPct val="45000"/>
              <a:buFont typeface="Wingdings" charset="2"/>
              <a:buChar char=""/>
            </a:pPr>
            <a:r>
              <a:rPr lang="en-TT" dirty="0"/>
              <a:t>Larger rotor diameter and some other structural components.</a:t>
            </a:r>
          </a:p>
          <a:p>
            <a:pPr marL="285750" indent="-285750" algn="just">
              <a:buSzPct val="45000"/>
              <a:buFont typeface="Wingdings" charset="2"/>
              <a:buChar char=""/>
            </a:pPr>
            <a:r>
              <a:rPr lang="en-TT" dirty="0"/>
              <a:t>More flexible and lower stiffness blades.</a:t>
            </a:r>
          </a:p>
          <a:p>
            <a:pPr marL="285750" indent="-285750" algn="just">
              <a:buSzPct val="45000"/>
              <a:buFont typeface="Wingdings" charset="2"/>
              <a:buChar char=""/>
            </a:pPr>
            <a:r>
              <a:rPr lang="en-TT" dirty="0"/>
              <a:t>More undesired vibrations or destructive flutter risk.</a:t>
            </a:r>
          </a:p>
          <a:p>
            <a:pPr marL="285750" indent="-285750" algn="just">
              <a:buSzPct val="45000"/>
              <a:buFont typeface="Wingdings" charset="2"/>
              <a:buChar char=""/>
            </a:pPr>
            <a:r>
              <a:rPr lang="en-TT" dirty="0"/>
              <a:t>Increased demand to better prediction of the unsteady aerodynamic loads at the different operating conditions.</a:t>
            </a:r>
          </a:p>
          <a:p>
            <a:pPr marL="285750" indent="-285750" algn="just">
              <a:buSzPct val="45000"/>
              <a:buFont typeface="Wingdings" charset="2"/>
              <a:buChar char=""/>
            </a:pPr>
            <a:r>
              <a:rPr lang="en-TT" dirty="0"/>
              <a:t>Proving that the engineering models such as BEM is still good choice for predicting the aerodynamic loads and the turbine performance.</a:t>
            </a:r>
          </a:p>
          <a:p>
            <a:pPr algn="just">
              <a:buSzPct val="45000"/>
            </a:pPr>
            <a:endParaRPr lang="en-US" dirty="0" smtClean="0">
              <a:solidFill>
                <a:srgbClr val="000000"/>
              </a:solidFill>
              <a:latin typeface="바탕"/>
            </a:endParaRPr>
          </a:p>
          <a:p>
            <a:pPr algn="just">
              <a:buSzPct val="45000"/>
            </a:pP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/>
              </a:rPr>
              <a:t>The aim of this work</a:t>
            </a:r>
            <a:endParaRPr lang="en-TT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/>
            </a:endParaRPr>
          </a:p>
          <a:p>
            <a:pPr marL="285750" lvl="1" indent="-285750" algn="just">
              <a:buSzPct val="45000"/>
              <a:buFont typeface="Wingdings" charset="2"/>
              <a:buChar char=""/>
            </a:pPr>
            <a:r>
              <a:rPr lang="en-US" dirty="0"/>
              <a:t>To investigate the effect of the yawed inflow conditions on the wind turbine performance.</a:t>
            </a:r>
          </a:p>
          <a:p>
            <a:pPr marL="285750" lvl="1" indent="-285750" algn="just">
              <a:buSzPct val="45000"/>
              <a:buFont typeface="Wingdings" charset="2"/>
              <a:buChar char=""/>
            </a:pPr>
            <a:r>
              <a:rPr lang="en-US" dirty="0"/>
              <a:t>To utilize the accuracy of the BEM method predicting the performance of such large turbine in comparison to CFD.</a:t>
            </a:r>
          </a:p>
          <a:p>
            <a:pPr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  <a:p>
            <a:pPr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  <a:p>
            <a:pPr indent="-285750" algn="just">
              <a:buSzPct val="45000"/>
              <a:buFont typeface="Wingdings" charset="2"/>
              <a:buChar char=""/>
            </a:pPr>
            <a:endParaRPr lang="en-US" dirty="0">
              <a:solidFill>
                <a:srgbClr val="000000"/>
              </a:solidFill>
              <a:latin typeface="바탕"/>
            </a:endParaRPr>
          </a:p>
          <a:p>
            <a:pPr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</p:txBody>
      </p:sp>
    </p:spTree>
    <p:extLst>
      <p:ext uri="{BB962C8B-B14F-4D97-AF65-F5344CB8AC3E}">
        <p14:creationId xmlns:p14="http://schemas.microsoft.com/office/powerpoint/2010/main" val="36837975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CustomShape 2"/>
          <p:cNvSpPr/>
          <p:nvPr/>
        </p:nvSpPr>
        <p:spPr>
          <a:xfrm>
            <a:off x="1188720" y="729000"/>
            <a:ext cx="85928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CONTENTS</a:t>
            </a:r>
            <a:endParaRPr dirty="0"/>
          </a:p>
        </p:txBody>
      </p:sp>
      <p:sp>
        <p:nvSpPr>
          <p:cNvPr id="102" name="CustomShape 3"/>
          <p:cNvSpPr/>
          <p:nvPr/>
        </p:nvSpPr>
        <p:spPr>
          <a:xfrm>
            <a:off x="1006200" y="1646640"/>
            <a:ext cx="8043840" cy="420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buFont typeface="+mj-lt"/>
              <a:buAutoNum type="arabicPeriod"/>
            </a:pPr>
            <a:r>
              <a:rPr lang="en-TT" sz="2400" dirty="0" smtClean="0">
                <a:solidFill>
                  <a:srgbClr val="000000"/>
                </a:solidFill>
                <a:latin typeface="+mj-lt"/>
                <a:ea typeface="DejaVu Sans"/>
              </a:rPr>
              <a:t>Introduction </a:t>
            </a: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Methodology 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Wind Turbine Power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Effects of Wind speed on Blade Loads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2400" dirty="0">
                <a:solidFill>
                  <a:srgbClr val="000000"/>
                </a:solidFill>
                <a:latin typeface="+mj-lt"/>
                <a:ea typeface="DejaVu Sans"/>
              </a:rPr>
              <a:t>BEM-Based Comparison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DejaVu Sans"/>
              </a:rPr>
              <a:t>Conclusion &amp; Future Work</a:t>
            </a:r>
            <a:endParaRPr sz="2400" dirty="0">
              <a:solidFill>
                <a:srgbClr val="000000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바탕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0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68" y="1350031"/>
            <a:ext cx="5526412" cy="4826001"/>
          </a:xfrm>
          <a:prstGeom prst="rect">
            <a:avLst/>
          </a:prstGeom>
        </p:spPr>
      </p:pic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2.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Methodology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639720" y="1464120"/>
            <a:ext cx="8592840" cy="402156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440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</a:t>
            </a:r>
            <a:r>
              <a:rPr lang="en-T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Turbine </a:t>
            </a: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The European </a:t>
            </a:r>
            <a:r>
              <a:rPr lang="en-TT" dirty="0" err="1"/>
              <a:t>InnWind</a:t>
            </a:r>
            <a:r>
              <a:rPr lang="en-TT" dirty="0"/>
              <a:t> project </a:t>
            </a:r>
            <a:r>
              <a:rPr lang="en-TT" dirty="0" smtClean="0"/>
              <a:t>designed </a:t>
            </a:r>
            <a:r>
              <a:rPr lang="en-TT" dirty="0"/>
              <a:t>by </a:t>
            </a:r>
            <a:r>
              <a:rPr lang="en-TT" dirty="0" smtClean="0"/>
              <a:t>DTU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Rotor Diameter: 178.3 m</a:t>
            </a:r>
            <a:endParaRPr lang="en-T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Hub height:119 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FFA-W3-xxx </a:t>
            </a:r>
            <a:r>
              <a:rPr lang="en-TT" dirty="0" err="1"/>
              <a:t>airfoil</a:t>
            </a:r>
            <a:r>
              <a:rPr lang="en-TT" dirty="0"/>
              <a:t> </a:t>
            </a:r>
            <a:r>
              <a:rPr lang="en-TT" dirty="0" smtClean="0"/>
              <a:t>series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Tilt angle: 5</a:t>
            </a:r>
            <a:r>
              <a:rPr lang="en-TT" baseline="30000" dirty="0" smtClean="0">
                <a:sym typeface="Symbol" panose="05050102010706020507" pitchFamily="18" charset="2"/>
              </a:rPr>
              <a:t></a:t>
            </a:r>
            <a:endParaRPr lang="en-TT" baseline="30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Cone angle: -2.5</a:t>
            </a:r>
            <a:r>
              <a:rPr lang="en-TT" baseline="30000" dirty="0" smtClean="0">
                <a:sym typeface="Symbol" panose="05050102010706020507" pitchFamily="18" charset="2"/>
              </a:rPr>
              <a:t> </a:t>
            </a:r>
            <a:r>
              <a:rPr lang="en-TT" baseline="30000" dirty="0">
                <a:sym typeface="Symbol" panose="05050102010706020507" pitchFamily="18" charset="2"/>
              </a:rPr>
              <a:t></a:t>
            </a:r>
            <a:endParaRPr lang="en-TT" dirty="0">
              <a:solidFill>
                <a:srgbClr val="000000"/>
              </a:solidFill>
              <a:latin typeface="바탕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/>
              <a:t>Pre-bended </a:t>
            </a:r>
            <a:r>
              <a:rPr lang="en-TT" dirty="0" smtClean="0"/>
              <a:t>blades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Wedge </a:t>
            </a:r>
            <a:r>
              <a:rPr lang="en-TT" dirty="0"/>
              <a:t>shaped Gurney </a:t>
            </a:r>
            <a:r>
              <a:rPr lang="en-TT" dirty="0" smtClean="0"/>
              <a:t>flaps</a:t>
            </a:r>
            <a:endParaRPr lang="en-US" dirty="0">
              <a:solidFill>
                <a:srgbClr val="000000"/>
              </a:solidFill>
              <a:latin typeface="바탕"/>
            </a:endParaRPr>
          </a:p>
          <a:p>
            <a:pPr indent="-285750" algn="just">
              <a:buSzPct val="45000"/>
              <a:buFont typeface="Wingdings" charset="2"/>
              <a:buChar char=""/>
            </a:pPr>
            <a:endParaRPr lang="en-TT" dirty="0">
              <a:solidFill>
                <a:srgbClr val="000000"/>
              </a:solidFill>
              <a:latin typeface="바탕"/>
            </a:endParaRPr>
          </a:p>
        </p:txBody>
      </p:sp>
    </p:spTree>
    <p:extLst>
      <p:ext uri="{BB962C8B-B14F-4D97-AF65-F5344CB8AC3E}">
        <p14:creationId xmlns:p14="http://schemas.microsoft.com/office/powerpoint/2010/main" val="42794916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130376236"/>
              </p:ext>
            </p:extLst>
          </p:nvPr>
        </p:nvGraphicFramePr>
        <p:xfrm>
          <a:off x="516540" y="1650635"/>
          <a:ext cx="8991600" cy="494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2.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Methodology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844044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T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Chain for Wind Turbine </a:t>
            </a: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Simulations</a:t>
            </a: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CFD solver: </a:t>
            </a:r>
            <a:r>
              <a:rPr lang="en-TT" dirty="0" err="1" smtClean="0"/>
              <a:t>FLOWer</a:t>
            </a:r>
            <a:r>
              <a:rPr lang="en-TT" dirty="0" smtClean="0"/>
              <a:t> </a:t>
            </a:r>
          </a:p>
          <a:p>
            <a:pPr lvl="1"/>
            <a:r>
              <a:rPr lang="en-TT" dirty="0" smtClean="0"/>
              <a:t>It </a:t>
            </a:r>
            <a:r>
              <a:rPr lang="en-TT" dirty="0"/>
              <a:t>is provided by the German Aerospace </a:t>
            </a:r>
            <a:r>
              <a:rPr lang="en-TT" dirty="0" err="1"/>
              <a:t>Center</a:t>
            </a:r>
            <a:r>
              <a:rPr lang="en-TT" dirty="0"/>
              <a:t> DLR with </a:t>
            </a:r>
            <a:r>
              <a:rPr lang="en-TT" dirty="0" smtClean="0"/>
              <a:t>specific extensions implemented </a:t>
            </a:r>
            <a:r>
              <a:rPr lang="en-TT" dirty="0"/>
              <a:t>at the IAG. </a:t>
            </a:r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8166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2.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Methodology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792120" y="1295401"/>
            <a:ext cx="3208380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Domain</a:t>
            </a: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Grid generator: </a:t>
            </a:r>
            <a:r>
              <a:rPr lang="en-TT" dirty="0" err="1" smtClean="0"/>
              <a:t>Gridgen</a:t>
            </a:r>
            <a:r>
              <a:rPr lang="en-TT" dirty="0" smtClean="0"/>
              <a:t>®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A </a:t>
            </a:r>
            <a:r>
              <a:rPr lang="en-TT" dirty="0"/>
              <a:t>structured overset mesh technique is </a:t>
            </a:r>
            <a:r>
              <a:rPr lang="en-TT" dirty="0" smtClean="0"/>
              <a:t>used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Every component </a:t>
            </a:r>
            <a:r>
              <a:rPr lang="en-TT" dirty="0"/>
              <a:t>was meshed </a:t>
            </a:r>
            <a:r>
              <a:rPr lang="en-TT" dirty="0" smtClean="0"/>
              <a:t>separately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T" dirty="0" smtClean="0"/>
              <a:t>CHIMERA </a:t>
            </a:r>
            <a:r>
              <a:rPr lang="en-TT" dirty="0"/>
              <a:t>overlapping mesh </a:t>
            </a:r>
            <a:r>
              <a:rPr lang="en-TT" dirty="0" smtClean="0"/>
              <a:t>technique</a:t>
            </a:r>
            <a:r>
              <a:rPr lang="en-TT" dirty="0"/>
              <a:t> </a:t>
            </a:r>
            <a:r>
              <a:rPr lang="en-TT" dirty="0" smtClean="0"/>
              <a:t>is used</a:t>
            </a:r>
          </a:p>
          <a:p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2441" r="1201" b="952"/>
          <a:stretch/>
        </p:blipFill>
        <p:spPr>
          <a:xfrm>
            <a:off x="3925530" y="1976447"/>
            <a:ext cx="5772150" cy="35433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8" y="2320673"/>
            <a:ext cx="5195842" cy="45373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325">
            <a:off x="5564901" y="4108298"/>
            <a:ext cx="1337445" cy="11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1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418680" y="6438240"/>
            <a:ext cx="27900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CustomShape 2"/>
          <p:cNvSpPr/>
          <p:nvPr/>
        </p:nvSpPr>
        <p:spPr>
          <a:xfrm>
            <a:off x="1188720" y="729000"/>
            <a:ext cx="85928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2. </a:t>
            </a:r>
            <a:r>
              <a:rPr lang="en-TT" sz="2800" b="1" dirty="0" smtClean="0">
                <a:solidFill>
                  <a:srgbClr val="000000"/>
                </a:solidFill>
                <a:latin typeface="바탕"/>
                <a:ea typeface="DejaVu Sans"/>
              </a:rPr>
              <a:t>Methodology</a:t>
            </a:r>
            <a:endParaRPr sz="2800" b="1" dirty="0">
              <a:solidFill>
                <a:srgbClr val="000000"/>
              </a:solidFill>
              <a:latin typeface="바탕"/>
              <a:ea typeface="DejaVu Sans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914400" y="5028840"/>
            <a:ext cx="10026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바탕"/>
                <a:ea typeface="DejaVu Sans"/>
              </a:rPr>
              <a:t>            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0526" r="675" b="12983"/>
          <a:stretch/>
        </p:blipFill>
        <p:spPr>
          <a:xfrm>
            <a:off x="1230928" y="1772695"/>
            <a:ext cx="5409909" cy="36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1586" r="1112" b="2104"/>
          <a:stretch/>
        </p:blipFill>
        <p:spPr>
          <a:xfrm>
            <a:off x="1078695" y="1431945"/>
            <a:ext cx="5556191" cy="43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18750" r="1470" b="11158"/>
          <a:stretch/>
        </p:blipFill>
        <p:spPr>
          <a:xfrm>
            <a:off x="1078695" y="2165683"/>
            <a:ext cx="5509001" cy="328371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469204" y="4030617"/>
            <a:ext cx="1935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Tower : 1.15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Nacelle : 1.75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Hub : 2.2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Blade : 6.5</a:t>
            </a:r>
            <a:endParaRPr lang="en-TT" b="1" i="1" dirty="0">
              <a:solidFill>
                <a:srgbClr val="FF000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1790" r="1355" b="10737"/>
          <a:stretch/>
        </p:blipFill>
        <p:spPr>
          <a:xfrm>
            <a:off x="1440315" y="1847185"/>
            <a:ext cx="5191304" cy="360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11367" r="1129" b="2597"/>
          <a:stretch/>
        </p:blipFill>
        <p:spPr>
          <a:xfrm>
            <a:off x="1127454" y="1846788"/>
            <a:ext cx="5510407" cy="39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19135" r="561" b="2456"/>
          <a:stretch/>
        </p:blipFill>
        <p:spPr>
          <a:xfrm>
            <a:off x="1256816" y="2224031"/>
            <a:ext cx="5400032" cy="360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27790" r="1924" b="11157"/>
          <a:stretch/>
        </p:blipFill>
        <p:spPr>
          <a:xfrm>
            <a:off x="707146" y="2539565"/>
            <a:ext cx="5943723" cy="324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17824" r="889" b="13263"/>
          <a:stretch/>
        </p:blipFill>
        <p:spPr>
          <a:xfrm>
            <a:off x="952781" y="2050887"/>
            <a:ext cx="5727151" cy="36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13333" r="2038" b="12140"/>
          <a:stretch/>
        </p:blipFill>
        <p:spPr>
          <a:xfrm>
            <a:off x="1019261" y="1767598"/>
            <a:ext cx="5645424" cy="396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17403" r="1242" b="13965"/>
          <a:stretch/>
        </p:blipFill>
        <p:spPr>
          <a:xfrm>
            <a:off x="836912" y="2033644"/>
            <a:ext cx="5838036" cy="360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17824" r="1810" b="9754"/>
          <a:stretch/>
        </p:blipFill>
        <p:spPr>
          <a:xfrm>
            <a:off x="568208" y="1979096"/>
            <a:ext cx="6108837" cy="39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18525" r="5558" b="3859"/>
          <a:stretch/>
        </p:blipFill>
        <p:spPr>
          <a:xfrm>
            <a:off x="834679" y="1943099"/>
            <a:ext cx="5850488" cy="3960000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>
          <a:xfrm>
            <a:off x="792119" y="1295401"/>
            <a:ext cx="8905561" cy="47402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T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Chain for Wind Turbine </a:t>
            </a:r>
            <a:r>
              <a:rPr lang="en-T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Simulations</a:t>
            </a:r>
            <a:endParaRPr lang="en-T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/>
              <a:t>The grid statistics of the </a:t>
            </a:r>
            <a:r>
              <a:rPr lang="en-TT" dirty="0" smtClean="0"/>
              <a:t>different domains </a:t>
            </a:r>
            <a:r>
              <a:rPr lang="en-TT" dirty="0"/>
              <a:t>used in the simulations are as </a:t>
            </a:r>
            <a:r>
              <a:rPr lang="en-TT" dirty="0" smtClean="0"/>
              <a:t>shown in million</a:t>
            </a:r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  <a:p>
            <a:pPr lvl="1"/>
            <a:endParaRPr lang="en-TT" dirty="0" smtClean="0"/>
          </a:p>
          <a:p>
            <a:pPr lvl="1"/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082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1261</Words>
  <Application>Microsoft Office PowerPoint</Application>
  <PresentationFormat>A4 Paper (210x297 mm)</PresentationFormat>
  <Paragraphs>333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바탕</vt:lpstr>
      <vt:lpstr>바탕</vt:lpstr>
      <vt:lpstr>Arial</vt:lpstr>
      <vt:lpstr>Bontag</vt:lpstr>
      <vt:lpstr>Calibri</vt:lpstr>
      <vt:lpstr>Calibri Light</vt:lpstr>
      <vt:lpstr>DejaVu Sans</vt:lpstr>
      <vt:lpstr>StarSymbol</vt:lpstr>
      <vt:lpstr>Symbol</vt:lpstr>
      <vt:lpstr>Times New Roman</vt:lpstr>
      <vt:lpstr>Wingdings</vt:lpstr>
      <vt:lpstr>1_Office Theme</vt:lpstr>
      <vt:lpstr>1_Benutzerdefiniertes Design</vt:lpstr>
      <vt:lpstr>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Flugmoped</dc:creator>
  <cp:lastModifiedBy>Nermin Khaled</cp:lastModifiedBy>
  <cp:revision>164</cp:revision>
  <dcterms:modified xsi:type="dcterms:W3CDTF">2016-09-28T20:31:03Z</dcterms:modified>
</cp:coreProperties>
</file>