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79" r:id="rId4"/>
    <p:sldId id="264" r:id="rId5"/>
    <p:sldId id="265" r:id="rId6"/>
    <p:sldId id="272" r:id="rId7"/>
    <p:sldId id="280" r:id="rId8"/>
    <p:sldId id="269" r:id="rId9"/>
    <p:sldId id="270" r:id="rId10"/>
    <p:sldId id="271" r:id="rId11"/>
    <p:sldId id="274" r:id="rId12"/>
    <p:sldId id="281" r:id="rId13"/>
    <p:sldId id="275" r:id="rId14"/>
    <p:sldId id="276" r:id="rId15"/>
    <p:sldId id="278" r:id="rId16"/>
    <p:sldId id="277" r:id="rId17"/>
    <p:sldId id="273" r:id="rId18"/>
    <p:sldId id="260" r:id="rId19"/>
    <p:sldId id="25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4"/>
    <p:restoredTop sz="94711"/>
  </p:normalViewPr>
  <p:slideViewPr>
    <p:cSldViewPr snapToObjects="1">
      <p:cViewPr>
        <p:scale>
          <a:sx n="100" d="100"/>
          <a:sy n="100" d="100"/>
        </p:scale>
        <p:origin x="976" y="1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60F12A-5328-4A5B-B023-81DCF9B00B71}" type="datetimeFigureOut">
              <a:rPr lang="en-US" altLang="en-US"/>
              <a:pPr>
                <a:defRPr/>
              </a:pPr>
              <a:t>9/22/16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B35BD1-607C-4979-8266-79747A13F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6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44254C-8F48-42FA-A400-1A8ADF6BFC1E}" type="datetimeFigureOut">
              <a:rPr lang="en-US" altLang="en-US"/>
              <a:pPr>
                <a:defRPr/>
              </a:pPr>
              <a:t>9/22/16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55AF6B-D2FE-4EE9-8D62-76CACED90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300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4AEC3E2A-F157-40C9-A4DC-3371B070E8BA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9791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9688" y="6126163"/>
            <a:ext cx="926623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2700" y="6126163"/>
            <a:ext cx="259238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41544" y="6237312"/>
            <a:ext cx="3022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9286" y="2636912"/>
            <a:ext cx="9266328" cy="1872208"/>
          </a:xfrm>
        </p:spPr>
        <p:txBody>
          <a:bodyPr/>
          <a:lstStyle>
            <a:lvl1pPr algn="ctr">
              <a:defRPr sz="5000" b="0" i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541544" y="6453336"/>
            <a:ext cx="3144605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i="1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 bwMode="auto">
          <a:xfrm>
            <a:off x="6516216" y="6252168"/>
            <a:ext cx="2232248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800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2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849688"/>
            <a:ext cx="900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000" smtClean="0">
                <a:solidFill>
                  <a:schemeClr val="tx2"/>
                </a:solidFill>
                <a:latin typeface="Nexa" charset="0"/>
              </a:rPr>
              <a:t>Thank you very much for your attention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62138"/>
            <a:ext cx="2974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-39286" y="2913911"/>
            <a:ext cx="9266328" cy="1872208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2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-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138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0" y="3305175"/>
            <a:ext cx="9266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5000" b="0" i="0" kern="1200" baseline="0">
                <a:solidFill>
                  <a:schemeClr val="bg1"/>
                </a:solidFill>
                <a:latin typeface="Nexa Book"/>
                <a:ea typeface="ヒラギノ角ゴ Pro W3" charset="0"/>
                <a:cs typeface="Nexa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Nexa Light"/>
                <a:cs typeface="Nexa Light"/>
              </a:rPr>
              <a:t>#</a:t>
            </a:r>
            <a:r>
              <a:rPr lang="en-US" dirty="0" err="1" smtClean="0">
                <a:latin typeface="Nexa Light"/>
                <a:cs typeface="Nexa Light"/>
              </a:rPr>
              <a:t>ETIPWind</a:t>
            </a:r>
            <a:endParaRPr lang="en-US" dirty="0">
              <a:latin typeface="Nexa Light"/>
              <a:cs typeface="Nex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8775" y="6188075"/>
            <a:ext cx="3706813" cy="6746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9688" y="5949950"/>
            <a:ext cx="9296401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525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-9699" y="1988840"/>
            <a:ext cx="9266328" cy="1307177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8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5193" y="1268413"/>
            <a:ext cx="72009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019548"/>
            <a:ext cx="2909391" cy="3772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70"/>
            <a:ext cx="4680520" cy="4451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9"/>
            <a:ext cx="2909391" cy="678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6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150" y="1255713"/>
            <a:ext cx="3683000" cy="4537075"/>
          </a:xfrm>
          <a:prstGeom prst="rect">
            <a:avLst/>
          </a:prstGeom>
          <a:solidFill>
            <a:srgbClr val="509E2F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043607" y="1340770"/>
            <a:ext cx="3234177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929808" y="1340770"/>
            <a:ext cx="3674640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6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169" y="476672"/>
            <a:ext cx="6750396" cy="648072"/>
          </a:xfrm>
        </p:spPr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6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6"/>
          <p:cNvGraphicFramePr>
            <a:graphicFrameLocks noGrp="1"/>
          </p:cNvGraphicFramePr>
          <p:nvPr/>
        </p:nvGraphicFramePr>
        <p:xfrm>
          <a:off x="1116013" y="1700213"/>
          <a:ext cx="6911976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92"/>
                <a:gridCol w="2303992"/>
                <a:gridCol w="2303992"/>
              </a:tblGrid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6750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1340768"/>
            <a:ext cx="3456384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2" y="2132856"/>
            <a:ext cx="4104456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2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5025"/>
            <a:ext cx="539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1268762"/>
            <a:ext cx="6984776" cy="4320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8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5025"/>
            <a:ext cx="539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55" y="1268761"/>
            <a:ext cx="1148629" cy="432048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1268761"/>
            <a:ext cx="5472608" cy="4320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the title of the slide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771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your text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1" descr="logo-smal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72225" y="6188075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smtClean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3" cy="333375"/>
          </a:xfrm>
          <a:prstGeom prst="rect">
            <a:avLst/>
          </a:prstGeom>
          <a:gradFill flip="none" rotWithShape="1">
            <a:gsLst>
              <a:gs pos="0">
                <a:srgbClr val="509E2F"/>
              </a:gs>
              <a:gs pos="100000">
                <a:schemeClr val="tx2"/>
              </a:gs>
              <a:gs pos="51000">
                <a:schemeClr val="tx2"/>
              </a:gs>
            </a:gsLst>
            <a:lin ang="20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9" r:id="rId2"/>
    <p:sldLayoutId id="2147483742" r:id="rId3"/>
    <p:sldLayoutId id="2147483743" r:id="rId4"/>
    <p:sldLayoutId id="2147483740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libri"/>
          <a:ea typeface="ヒラギノ角ゴ Pro W3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9E2F"/>
          </a:solidFill>
          <a:latin typeface="Calibri"/>
          <a:ea typeface="ヒラギノ角ゴ Pro W3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1000"/>
        <a:buFont typeface="Arial" pitchFamily="34" charset="0"/>
        <a:buChar char="•"/>
        <a:defRPr sz="22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A7A7A"/>
        </a:buClr>
        <a:buFont typeface="Arial" pitchFamily="34" charset="0"/>
        <a:buChar char="•"/>
        <a:defRPr sz="2000" kern="1200">
          <a:solidFill>
            <a:srgbClr val="7A7A7A"/>
          </a:solidFill>
          <a:latin typeface="Calibri"/>
          <a:ea typeface="ヒラギノ角ゴ Pro W3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Calibri"/>
          <a:ea typeface="ヒラギノ角ゴ Pro W3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541338" y="6237288"/>
            <a:ext cx="3022600" cy="4000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Charles Dugué</a:t>
            </a:r>
          </a:p>
        </p:txBody>
      </p:sp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-39688" y="2636838"/>
            <a:ext cx="9266238" cy="1871662"/>
          </a:xfrm>
        </p:spPr>
        <p:txBody>
          <a:bodyPr/>
          <a:lstStyle/>
          <a:p>
            <a:r>
              <a:rPr lang="da-DK" altLang="en-US" dirty="0">
                <a:latin typeface="Nexa Light" charset="0"/>
                <a:ea typeface="ヒラギノ角ゴ Pro W3" charset="-128"/>
                <a:cs typeface="Calibri" pitchFamily="34" charset="0"/>
              </a:rPr>
              <a:t>Wind </a:t>
            </a:r>
            <a:r>
              <a:rPr lang="da-DK" altLang="en-US" dirty="0" err="1">
                <a:latin typeface="Nexa Light" charset="0"/>
                <a:ea typeface="ヒラギノ角ゴ Pro W3" charset="-128"/>
                <a:cs typeface="Calibri" pitchFamily="34" charset="0"/>
              </a:rPr>
              <a:t>technology</a:t>
            </a:r>
            <a:r>
              <a:rPr lang="da-DK" altLang="en-US" dirty="0">
                <a:latin typeface="Nexa Light" charset="0"/>
                <a:ea typeface="ヒラギノ角ゴ Pro W3" charset="-128"/>
                <a:cs typeface="Calibri" pitchFamily="34" charset="0"/>
              </a:rPr>
              <a:t>: R&amp;I </a:t>
            </a:r>
            <a:r>
              <a:rPr lang="da-DK" altLang="en-US" dirty="0" err="1">
                <a:latin typeface="Nexa Light" charset="0"/>
                <a:ea typeface="ヒラギノ角ゴ Pro W3" charset="-128"/>
                <a:cs typeface="Calibri" pitchFamily="34" charset="0"/>
              </a:rPr>
              <a:t>perspective</a:t>
            </a:r>
            <a:r>
              <a:rPr lang="da-DK" altLang="en-US" dirty="0" smtClean="0">
                <a:latin typeface="Nexa Light" charset="0"/>
                <a:ea typeface="ヒラギノ角ゴ Pro W3" charset="-128"/>
                <a:cs typeface="Calibri" pitchFamily="34" charset="0"/>
              </a:rPr>
              <a:t/>
            </a:r>
            <a:br>
              <a:rPr lang="da-DK" altLang="en-US" dirty="0" smtClean="0">
                <a:latin typeface="Nexa Light" charset="0"/>
                <a:ea typeface="ヒラギノ角ゴ Pro W3" charset="-128"/>
                <a:cs typeface="Calibri" pitchFamily="34" charset="0"/>
              </a:rPr>
            </a:br>
            <a:endParaRPr lang="en-US" altLang="en-US" dirty="0" smtClean="0">
              <a:latin typeface="Nexa Light" charset="0"/>
              <a:ea typeface="ヒラギノ角ゴ Pro W3" charset="-128"/>
              <a:cs typeface="Calibri" pitchFamily="34" charset="0"/>
            </a:endParaRPr>
          </a:p>
        </p:txBody>
      </p:sp>
      <p:sp>
        <p:nvSpPr>
          <p:cNvPr id="11268" name="Content Placeholder 10"/>
          <p:cNvSpPr>
            <a:spLocks noGrp="1"/>
          </p:cNvSpPr>
          <p:nvPr>
            <p:ph idx="10"/>
          </p:nvPr>
        </p:nvSpPr>
        <p:spPr>
          <a:xfrm>
            <a:off x="541338" y="6453188"/>
            <a:ext cx="3144837" cy="4413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CEO, 8.2 Consulting AG</a:t>
            </a:r>
          </a:p>
        </p:txBody>
      </p:sp>
      <p:sp>
        <p:nvSpPr>
          <p:cNvPr id="11269" name="Content Placeholder 11"/>
          <p:cNvSpPr>
            <a:spLocks noGrp="1"/>
          </p:cNvSpPr>
          <p:nvPr>
            <p:ph idx="11"/>
          </p:nvPr>
        </p:nvSpPr>
        <p:spPr>
          <a:xfrm>
            <a:off x="6516688" y="6251575"/>
            <a:ext cx="2232025" cy="4413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investments in renewables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6" y="1268413"/>
            <a:ext cx="6051538" cy="4248150"/>
          </a:xfrm>
        </p:spPr>
      </p:pic>
    </p:spTree>
    <p:extLst>
      <p:ext uri="{BB962C8B-B14F-4D97-AF65-F5344CB8AC3E}">
        <p14:creationId xmlns:p14="http://schemas.microsoft.com/office/powerpoint/2010/main" val="213675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? Wind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mature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!“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5193" y="1700807"/>
            <a:ext cx="7200900" cy="3815755"/>
          </a:xfrm>
        </p:spPr>
        <p:txBody>
          <a:bodyPr/>
          <a:lstStyle/>
          <a:p>
            <a:r>
              <a:rPr lang="de-DE" dirty="0" smtClean="0"/>
              <a:t>Drive </a:t>
            </a:r>
            <a:r>
              <a:rPr lang="de-DE" dirty="0" err="1" smtClean="0"/>
              <a:t>Levelised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(</a:t>
            </a:r>
            <a:r>
              <a:rPr lang="de-DE" dirty="0" err="1" smtClean="0"/>
              <a:t>LCoE</a:t>
            </a:r>
            <a:r>
              <a:rPr lang="de-DE" dirty="0" smtClean="0"/>
              <a:t>) down</a:t>
            </a:r>
          </a:p>
          <a:p>
            <a:r>
              <a:rPr lang="de-DE" dirty="0" smtClean="0"/>
              <a:t>Still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mature</a:t>
            </a:r>
            <a:r>
              <a:rPr lang="de-DE" dirty="0" smtClean="0"/>
              <a:t>“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territories</a:t>
            </a:r>
            <a:r>
              <a:rPr lang="de-DE" dirty="0" smtClean="0"/>
              <a:t> (</a:t>
            </a:r>
            <a:r>
              <a:rPr lang="de-DE" dirty="0" err="1" smtClean="0"/>
              <a:t>floating</a:t>
            </a:r>
            <a:r>
              <a:rPr lang="de-DE" dirty="0" smtClean="0"/>
              <a:t>, </a:t>
            </a:r>
            <a:r>
              <a:rPr lang="de-DE" dirty="0" err="1" smtClean="0"/>
              <a:t>radical</a:t>
            </a:r>
            <a:r>
              <a:rPr lang="de-DE" dirty="0" smtClean="0"/>
              <a:t> design </a:t>
            </a:r>
            <a:r>
              <a:rPr lang="de-DE" dirty="0" err="1" smtClean="0"/>
              <a:t>change</a:t>
            </a:r>
            <a:r>
              <a:rPr lang="de-DE" dirty="0" smtClean="0"/>
              <a:t>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9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Agenda</a:t>
            </a:r>
            <a:endParaRPr lang="en-US" altLang="en-US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eaLnBrk="1" hangingPunct="1"/>
            <a:r>
              <a:rPr lang="da-DK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Wind power </a:t>
            </a:r>
            <a:r>
              <a:rPr lang="da-DK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today</a:t>
            </a:r>
            <a:r>
              <a:rPr lang="da-DK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in US, Asia and Europe</a:t>
            </a:r>
          </a:p>
          <a:p>
            <a:pPr eaLnBrk="1" hangingPunct="1"/>
            <a:endParaRPr lang="da-DK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R&amp;I in the </a:t>
            </a:r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Renewables</a:t>
            </a: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b="1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Examples</a:t>
            </a:r>
            <a:r>
              <a:rPr lang="fr-FR" altLang="en-US" b="1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of </a:t>
            </a:r>
            <a:r>
              <a:rPr lang="fr-FR" altLang="en-US" b="1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technical</a:t>
            </a:r>
            <a:r>
              <a:rPr lang="fr-FR" altLang="en-US" b="1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challenges</a:t>
            </a:r>
            <a:endParaRPr lang="en-US" altLang="en-US" b="1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Blades</a:t>
            </a:r>
          </a:p>
          <a:p>
            <a:pPr lvl="1"/>
            <a:r>
              <a:rPr lang="de-DE" dirty="0" smtClean="0"/>
              <a:t>Size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: Wind </a:t>
            </a:r>
            <a:r>
              <a:rPr lang="de-DE" dirty="0" err="1" smtClean="0"/>
              <a:t>turbines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rotating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r>
              <a:rPr lang="de-DE" dirty="0" smtClean="0"/>
              <a:t> on </a:t>
            </a:r>
            <a:r>
              <a:rPr lang="de-DE" dirty="0" err="1" smtClean="0"/>
              <a:t>earth</a:t>
            </a:r>
            <a:endParaRPr lang="de-DE" dirty="0" smtClean="0"/>
          </a:p>
          <a:p>
            <a:pPr lvl="1"/>
            <a:r>
              <a:rPr lang="de-DE" dirty="0" smtClean="0"/>
              <a:t>Working in </a:t>
            </a:r>
            <a:r>
              <a:rPr lang="de-DE" dirty="0" err="1" smtClean="0"/>
              <a:t>uncontrolled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 lvl="1"/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variable </a:t>
            </a:r>
            <a:r>
              <a:rPr lang="de-DE" dirty="0" err="1" smtClean="0"/>
              <a:t>loads</a:t>
            </a:r>
            <a:r>
              <a:rPr lang="de-DE" dirty="0" smtClean="0"/>
              <a:t>, </a:t>
            </a:r>
            <a:r>
              <a:rPr lang="de-DE" dirty="0" err="1" smtClean="0"/>
              <a:t>turbulence</a:t>
            </a:r>
            <a:endParaRPr lang="de-DE" dirty="0" smtClean="0"/>
          </a:p>
          <a:p>
            <a:pPr lvl="1"/>
            <a:r>
              <a:rPr lang="de-DE" dirty="0" err="1" smtClean="0"/>
              <a:t>Serrations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age</a:t>
            </a:r>
            <a:r>
              <a:rPr lang="de-DE" dirty="0" smtClean="0"/>
              <a:t>? Interactions: </a:t>
            </a:r>
            <a:r>
              <a:rPr lang="de-DE" dirty="0" err="1" smtClean="0"/>
              <a:t>bondings</a:t>
            </a:r>
            <a:r>
              <a:rPr lang="de-DE" dirty="0" smtClean="0"/>
              <a:t>, blade </a:t>
            </a:r>
            <a:r>
              <a:rPr lang="de-DE" dirty="0" err="1" smtClean="0"/>
              <a:t>roots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Specific</a:t>
            </a:r>
            <a:r>
              <a:rPr lang="de-DE" dirty="0" smtClean="0"/>
              <a:t> offshore </a:t>
            </a:r>
            <a:r>
              <a:rPr lang="de-DE" dirty="0" err="1" smtClean="0"/>
              <a:t>challenges</a:t>
            </a:r>
            <a:r>
              <a:rPr lang="de-DE" dirty="0" smtClean="0"/>
              <a:t>: </a:t>
            </a:r>
            <a:r>
              <a:rPr lang="de-DE" smtClean="0"/>
              <a:t>erosion</a:t>
            </a:r>
            <a:r>
              <a:rPr lang="de-DE" dirty="0" smtClean="0"/>
              <a:t>, remote</a:t>
            </a:r>
          </a:p>
          <a:p>
            <a:pPr lvl="1"/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 smtClean="0"/>
          </a:p>
          <a:p>
            <a:pPr lvl="1"/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r>
              <a:rPr lang="de-DE" dirty="0" smtClean="0"/>
              <a:t> </a:t>
            </a:r>
            <a:r>
              <a:rPr lang="de-DE" dirty="0" err="1" smtClean="0"/>
              <a:t>objectives</a:t>
            </a:r>
            <a:endParaRPr lang="de-DE" dirty="0" smtClean="0"/>
          </a:p>
          <a:p>
            <a:pPr lvl="1"/>
            <a:r>
              <a:rPr lang="de-DE" dirty="0" err="1" smtClean="0"/>
              <a:t>Morphing</a:t>
            </a:r>
            <a:r>
              <a:rPr lang="de-DE" dirty="0" smtClean="0"/>
              <a:t> blades?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7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Floating </a:t>
            </a:r>
            <a:r>
              <a:rPr lang="de-DE" dirty="0" err="1" smtClean="0"/>
              <a:t>turbines</a:t>
            </a:r>
            <a:endParaRPr lang="de-DE" dirty="0" smtClean="0"/>
          </a:p>
          <a:p>
            <a:pPr lvl="1"/>
            <a:r>
              <a:rPr lang="de-DE" dirty="0" err="1" smtClean="0"/>
              <a:t>Floaters</a:t>
            </a:r>
            <a:r>
              <a:rPr lang="de-DE" dirty="0" smtClean="0"/>
              <a:t> 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prototypes</a:t>
            </a:r>
            <a:r>
              <a:rPr lang="de-DE" dirty="0"/>
              <a:t> </a:t>
            </a:r>
            <a:r>
              <a:rPr lang="de-DE" dirty="0" smtClean="0"/>
              <a:t>so </a:t>
            </a:r>
            <a:r>
              <a:rPr lang="de-DE" dirty="0" err="1" smtClean="0"/>
              <a:t>far</a:t>
            </a:r>
            <a:endParaRPr lang="de-DE" dirty="0" smtClean="0"/>
          </a:p>
          <a:p>
            <a:pPr lvl="1"/>
            <a:r>
              <a:rPr lang="de-DE" dirty="0" smtClean="0"/>
              <a:t>Interface </a:t>
            </a:r>
            <a:r>
              <a:rPr lang="de-DE" dirty="0" err="1" smtClean="0"/>
              <a:t>with</a:t>
            </a:r>
            <a:r>
              <a:rPr lang="de-DE" dirty="0" smtClean="0"/>
              <a:t> wind </a:t>
            </a:r>
            <a:r>
              <a:rPr lang="de-DE" dirty="0" err="1" smtClean="0"/>
              <a:t>turbine</a:t>
            </a:r>
            <a:r>
              <a:rPr lang="de-DE" dirty="0" smtClean="0"/>
              <a:t>: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turbine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Anchoring</a:t>
            </a:r>
            <a:endParaRPr lang="de-DE" dirty="0" smtClean="0"/>
          </a:p>
          <a:p>
            <a:pPr lvl="1"/>
            <a:r>
              <a:rPr lang="de-DE" dirty="0" smtClean="0"/>
              <a:t>Maintenance </a:t>
            </a:r>
            <a:r>
              <a:rPr lang="de-DE" dirty="0" err="1" smtClean="0"/>
              <a:t>strategies</a:t>
            </a:r>
            <a:endParaRPr lang="de-DE" dirty="0" smtClean="0"/>
          </a:p>
          <a:p>
            <a:pPr lvl="1"/>
            <a:r>
              <a:rPr lang="de-DE" dirty="0" smtClean="0"/>
              <a:t>Cable </a:t>
            </a:r>
            <a:r>
              <a:rPr lang="de-DE" dirty="0" err="1" smtClean="0"/>
              <a:t>interface</a:t>
            </a:r>
            <a:endParaRPr lang="de-DE" dirty="0" smtClean="0"/>
          </a:p>
          <a:p>
            <a:pPr lvl="1"/>
            <a:r>
              <a:rPr lang="de-DE" dirty="0" smtClean="0"/>
              <a:t>HSE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8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lvl="1"/>
            <a:r>
              <a:rPr lang="de-DE" dirty="0" smtClean="0"/>
              <a:t>LIDAR </a:t>
            </a:r>
            <a:r>
              <a:rPr lang="de-DE" dirty="0" err="1" smtClean="0"/>
              <a:t>controlled</a:t>
            </a:r>
            <a:r>
              <a:rPr lang="de-DE" dirty="0" smtClean="0"/>
              <a:t> wind </a:t>
            </a:r>
            <a:r>
              <a:rPr lang="de-DE" dirty="0" err="1" smtClean="0"/>
              <a:t>turbines</a:t>
            </a:r>
            <a:endParaRPr lang="de-DE" dirty="0" smtClean="0"/>
          </a:p>
          <a:p>
            <a:pPr lvl="1"/>
            <a:r>
              <a:rPr lang="de-DE" dirty="0" smtClean="0"/>
              <a:t>Load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endParaRPr lang="de-DE" dirty="0" smtClean="0"/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/>
            <a:r>
              <a:rPr lang="de-DE" dirty="0" smtClean="0"/>
              <a:t>Wind </a:t>
            </a:r>
            <a:r>
              <a:rPr lang="de-DE" dirty="0" err="1" smtClean="0"/>
              <a:t>farms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wind </a:t>
            </a:r>
            <a:r>
              <a:rPr lang="de-DE" dirty="0" err="1" smtClean="0"/>
              <a:t>turbines</a:t>
            </a:r>
            <a:endParaRPr lang="de-DE" dirty="0" smtClean="0"/>
          </a:p>
          <a:p>
            <a:pPr lvl="1"/>
            <a:r>
              <a:rPr lang="de-DE" dirty="0" smtClean="0"/>
              <a:t>Big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predictive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endParaRPr lang="de-DE" dirty="0" smtClean="0"/>
          </a:p>
          <a:p>
            <a:pPr lvl="1"/>
            <a:r>
              <a:rPr lang="de-DE" dirty="0" err="1" smtClean="0"/>
              <a:t>Redundancy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9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in a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was </a:t>
            </a:r>
            <a:r>
              <a:rPr lang="de-DE" dirty="0" err="1" smtClean="0"/>
              <a:t>originally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centralized</a:t>
            </a:r>
            <a:r>
              <a:rPr lang="de-DE" dirty="0" smtClean="0"/>
              <a:t> power </a:t>
            </a:r>
            <a:r>
              <a:rPr lang="de-DE" dirty="0" err="1" smtClean="0"/>
              <a:t>productions</a:t>
            </a:r>
            <a:endParaRPr lang="de-DE" dirty="0" smtClean="0"/>
          </a:p>
          <a:p>
            <a:pPr lvl="1"/>
            <a:r>
              <a:rPr lang="de-DE" dirty="0" smtClean="0"/>
              <a:t>Connection </a:t>
            </a:r>
            <a:r>
              <a:rPr lang="de-DE" dirty="0" err="1" smtClean="0"/>
              <a:t>of</a:t>
            </a:r>
            <a:r>
              <a:rPr lang="de-DE" dirty="0" smtClean="0"/>
              <a:t> offshore wind </a:t>
            </a:r>
            <a:r>
              <a:rPr lang="de-DE" dirty="0" err="1" smtClean="0"/>
              <a:t>parks</a:t>
            </a:r>
            <a:r>
              <a:rPr lang="de-DE" dirty="0" smtClean="0"/>
              <a:t>: AC?</a:t>
            </a:r>
          </a:p>
          <a:p>
            <a:pPr lvl="1"/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8.2 Consulting – </a:t>
            </a:r>
            <a:r>
              <a:rPr lang="de-DE" b="0" dirty="0" smtClean="0"/>
              <a:t>Member </a:t>
            </a:r>
            <a:r>
              <a:rPr lang="de-DE" b="0" dirty="0" err="1" smtClean="0"/>
              <a:t>of</a:t>
            </a:r>
            <a:r>
              <a:rPr lang="de-DE" b="0" dirty="0" smtClean="0"/>
              <a:t> 8.2 Group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smtClean="0"/>
              <a:t>130 </a:t>
            </a:r>
            <a:r>
              <a:rPr lang="en-US" b="1" dirty="0"/>
              <a:t>experts worldwide</a:t>
            </a:r>
            <a:r>
              <a:rPr lang="en-US" dirty="0"/>
              <a:t> |  active in more than 50 countries</a:t>
            </a:r>
          </a:p>
          <a:p>
            <a:r>
              <a:rPr lang="en-US" dirty="0"/>
              <a:t>More than 20 years of experience in renewable energies </a:t>
            </a:r>
            <a:endParaRPr lang="en-US" dirty="0" smtClean="0"/>
          </a:p>
          <a:p>
            <a:r>
              <a:rPr lang="en-US" b="1" dirty="0"/>
              <a:t>Technical Consulting</a:t>
            </a:r>
            <a:r>
              <a:rPr lang="en-US" dirty="0"/>
              <a:t>: </a:t>
            </a:r>
            <a:r>
              <a:rPr lang="en-US" dirty="0" smtClean="0"/>
              <a:t>(</a:t>
            </a:r>
            <a:r>
              <a:rPr lang="en-US" dirty="0"/>
              <a:t>e.g. Due Diligence, O&amp;M Optimization, Lenders / Owners Advisor)</a:t>
            </a:r>
          </a:p>
          <a:p>
            <a:r>
              <a:rPr lang="en-US" b="1" dirty="0" smtClean="0"/>
              <a:t>Technical </a:t>
            </a:r>
            <a:r>
              <a:rPr lang="en-US" b="1" dirty="0"/>
              <a:t>Inspections</a:t>
            </a:r>
            <a:r>
              <a:rPr lang="en-US" dirty="0" smtClean="0"/>
              <a:t>: (</a:t>
            </a:r>
            <a:r>
              <a:rPr lang="en-US" dirty="0"/>
              <a:t>e.g. Condition based assessments, Technical surveillance)</a:t>
            </a:r>
          </a:p>
          <a:p>
            <a:r>
              <a:rPr lang="en-US" b="1" dirty="0" smtClean="0"/>
              <a:t>Grid </a:t>
            </a:r>
            <a:r>
              <a:rPr lang="en-US" b="1" dirty="0"/>
              <a:t>Connection Expertise</a:t>
            </a:r>
          </a:p>
          <a:p>
            <a:endParaRPr lang="en-US" dirty="0"/>
          </a:p>
        </p:txBody>
      </p:sp>
      <p:sp>
        <p:nvSpPr>
          <p:cNvPr id="4" name="Freihandform 10"/>
          <p:cNvSpPr/>
          <p:nvPr/>
        </p:nvSpPr>
        <p:spPr>
          <a:xfrm>
            <a:off x="6084167" y="4941168"/>
            <a:ext cx="2602633" cy="1054930"/>
          </a:xfrm>
          <a:custGeom>
            <a:avLst/>
            <a:gdLst>
              <a:gd name="connsiteX0" fmla="*/ 0 w 1585877"/>
              <a:gd name="connsiteY0" fmla="*/ 0 h 717267"/>
              <a:gd name="connsiteX1" fmla="*/ 1585877 w 1585877"/>
              <a:gd name="connsiteY1" fmla="*/ 0 h 717267"/>
              <a:gd name="connsiteX2" fmla="*/ 1585877 w 1585877"/>
              <a:gd name="connsiteY2" fmla="*/ 717267 h 717267"/>
              <a:gd name="connsiteX3" fmla="*/ 0 w 1585877"/>
              <a:gd name="connsiteY3" fmla="*/ 717267 h 717267"/>
              <a:gd name="connsiteX4" fmla="*/ 0 w 1585877"/>
              <a:gd name="connsiteY4" fmla="*/ 0 h 7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877" h="717267">
                <a:moveTo>
                  <a:pt x="0" y="0"/>
                </a:moveTo>
                <a:lnTo>
                  <a:pt x="1585877" y="0"/>
                </a:lnTo>
                <a:lnTo>
                  <a:pt x="1585877" y="717267"/>
                </a:lnTo>
                <a:lnTo>
                  <a:pt x="0" y="717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20 000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turbines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inspected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ihandform 11"/>
          <p:cNvSpPr/>
          <p:nvPr/>
        </p:nvSpPr>
        <p:spPr>
          <a:xfrm>
            <a:off x="428993" y="4941169"/>
            <a:ext cx="2630840" cy="1054929"/>
          </a:xfrm>
          <a:custGeom>
            <a:avLst/>
            <a:gdLst>
              <a:gd name="connsiteX0" fmla="*/ 0 w 1585877"/>
              <a:gd name="connsiteY0" fmla="*/ 0 h 717267"/>
              <a:gd name="connsiteX1" fmla="*/ 1585877 w 1585877"/>
              <a:gd name="connsiteY1" fmla="*/ 0 h 717267"/>
              <a:gd name="connsiteX2" fmla="*/ 1585877 w 1585877"/>
              <a:gd name="connsiteY2" fmla="*/ 717267 h 717267"/>
              <a:gd name="connsiteX3" fmla="*/ 0 w 1585877"/>
              <a:gd name="connsiteY3" fmla="*/ 717267 h 717267"/>
              <a:gd name="connsiteX4" fmla="*/ 0 w 1585877"/>
              <a:gd name="connsiteY4" fmla="*/ 0 h 7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877" h="717267">
                <a:moveTo>
                  <a:pt x="0" y="0"/>
                </a:moveTo>
                <a:lnTo>
                  <a:pt x="1585877" y="0"/>
                </a:lnTo>
                <a:lnTo>
                  <a:pt x="1585877" y="717267"/>
                </a:lnTo>
                <a:lnTo>
                  <a:pt x="0" y="717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Due Diligence of more </a:t>
            </a:r>
            <a:br>
              <a:rPr lang="en-US" sz="1600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than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2 500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offshore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500 MW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onshore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ihandform 12"/>
          <p:cNvSpPr/>
          <p:nvPr/>
        </p:nvSpPr>
        <p:spPr>
          <a:xfrm>
            <a:off x="3203848" y="4941168"/>
            <a:ext cx="2736304" cy="1054929"/>
          </a:xfrm>
          <a:custGeom>
            <a:avLst/>
            <a:gdLst>
              <a:gd name="connsiteX0" fmla="*/ 0 w 1585877"/>
              <a:gd name="connsiteY0" fmla="*/ 0 h 717267"/>
              <a:gd name="connsiteX1" fmla="*/ 1585877 w 1585877"/>
              <a:gd name="connsiteY1" fmla="*/ 0 h 717267"/>
              <a:gd name="connsiteX2" fmla="*/ 1585877 w 1585877"/>
              <a:gd name="connsiteY2" fmla="*/ 717267 h 717267"/>
              <a:gd name="connsiteX3" fmla="*/ 0 w 1585877"/>
              <a:gd name="connsiteY3" fmla="*/ 717267 h 717267"/>
              <a:gd name="connsiteX4" fmla="*/ 0 w 1585877"/>
              <a:gd name="connsiteY4" fmla="*/ 0 h 7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877" h="717267">
                <a:moveTo>
                  <a:pt x="0" y="0"/>
                </a:moveTo>
                <a:lnTo>
                  <a:pt x="1585877" y="0"/>
                </a:lnTo>
                <a:lnTo>
                  <a:pt x="1585877" y="717267"/>
                </a:lnTo>
                <a:lnTo>
                  <a:pt x="0" y="717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Design review </a:t>
            </a: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performed for most</a:t>
            </a:r>
            <a:r>
              <a:rPr lang="en-US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 and </a:t>
            </a:r>
            <a:r>
              <a:rPr lang="en-US" sz="1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offshore </a:t>
            </a:r>
            <a:r>
              <a:rPr lang="en-US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turbines </a:t>
            </a:r>
            <a:endPara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6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-9525" y="1989138"/>
            <a:ext cx="9266238" cy="130651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Nexa Light" charset="0"/>
                <a:ea typeface="ヒラギノ角ゴ Pro W3" charset="-128"/>
                <a:cs typeface="Calibri" pitchFamily="34" charset="0"/>
              </a:rPr>
              <a:t>Join the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-39688" y="2914650"/>
            <a:ext cx="9266238" cy="18716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Nexa Light" charset="0"/>
                <a:ea typeface="ヒラギノ角ゴ Pro W3" charset="-128"/>
                <a:cs typeface="Calibri" pitchFamily="34" charset="0"/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Agenda</a:t>
            </a:r>
            <a:endParaRPr lang="en-US" altLang="en-US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eaLnBrk="1" hangingPunct="1"/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Wind power </a:t>
            </a:r>
            <a:r>
              <a:rPr lang="da-DK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today</a:t>
            </a:r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in US, Asia and Europe</a:t>
            </a:r>
          </a:p>
          <a:p>
            <a:pPr eaLnBrk="1" hangingPunct="1"/>
            <a:endParaRPr lang="da-DK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R&amp;I in the </a:t>
            </a:r>
            <a:r>
              <a:rPr lang="fr-FR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Renewables</a:t>
            </a: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Examples</a:t>
            </a:r>
            <a:r>
              <a:rPr lang="fr-FR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of </a:t>
            </a:r>
            <a:r>
              <a:rPr lang="fr-FR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technical</a:t>
            </a:r>
            <a:r>
              <a:rPr lang="fr-FR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challenges</a:t>
            </a: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Agenda</a:t>
            </a:r>
            <a:endParaRPr lang="en-US" altLang="en-US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eaLnBrk="1" hangingPunct="1"/>
            <a:r>
              <a:rPr lang="da-DK" altLang="en-US" b="1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Wind power </a:t>
            </a:r>
            <a:r>
              <a:rPr lang="da-DK" altLang="en-US" b="1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today</a:t>
            </a:r>
            <a:r>
              <a:rPr lang="da-DK" altLang="en-US" b="1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in US, Asia and Europe</a:t>
            </a:r>
          </a:p>
          <a:p>
            <a:pPr eaLnBrk="1" hangingPunct="1"/>
            <a:endParaRPr lang="da-DK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R&amp;I in the </a:t>
            </a:r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Renewables</a:t>
            </a: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Examples</a:t>
            </a:r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of </a:t>
            </a:r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technical</a:t>
            </a:r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challenges</a:t>
            </a: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GWEC cumlative capacity</a:t>
            </a:r>
            <a:endParaRPr lang="en-US" altLang="en-US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628775"/>
            <a:ext cx="72009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GWEC </a:t>
            </a:r>
            <a:r>
              <a:rPr lang="da-DK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Newly</a:t>
            </a:r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</a:t>
            </a:r>
            <a:r>
              <a:rPr lang="da-DK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installed</a:t>
            </a:r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</a:t>
            </a:r>
            <a:r>
              <a:rPr lang="da-DK" altLang="en-US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capacity</a:t>
            </a:r>
            <a:r>
              <a:rPr lang="da-DK" altLang="en-US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 2015</a:t>
            </a: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606550"/>
            <a:ext cx="7200900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Wind: </a:t>
            </a:r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7" y="1268413"/>
            <a:ext cx="7027015" cy="4248150"/>
          </a:xfrm>
        </p:spPr>
      </p:pic>
    </p:spTree>
    <p:extLst>
      <p:ext uri="{BB962C8B-B14F-4D97-AF65-F5344CB8AC3E}">
        <p14:creationId xmlns:p14="http://schemas.microsoft.com/office/powerpoint/2010/main" val="157557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Agenda</a:t>
            </a:r>
            <a:endParaRPr lang="en-US" altLang="en-US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eaLnBrk="1" hangingPunct="1"/>
            <a:r>
              <a:rPr lang="da-DK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Wind power </a:t>
            </a:r>
            <a:r>
              <a:rPr lang="da-DK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today</a:t>
            </a:r>
            <a:r>
              <a:rPr lang="da-DK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in US, Asia and Europe</a:t>
            </a:r>
          </a:p>
          <a:p>
            <a:pPr eaLnBrk="1" hangingPunct="1"/>
            <a:endParaRPr lang="da-DK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b="1" dirty="0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R&amp;I in the </a:t>
            </a:r>
            <a:r>
              <a:rPr lang="fr-FR" altLang="en-US" b="1" dirty="0" err="1" smtClean="0">
                <a:latin typeface="Calibri" pitchFamily="34" charset="0"/>
                <a:ea typeface="ヒラギノ角ゴ Pro W3" charset="-128"/>
                <a:cs typeface="Calibri" pitchFamily="34" charset="0"/>
              </a:rPr>
              <a:t>Renewables</a:t>
            </a:r>
            <a:endParaRPr lang="en-US" altLang="en-US" b="1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eaLnBrk="1" hangingPunct="1"/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Examples</a:t>
            </a:r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of </a:t>
            </a:r>
            <a:r>
              <a:rPr lang="fr-FR" alt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technical</a:t>
            </a:r>
            <a:r>
              <a:rPr lang="fr-FR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 challenges</a:t>
            </a: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5115"/>
            <a:ext cx="1980499" cy="468037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1881717"/>
          </a:xfrm>
        </p:spPr>
        <p:txBody>
          <a:bodyPr/>
          <a:lstStyle/>
          <a:p>
            <a:r>
              <a:rPr lang="de-DE" dirty="0" smtClean="0"/>
              <a:t>W</a:t>
            </a:r>
            <a:r>
              <a:rPr lang="en-US" dirty="0" smtClean="0"/>
              <a:t>hat </a:t>
            </a:r>
            <a:r>
              <a:rPr lang="en-US" dirty="0"/>
              <a:t>technologies are expected to change the most over the next three years by </a:t>
            </a:r>
            <a:r>
              <a:rPr lang="en-US" dirty="0" smtClean="0"/>
              <a:t>2018?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932041" y="3573015"/>
            <a:ext cx="3672408" cy="2232249"/>
          </a:xfrm>
        </p:spPr>
        <p:txBody>
          <a:bodyPr/>
          <a:lstStyle/>
          <a:p>
            <a:r>
              <a:rPr lang="en-US" dirty="0" smtClean="0"/>
              <a:t>Renewable energy comes close 4</a:t>
            </a:r>
            <a:r>
              <a:rPr lang="en-US" baseline="30000" dirty="0" smtClean="0"/>
              <a:t>th</a:t>
            </a:r>
            <a:r>
              <a:rPr lang="en-US" dirty="0" smtClean="0"/>
              <a:t> after IT, nanotechnologies and </a:t>
            </a:r>
            <a:r>
              <a:rPr lang="en-US" dirty="0" err="1" smtClean="0"/>
              <a:t>Softwares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Most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investments in renewables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06" y="1268413"/>
            <a:ext cx="5770937" cy="4248150"/>
          </a:xfrm>
        </p:spPr>
      </p:pic>
    </p:spTree>
    <p:extLst>
      <p:ext uri="{BB962C8B-B14F-4D97-AF65-F5344CB8AC3E}">
        <p14:creationId xmlns:p14="http://schemas.microsoft.com/office/powerpoint/2010/main" val="1507165575"/>
      </p:ext>
    </p:extLst>
  </p:cSld>
  <p:clrMapOvr>
    <a:masterClrMapping/>
  </p:clrMapOvr>
</p:sld>
</file>

<file path=ppt/theme/theme1.xml><?xml version="1.0" encoding="utf-8"?>
<a:theme xmlns:a="http://schemas.openxmlformats.org/drawingml/2006/main" name="DraftsCD">
  <a:themeElements>
    <a:clrScheme name="ETIPWind">
      <a:dk1>
        <a:srgbClr val="323232"/>
      </a:dk1>
      <a:lt1>
        <a:sysClr val="window" lastClr="FFFFFF"/>
      </a:lt1>
      <a:dk2>
        <a:srgbClr val="005596"/>
      </a:dk2>
      <a:lt2>
        <a:srgbClr val="79BDE8"/>
      </a:lt2>
      <a:accent1>
        <a:srgbClr val="78A22F"/>
      </a:accent1>
      <a:accent2>
        <a:srgbClr val="F2A900"/>
      </a:accent2>
      <a:accent3>
        <a:srgbClr val="D50032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DraftsCD</Template>
  <TotalTime>40</TotalTime>
  <Words>411</Words>
  <Application>Microsoft Macintosh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Book</vt:lpstr>
      <vt:lpstr>MS PGothic</vt:lpstr>
      <vt:lpstr>Nexa</vt:lpstr>
      <vt:lpstr>Nexa Light</vt:lpstr>
      <vt:lpstr>Wingdings</vt:lpstr>
      <vt:lpstr>ヒラギノ角ゴ Pro W3</vt:lpstr>
      <vt:lpstr>DraftsCD</vt:lpstr>
      <vt:lpstr>Wind technology: R&amp;I perspective </vt:lpstr>
      <vt:lpstr>Agenda</vt:lpstr>
      <vt:lpstr>Agenda</vt:lpstr>
      <vt:lpstr>GWEC cumlative capacity</vt:lpstr>
      <vt:lpstr>GWEC Newly installed capacity 2015</vt:lpstr>
      <vt:lpstr>Wind: today‘s way to produce electricity</vt:lpstr>
      <vt:lpstr>Agenda</vt:lpstr>
      <vt:lpstr>Most important technologies</vt:lpstr>
      <vt:lpstr>R&amp;D investments in renewables 2015</vt:lpstr>
      <vt:lpstr>R&amp;D investments in renewables 2015</vt:lpstr>
      <vt:lpstr>„Why is research needed? Wind energy is a mature technology now!“</vt:lpstr>
      <vt:lpstr>Agenda</vt:lpstr>
      <vt:lpstr>Technical challenges</vt:lpstr>
      <vt:lpstr>Technical challenges</vt:lpstr>
      <vt:lpstr>Technical challenges</vt:lpstr>
      <vt:lpstr>Technical challenges</vt:lpstr>
      <vt:lpstr>8.2 Consulting – Member of 8.2 Group</vt:lpstr>
      <vt:lpstr>Join the conversation</vt:lpstr>
      <vt:lpstr>Thanks for your attention</vt:lpstr>
    </vt:vector>
  </TitlesOfParts>
  <Company>Siemens AG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a status and what about R&amp;I</dc:title>
  <dc:creator>Cronin, Aidan (WP TI TM)</dc:creator>
  <cp:lastModifiedBy>Charles Dugué</cp:lastModifiedBy>
  <cp:revision>20</cp:revision>
  <cp:lastPrinted>2016-09-21T16:00:49Z</cp:lastPrinted>
  <dcterms:created xsi:type="dcterms:W3CDTF">2016-09-14T06:37:35Z</dcterms:created>
  <dcterms:modified xsi:type="dcterms:W3CDTF">2016-09-22T12:48:27Z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433041443</vt:i4>
  </property>
  <property fmtid="{D5CDD505-2E9C-101B-9397-08002B2CF9AE}" pid="3" name="_NewReviewCycle">
    <vt:lpwstr/>
  </property>
  <property fmtid="{D5CDD505-2E9C-101B-9397-08002B2CF9AE}" pid="4" name="_EmailSubject">
    <vt:lpwstr>Some input more to follow</vt:lpwstr>
  </property>
  <property fmtid="{D5CDD505-2E9C-101B-9397-08002B2CF9AE}" pid="5" name="_AuthorEmail">
    <vt:lpwstr>aidan.cronin@siemens.com</vt:lpwstr>
  </property>
  <property fmtid="{D5CDD505-2E9C-101B-9397-08002B2CF9AE}" pid="6" name="_AuthorEmailDisplayName">
    <vt:lpwstr>Cronin, Aidan (WP TI TM)</vt:lpwstr>
  </property>
</Properties>
</file>