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2" r:id="rId2"/>
    <p:sldId id="303" r:id="rId3"/>
    <p:sldId id="304" r:id="rId4"/>
    <p:sldId id="307" r:id="rId5"/>
    <p:sldId id="328" r:id="rId6"/>
    <p:sldId id="322" r:id="rId7"/>
    <p:sldId id="309" r:id="rId8"/>
    <p:sldId id="310" r:id="rId9"/>
    <p:sldId id="323" r:id="rId10"/>
    <p:sldId id="324" r:id="rId11"/>
    <p:sldId id="313" r:id="rId12"/>
    <p:sldId id="314" r:id="rId13"/>
    <p:sldId id="329" r:id="rId14"/>
    <p:sldId id="330" r:id="rId15"/>
    <p:sldId id="331" r:id="rId16"/>
    <p:sldId id="332" r:id="rId17"/>
    <p:sldId id="333" r:id="rId18"/>
    <p:sldId id="321" r:id="rId1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35C38797-048F-476A-869D-AD2AC21399AE}">
          <p14:sldIdLst>
            <p14:sldId id="302"/>
            <p14:sldId id="303"/>
            <p14:sldId id="304"/>
            <p14:sldId id="307"/>
            <p14:sldId id="328"/>
            <p14:sldId id="322"/>
            <p14:sldId id="309"/>
            <p14:sldId id="310"/>
            <p14:sldId id="323"/>
            <p14:sldId id="324"/>
            <p14:sldId id="313"/>
            <p14:sldId id="314"/>
            <p14:sldId id="329"/>
            <p14:sldId id="330"/>
            <p14:sldId id="331"/>
            <p14:sldId id="332"/>
            <p14:sldId id="333"/>
            <p14:sldId id="321"/>
          </p14:sldIdLst>
        </p14:section>
        <p14:section name="User Notes" id="{F65BFDFF-9D9F-4A93-B680-9E4D3757FA2B}">
          <p14:sldIdLst/>
        </p14:section>
        <p14:section name="Boilerplate slides" id="{CFA4995D-C5CC-4C06-9512-C6B0A3EC85BF}">
          <p14:sldIdLst/>
        </p14:section>
        <p14:section name="Layouts" id="{D4976B9D-D622-4C0A-8C58-FF7E8BBDA3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933">
          <p15:clr>
            <a:srgbClr val="A4A3A4"/>
          </p15:clr>
        </p15:guide>
        <p15:guide id="3" orient="horz" pos="3050">
          <p15:clr>
            <a:srgbClr val="A4A3A4"/>
          </p15:clr>
        </p15:guide>
        <p15:guide id="4" orient="horz" pos="2935">
          <p15:clr>
            <a:srgbClr val="A4A3A4"/>
          </p15:clr>
        </p15:guide>
        <p15:guide id="5" pos="2880">
          <p15:clr>
            <a:srgbClr val="A4A3A4"/>
          </p15:clr>
        </p15:guide>
        <p15:guide id="6" pos="249">
          <p15:clr>
            <a:srgbClr val="A4A3A4"/>
          </p15:clr>
        </p15:guide>
        <p15:guide id="7" pos="1156">
          <p15:clr>
            <a:srgbClr val="A4A3A4"/>
          </p15:clr>
        </p15:guide>
        <p15:guide id="8" pos="2018">
          <p15:clr>
            <a:srgbClr val="A4A3A4"/>
          </p15:clr>
        </p15:guide>
        <p15:guide id="9" pos="3742">
          <p15:clr>
            <a:srgbClr val="A4A3A4"/>
          </p15:clr>
        </p15:guide>
        <p15:guide id="10" pos="4604">
          <p15:clr>
            <a:srgbClr val="A4A3A4"/>
          </p15:clr>
        </p15:guide>
        <p15:guide id="11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A58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2334" autoAdjust="0"/>
  </p:normalViewPr>
  <p:slideViewPr>
    <p:cSldViewPr showGuides="1">
      <p:cViewPr varScale="1">
        <p:scale>
          <a:sx n="118" d="100"/>
          <a:sy n="118" d="100"/>
        </p:scale>
        <p:origin x="379" y="82"/>
      </p:cViewPr>
      <p:guideLst>
        <p:guide orient="horz" pos="259"/>
        <p:guide orient="horz" pos="933"/>
        <p:guide orient="horz" pos="3050"/>
        <p:guide orient="horz" pos="2935"/>
        <p:guide pos="2880"/>
        <p:guide pos="249"/>
        <p:guide pos="1156"/>
        <p:guide pos="2018"/>
        <p:guide pos="3742"/>
        <p:guide pos="4604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atkins.com\project\GBEMF\power\Offshore%20Renewables\Projects\5134712-%20BOWL-%20Beatrice%20WTG%20Refinement%20Phase\6.%20Technical\34.%20Wind-wave%20correlation\02.%20Design%20-%20Analysis\Poli%20fits\BOWL%20Wind%20Wave%20Correlation-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atkins.com\project\GBEMF\power\Offshore%20Renewables\Projects\5134712-%20BOWL-%20Beatrice%20WTG%20Refinement%20Phase\6.%20Technical\34.%20Wind-wave%20correlation\02.%20Design%20-%20Analysis\Poli%20fits\BOWL%20Wind%20Wave%20Correlation-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atkins.com\project\GBEMF\power\Offshore%20Renewables\Projects\5134712-%20BOWL-%20Beatrice%20WTG%20Refinement%20Phase\6.%20Technical\34.%20Wind-wave%20correlation\02.%20Design%20-%20Analysis\Poli%20fits\BOWL%20Wind%20Wave%20Correlation-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atkins.com\project\GBEMF\power\Offshore%20Renewables\Projects\5134712-%20BOWL-%20Beatrice%20WTG%20Refinement%20Phase\6.%20Technical\34.%20Wind-wave%20correlation\02.%20Design%20-%20Analysis\Poli%20fits\BOWL%20Wind%20Wave%20Correlation-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i="1" dirty="0" err="1" smtClean="0"/>
              <a:t>Tz</a:t>
            </a:r>
            <a:r>
              <a:rPr lang="en-GB" i="1" dirty="0" smtClean="0"/>
              <a:t> </a:t>
            </a:r>
            <a:r>
              <a:rPr lang="en-GB" sz="1400" b="0" i="0" u="none" strike="noStrike" baseline="0" dirty="0" smtClean="0">
                <a:effectLst/>
              </a:rPr>
              <a:t>–</a:t>
            </a:r>
            <a:r>
              <a:rPr lang="en-GB" i="1" dirty="0" smtClean="0"/>
              <a:t> Hs:</a:t>
            </a:r>
            <a:r>
              <a:rPr lang="en-GB" dirty="0" smtClean="0"/>
              <a:t> </a:t>
            </a:r>
            <a:r>
              <a:rPr lang="en-GB" sz="1400" b="0" i="0" u="none" strike="noStrike" baseline="0" dirty="0" smtClean="0">
                <a:effectLst/>
              </a:rPr>
              <a:t>Relationship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48884841538373"/>
          <c:y val="0.13333333333333336"/>
          <c:w val="0.75770672235262715"/>
          <c:h val="0.69274682306940372"/>
        </c:manualLayout>
      </c:layout>
      <c:scatterChart>
        <c:scatterStyle val="lineMarker"/>
        <c:varyColors val="0"/>
        <c:ser>
          <c:idx val="0"/>
          <c:order val="0"/>
          <c:tx>
            <c:v>Tz(Hs) at 50% of non-exceedance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5"/>
            <c:dispRSqr val="1"/>
            <c:dispEq val="1"/>
            <c:trendlineLbl>
              <c:layout>
                <c:manualLayout>
                  <c:x val="8.5918622086496421E-2"/>
                  <c:y val="-4.117302052785924E-2"/>
                </c:manualLayout>
              </c:layout>
              <c:numFmt formatCode="0.0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'Tz (Hs)'!$BA$23:$BA$39</c:f>
              <c:numCache>
                <c:formatCode>General</c:formatCode>
                <c:ptCount val="17"/>
                <c:pt idx="0">
                  <c:v>0.25</c:v>
                </c:pt>
                <c:pt idx="1">
                  <c:v>0.75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3.25</c:v>
                </c:pt>
                <c:pt idx="7">
                  <c:v>3.75</c:v>
                </c:pt>
                <c:pt idx="8">
                  <c:v>4.25</c:v>
                </c:pt>
                <c:pt idx="9">
                  <c:v>4.75</c:v>
                </c:pt>
                <c:pt idx="10">
                  <c:v>5.25</c:v>
                </c:pt>
                <c:pt idx="11">
                  <c:v>5.75</c:v>
                </c:pt>
                <c:pt idx="12">
                  <c:v>6.25</c:v>
                </c:pt>
                <c:pt idx="13">
                  <c:v>6.75</c:v>
                </c:pt>
                <c:pt idx="14">
                  <c:v>7.25</c:v>
                </c:pt>
                <c:pt idx="15">
                  <c:v>7.75</c:v>
                </c:pt>
                <c:pt idx="16">
                  <c:v>8.25</c:v>
                </c:pt>
              </c:numCache>
            </c:numRef>
          </c:xVal>
          <c:yVal>
            <c:numRef>
              <c:f>'Tz (Hs)'!$BB$23:$BB$39</c:f>
              <c:numCache>
                <c:formatCode>General</c:formatCode>
                <c:ptCount val="17"/>
                <c:pt idx="0">
                  <c:v>2.2856061229528435</c:v>
                </c:pt>
                <c:pt idx="1">
                  <c:v>2.9757774517418949</c:v>
                </c:pt>
                <c:pt idx="2">
                  <c:v>3.6397800502600086</c:v>
                </c:pt>
                <c:pt idx="3">
                  <c:v>4.4446177189581046</c:v>
                </c:pt>
                <c:pt idx="4">
                  <c:v>4.9996489332973262</c:v>
                </c:pt>
                <c:pt idx="5">
                  <c:v>5.5652080344332857</c:v>
                </c:pt>
                <c:pt idx="6">
                  <c:v>6.2340874811463047</c:v>
                </c:pt>
                <c:pt idx="7">
                  <c:v>6.5924910607866511</c:v>
                </c:pt>
                <c:pt idx="8">
                  <c:v>7.2067346938775509</c:v>
                </c:pt>
                <c:pt idx="9">
                  <c:v>7.5403141361256543</c:v>
                </c:pt>
                <c:pt idx="10">
                  <c:v>7.9172413793103447</c:v>
                </c:pt>
                <c:pt idx="11">
                  <c:v>8.3377551020408163</c:v>
                </c:pt>
                <c:pt idx="12">
                  <c:v>8.4738738738738739</c:v>
                </c:pt>
                <c:pt idx="13">
                  <c:v>8.9142857142857146</c:v>
                </c:pt>
                <c:pt idx="14">
                  <c:v>9.1619047619047613</c:v>
                </c:pt>
                <c:pt idx="15">
                  <c:v>9.4571428571428573</c:v>
                </c:pt>
                <c:pt idx="16">
                  <c:v>10.1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513416"/>
        <c:axId val="180946072"/>
      </c:scatterChart>
      <c:valAx>
        <c:axId val="282513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Hs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46072"/>
        <c:crosses val="autoZero"/>
        <c:crossBetween val="midCat"/>
      </c:valAx>
      <c:valAx>
        <c:axId val="18094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Tz</a:t>
                </a:r>
                <a:r>
                  <a:rPr lang="en-GB" dirty="0"/>
                  <a:t> </a:t>
                </a:r>
                <a:r>
                  <a:rPr lang="en-GB" dirty="0" smtClean="0"/>
                  <a:t>(s)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513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599228516773931"/>
          <c:y val="0.5365882212522749"/>
          <c:w val="0.45885876693406763"/>
          <c:h val="0.359012694531169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1" baseline="0" dirty="0" smtClean="0">
                <a:effectLst/>
              </a:rPr>
              <a:t>Hs</a:t>
            </a:r>
            <a:r>
              <a:rPr lang="en-GB" sz="1400" b="0" i="0" baseline="0" dirty="0" smtClean="0">
                <a:effectLst/>
              </a:rPr>
              <a:t> – </a:t>
            </a:r>
            <a:r>
              <a:rPr lang="en-GB" sz="1400" b="0" i="1" baseline="0" dirty="0" err="1" smtClean="0">
                <a:effectLst/>
              </a:rPr>
              <a:t>Vh</a:t>
            </a:r>
            <a:r>
              <a:rPr lang="en-GB" sz="1400" b="0" i="1" baseline="0" dirty="0" smtClean="0">
                <a:effectLst/>
              </a:rPr>
              <a:t>:</a:t>
            </a:r>
            <a:r>
              <a:rPr lang="en-GB" sz="1400" b="0" i="0" baseline="0" dirty="0" smtClean="0">
                <a:effectLst/>
              </a:rPr>
              <a:t> Relationship</a:t>
            </a:r>
            <a:endParaRPr lang="en-GB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50% Non exceedance MEAN Fit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5"/>
            <c:dispRSqr val="1"/>
            <c:dispEq val="1"/>
            <c:trendlineLbl>
              <c:layout>
                <c:manualLayout>
                  <c:x val="0.10691130662271967"/>
                  <c:y val="-4.063269217447525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'Hs (V)'!$CK$46:$DU$46</c:f>
              <c:numCache>
                <c:formatCode>General</c:formatCode>
                <c:ptCount val="3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  <c:pt idx="26">
                  <c:v>26.5</c:v>
                </c:pt>
                <c:pt idx="27">
                  <c:v>27.5</c:v>
                </c:pt>
                <c:pt idx="28">
                  <c:v>28.5</c:v>
                </c:pt>
                <c:pt idx="29">
                  <c:v>29.5</c:v>
                </c:pt>
                <c:pt idx="30">
                  <c:v>30.5</c:v>
                </c:pt>
                <c:pt idx="31">
                  <c:v>31.5</c:v>
                </c:pt>
                <c:pt idx="32">
                  <c:v>32.5</c:v>
                </c:pt>
                <c:pt idx="33">
                  <c:v>33.5</c:v>
                </c:pt>
                <c:pt idx="34">
                  <c:v>34.5</c:v>
                </c:pt>
                <c:pt idx="35">
                  <c:v>35.5</c:v>
                </c:pt>
                <c:pt idx="36">
                  <c:v>36.5</c:v>
                </c:pt>
              </c:numCache>
            </c:numRef>
          </c:xVal>
          <c:yVal>
            <c:numRef>
              <c:f>'Hs (V)'!$CK$48:$DU$48</c:f>
              <c:numCache>
                <c:formatCode>General</c:formatCode>
                <c:ptCount val="37"/>
                <c:pt idx="0">
                  <c:v>0.47909967845659163</c:v>
                </c:pt>
                <c:pt idx="1">
                  <c:v>0.48283858998144707</c:v>
                </c:pt>
                <c:pt idx="2">
                  <c:v>0.50244061178001953</c:v>
                </c:pt>
                <c:pt idx="3">
                  <c:v>0.53432531155994845</c:v>
                </c:pt>
                <c:pt idx="4">
                  <c:v>0.60231808412649679</c:v>
                </c:pt>
                <c:pt idx="5">
                  <c:v>0.68100206235593841</c:v>
                </c:pt>
                <c:pt idx="6">
                  <c:v>0.76843457237836199</c:v>
                </c:pt>
                <c:pt idx="7">
                  <c:v>0.84313725490196068</c:v>
                </c:pt>
                <c:pt idx="8">
                  <c:v>0.91751223854027586</c:v>
                </c:pt>
                <c:pt idx="9">
                  <c:v>1.0012596573731944</c:v>
                </c:pt>
                <c:pt idx="10">
                  <c:v>1.1392961876832843</c:v>
                </c:pt>
                <c:pt idx="11">
                  <c:v>1.2510453771101131</c:v>
                </c:pt>
                <c:pt idx="12">
                  <c:v>1.3714296862806306</c:v>
                </c:pt>
                <c:pt idx="13">
                  <c:v>1.4702257842123405</c:v>
                </c:pt>
                <c:pt idx="14">
                  <c:v>1.6301969365426696</c:v>
                </c:pt>
                <c:pt idx="15">
                  <c:v>1.752025462962963</c:v>
                </c:pt>
                <c:pt idx="16">
                  <c:v>1.8592789840229413</c:v>
                </c:pt>
                <c:pt idx="17">
                  <c:v>1.9934275793650793</c:v>
                </c:pt>
                <c:pt idx="18">
                  <c:v>2.0994558645707375</c:v>
                </c:pt>
                <c:pt idx="19">
                  <c:v>2.2251291989664082</c:v>
                </c:pt>
                <c:pt idx="20">
                  <c:v>2.3361313868613141</c:v>
                </c:pt>
                <c:pt idx="21">
                  <c:v>2.4291530944625408</c:v>
                </c:pt>
                <c:pt idx="22">
                  <c:v>2.4915789473684211</c:v>
                </c:pt>
                <c:pt idx="23">
                  <c:v>2.730855855855856</c:v>
                </c:pt>
                <c:pt idx="24">
                  <c:v>2.8716216216216215</c:v>
                </c:pt>
                <c:pt idx="25">
                  <c:v>2.912751677852349</c:v>
                </c:pt>
                <c:pt idx="26">
                  <c:v>2.9603174603174605</c:v>
                </c:pt>
                <c:pt idx="27">
                  <c:v>2.9729729729729728</c:v>
                </c:pt>
                <c:pt idx="28">
                  <c:v>2.9958333333333331</c:v>
                </c:pt>
                <c:pt idx="29">
                  <c:v>3.2589285714285716</c:v>
                </c:pt>
                <c:pt idx="30">
                  <c:v>3.4624999999999999</c:v>
                </c:pt>
                <c:pt idx="31">
                  <c:v>3.46875</c:v>
                </c:pt>
                <c:pt idx="32">
                  <c:v>3.7222222222222223</c:v>
                </c:pt>
                <c:pt idx="33">
                  <c:v>3.6875</c:v>
                </c:pt>
                <c:pt idx="34">
                  <c:v>3.5</c:v>
                </c:pt>
                <c:pt idx="35">
                  <c:v>3.8333333333333335</c:v>
                </c:pt>
                <c:pt idx="36">
                  <c:v>3.75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285784"/>
        <c:axId val="282291800"/>
      </c:scatterChart>
      <c:valAx>
        <c:axId val="282285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 smtClean="0"/>
                  <a:t>Vh</a:t>
                </a:r>
                <a:r>
                  <a:rPr lang="en-GB" dirty="0" smtClean="0"/>
                  <a:t> (m/s)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291800"/>
        <c:crosses val="autoZero"/>
        <c:crossBetween val="midCat"/>
      </c:valAx>
      <c:valAx>
        <c:axId val="28229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Hs (m)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285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258144428521657"/>
          <c:y val="0.56496016810215444"/>
          <c:w val="0.47702699294726425"/>
          <c:h val="0.2952996051446648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1" baseline="0" dirty="0" smtClean="0">
                <a:effectLst/>
              </a:rPr>
              <a:t>Hs</a:t>
            </a:r>
            <a:r>
              <a:rPr lang="en-GB" sz="1400" b="0" i="0" baseline="0" dirty="0" smtClean="0">
                <a:effectLst/>
              </a:rPr>
              <a:t> – </a:t>
            </a:r>
            <a:r>
              <a:rPr lang="en-GB" sz="1400" b="0" i="1" baseline="0" dirty="0" smtClean="0">
                <a:effectLst/>
              </a:rPr>
              <a:t>Vh:</a:t>
            </a:r>
            <a:r>
              <a:rPr lang="en-GB" sz="1400" b="0" i="0" baseline="0" dirty="0" smtClean="0">
                <a:effectLst/>
              </a:rPr>
              <a:t> Relationship </a:t>
            </a:r>
            <a:endParaRPr lang="en-GB" sz="1400" dirty="0">
              <a:effectLst/>
            </a:endParaRPr>
          </a:p>
        </c:rich>
      </c:tx>
      <c:layout>
        <c:manualLayout>
          <c:xMode val="edge"/>
          <c:yMode val="edge"/>
          <c:x val="0.29747474425553577"/>
          <c:y val="2.3460410557184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78% Non exceedance BEST Fit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'Hs (V)'!$CK$46:$DU$46</c:f>
              <c:numCache>
                <c:formatCode>General</c:formatCode>
                <c:ptCount val="3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  <c:pt idx="26">
                  <c:v>26.5</c:v>
                </c:pt>
                <c:pt idx="27">
                  <c:v>27.5</c:v>
                </c:pt>
                <c:pt idx="28">
                  <c:v>28.5</c:v>
                </c:pt>
                <c:pt idx="29">
                  <c:v>29.5</c:v>
                </c:pt>
                <c:pt idx="30">
                  <c:v>30.5</c:v>
                </c:pt>
                <c:pt idx="31">
                  <c:v>31.5</c:v>
                </c:pt>
                <c:pt idx="32">
                  <c:v>32.5</c:v>
                </c:pt>
                <c:pt idx="33">
                  <c:v>33.5</c:v>
                </c:pt>
                <c:pt idx="34">
                  <c:v>34.5</c:v>
                </c:pt>
                <c:pt idx="35">
                  <c:v>35.5</c:v>
                </c:pt>
                <c:pt idx="36">
                  <c:v>36.5</c:v>
                </c:pt>
              </c:numCache>
            </c:numRef>
          </c:xVal>
          <c:yVal>
            <c:numRef>
              <c:f>'Hs (V)'!$CK$47:$DU$47</c:f>
              <c:numCache>
                <c:formatCode>General</c:formatCode>
                <c:ptCount val="37"/>
                <c:pt idx="0">
                  <c:v>0.89523972602739743</c:v>
                </c:pt>
                <c:pt idx="1">
                  <c:v>0.903339243498818</c:v>
                </c:pt>
                <c:pt idx="2">
                  <c:v>0.91492352749755934</c:v>
                </c:pt>
                <c:pt idx="3">
                  <c:v>0.92932746024924784</c:v>
                </c:pt>
                <c:pt idx="4">
                  <c:v>0.95960392999692967</c:v>
                </c:pt>
                <c:pt idx="5">
                  <c:v>1.0138007380073801</c:v>
                </c:pt>
                <c:pt idx="6">
                  <c:v>1.1563205874905038</c:v>
                </c:pt>
                <c:pt idx="7">
                  <c:v>1.2613708999158957</c:v>
                </c:pt>
                <c:pt idx="8">
                  <c:v>1.3758136531365315</c:v>
                </c:pt>
                <c:pt idx="9">
                  <c:v>1.478115552569701</c:v>
                </c:pt>
                <c:pt idx="10">
                  <c:v>1.6243322259136213</c:v>
                </c:pt>
                <c:pt idx="11">
                  <c:v>1.7773918615828261</c:v>
                </c:pt>
                <c:pt idx="12">
                  <c:v>1.9262711864406781</c:v>
                </c:pt>
                <c:pt idx="13">
                  <c:v>2.124754694124773</c:v>
                </c:pt>
                <c:pt idx="14">
                  <c:v>2.3326086956521741</c:v>
                </c:pt>
                <c:pt idx="15">
                  <c:v>2.4287173913043478</c:v>
                </c:pt>
                <c:pt idx="16">
                  <c:v>2.6748594377510035</c:v>
                </c:pt>
                <c:pt idx="17">
                  <c:v>2.9312027972027974</c:v>
                </c:pt>
                <c:pt idx="18">
                  <c:v>3.0921270718232043</c:v>
                </c:pt>
                <c:pt idx="19">
                  <c:v>3.2684435797665374</c:v>
                </c:pt>
                <c:pt idx="20">
                  <c:v>3.5484408602150541</c:v>
                </c:pt>
                <c:pt idx="21">
                  <c:v>3.6823140495867763</c:v>
                </c:pt>
                <c:pt idx="22">
                  <c:v>3.7096629213483152</c:v>
                </c:pt>
                <c:pt idx="23">
                  <c:v>4.0344999999999995</c:v>
                </c:pt>
                <c:pt idx="24">
                  <c:v>4.1147222222222215</c:v>
                </c:pt>
                <c:pt idx="25">
                  <c:v>4.0807692307692314</c:v>
                </c:pt>
                <c:pt idx="26">
                  <c:v>3.844347826086957</c:v>
                </c:pt>
                <c:pt idx="27">
                  <c:v>3.6825000000000001</c:v>
                </c:pt>
                <c:pt idx="28">
                  <c:v>3.5429999999999997</c:v>
                </c:pt>
                <c:pt idx="29">
                  <c:v>3.947857142857143</c:v>
                </c:pt>
                <c:pt idx="30">
                  <c:v>4.8900000000000006</c:v>
                </c:pt>
                <c:pt idx="31">
                  <c:v>4.22</c:v>
                </c:pt>
                <c:pt idx="32">
                  <c:v>5.36</c:v>
                </c:pt>
                <c:pt idx="33">
                  <c:v>4.0100000000000007</c:v>
                </c:pt>
                <c:pt idx="34">
                  <c:v>3.92</c:v>
                </c:pt>
                <c:pt idx="35">
                  <c:v>4.34</c:v>
                </c:pt>
                <c:pt idx="36">
                  <c:v>3.89</c:v>
                </c:pt>
              </c:numCache>
            </c:numRef>
          </c:yVal>
          <c:smooth val="0"/>
        </c:ser>
        <c:ser>
          <c:idx val="1"/>
          <c:order val="1"/>
          <c:tx>
            <c:v>50% Non exceedance MEAN Fit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'Hs (V)'!$CK$46:$DU$46</c:f>
              <c:numCache>
                <c:formatCode>General</c:formatCode>
                <c:ptCount val="3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  <c:pt idx="26">
                  <c:v>26.5</c:v>
                </c:pt>
                <c:pt idx="27">
                  <c:v>27.5</c:v>
                </c:pt>
                <c:pt idx="28">
                  <c:v>28.5</c:v>
                </c:pt>
                <c:pt idx="29">
                  <c:v>29.5</c:v>
                </c:pt>
                <c:pt idx="30">
                  <c:v>30.5</c:v>
                </c:pt>
                <c:pt idx="31">
                  <c:v>31.5</c:v>
                </c:pt>
                <c:pt idx="32">
                  <c:v>32.5</c:v>
                </c:pt>
                <c:pt idx="33">
                  <c:v>33.5</c:v>
                </c:pt>
                <c:pt idx="34">
                  <c:v>34.5</c:v>
                </c:pt>
                <c:pt idx="35">
                  <c:v>35.5</c:v>
                </c:pt>
                <c:pt idx="36">
                  <c:v>36.5</c:v>
                </c:pt>
              </c:numCache>
            </c:numRef>
          </c:xVal>
          <c:yVal>
            <c:numRef>
              <c:f>'Hs (V)'!$CK$48:$DU$48</c:f>
              <c:numCache>
                <c:formatCode>General</c:formatCode>
                <c:ptCount val="37"/>
                <c:pt idx="0">
                  <c:v>0.47909967845659163</c:v>
                </c:pt>
                <c:pt idx="1">
                  <c:v>0.48283858998144707</c:v>
                </c:pt>
                <c:pt idx="2">
                  <c:v>0.50244061178001953</c:v>
                </c:pt>
                <c:pt idx="3">
                  <c:v>0.53432531155994845</c:v>
                </c:pt>
                <c:pt idx="4">
                  <c:v>0.60231808412649679</c:v>
                </c:pt>
                <c:pt idx="5">
                  <c:v>0.68100206235593841</c:v>
                </c:pt>
                <c:pt idx="6">
                  <c:v>0.76843457237836199</c:v>
                </c:pt>
                <c:pt idx="7">
                  <c:v>0.84313725490196068</c:v>
                </c:pt>
                <c:pt idx="8">
                  <c:v>0.91751223854027586</c:v>
                </c:pt>
                <c:pt idx="9">
                  <c:v>1.0012596573731944</c:v>
                </c:pt>
                <c:pt idx="10">
                  <c:v>1.1392961876832843</c:v>
                </c:pt>
                <c:pt idx="11">
                  <c:v>1.2510453771101131</c:v>
                </c:pt>
                <c:pt idx="12">
                  <c:v>1.3714296862806306</c:v>
                </c:pt>
                <c:pt idx="13">
                  <c:v>1.4702257842123405</c:v>
                </c:pt>
                <c:pt idx="14">
                  <c:v>1.6301969365426696</c:v>
                </c:pt>
                <c:pt idx="15">
                  <c:v>1.752025462962963</c:v>
                </c:pt>
                <c:pt idx="16">
                  <c:v>1.8592789840229413</c:v>
                </c:pt>
                <c:pt idx="17">
                  <c:v>1.9934275793650793</c:v>
                </c:pt>
                <c:pt idx="18">
                  <c:v>2.0994558645707375</c:v>
                </c:pt>
                <c:pt idx="19">
                  <c:v>2.2251291989664082</c:v>
                </c:pt>
                <c:pt idx="20">
                  <c:v>2.3361313868613141</c:v>
                </c:pt>
                <c:pt idx="21">
                  <c:v>2.4291530944625408</c:v>
                </c:pt>
                <c:pt idx="22">
                  <c:v>2.4915789473684211</c:v>
                </c:pt>
                <c:pt idx="23">
                  <c:v>2.730855855855856</c:v>
                </c:pt>
                <c:pt idx="24">
                  <c:v>2.8716216216216215</c:v>
                </c:pt>
                <c:pt idx="25">
                  <c:v>2.912751677852349</c:v>
                </c:pt>
                <c:pt idx="26">
                  <c:v>2.9603174603174605</c:v>
                </c:pt>
                <c:pt idx="27">
                  <c:v>2.9729729729729728</c:v>
                </c:pt>
                <c:pt idx="28">
                  <c:v>2.9958333333333331</c:v>
                </c:pt>
                <c:pt idx="29">
                  <c:v>3.2589285714285716</c:v>
                </c:pt>
                <c:pt idx="30">
                  <c:v>3.4624999999999999</c:v>
                </c:pt>
                <c:pt idx="31">
                  <c:v>3.46875</c:v>
                </c:pt>
                <c:pt idx="32">
                  <c:v>3.7222222222222223</c:v>
                </c:pt>
                <c:pt idx="33">
                  <c:v>3.6875</c:v>
                </c:pt>
                <c:pt idx="34">
                  <c:v>3.5</c:v>
                </c:pt>
                <c:pt idx="35">
                  <c:v>3.8333333333333335</c:v>
                </c:pt>
                <c:pt idx="36">
                  <c:v>3.75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739768"/>
        <c:axId val="398738592"/>
      </c:scatterChart>
      <c:valAx>
        <c:axId val="398739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Vh (m/s)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738592"/>
        <c:crosses val="autoZero"/>
        <c:crossBetween val="midCat"/>
      </c:valAx>
      <c:valAx>
        <c:axId val="39873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Hs (m)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739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5962060056196846"/>
          <c:y val="0.63827395109335672"/>
          <c:w val="0.47702699294726425"/>
          <c:h val="0.210255616874870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1" u="none" strike="noStrike" baseline="0" dirty="0" smtClean="0">
                <a:effectLst/>
              </a:rPr>
              <a:t>Tz </a:t>
            </a:r>
            <a:r>
              <a:rPr lang="en-GB" sz="1400" b="0" i="0" u="none" strike="noStrike" baseline="0" dirty="0" smtClean="0">
                <a:effectLst/>
              </a:rPr>
              <a:t>–</a:t>
            </a:r>
            <a:r>
              <a:rPr lang="en-GB" sz="1400" b="0" i="1" u="none" strike="noStrike" baseline="0" dirty="0" smtClean="0">
                <a:effectLst/>
              </a:rPr>
              <a:t> Hs:</a:t>
            </a:r>
            <a:r>
              <a:rPr lang="en-GB" sz="1400" b="0" i="0" u="none" strike="noStrike" baseline="0" dirty="0" smtClean="0">
                <a:effectLst/>
              </a:rPr>
              <a:t> Relationship </a:t>
            </a:r>
            <a:endParaRPr lang="en-GB" dirty="0"/>
          </a:p>
        </c:rich>
      </c:tx>
      <c:layout>
        <c:manualLayout>
          <c:xMode val="edge"/>
          <c:yMode val="edge"/>
          <c:x val="0.3321746197051762"/>
          <c:y val="2.3460410557184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40% Non exceedance; BEST Fit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'Tz (Hs)'!$BA$23:$BA$39</c:f>
              <c:numCache>
                <c:formatCode>General</c:formatCode>
                <c:ptCount val="17"/>
                <c:pt idx="0">
                  <c:v>0.25</c:v>
                </c:pt>
                <c:pt idx="1">
                  <c:v>0.75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3.25</c:v>
                </c:pt>
                <c:pt idx="7">
                  <c:v>3.75</c:v>
                </c:pt>
                <c:pt idx="8">
                  <c:v>4.25</c:v>
                </c:pt>
                <c:pt idx="9">
                  <c:v>4.75</c:v>
                </c:pt>
                <c:pt idx="10">
                  <c:v>5.25</c:v>
                </c:pt>
                <c:pt idx="11">
                  <c:v>5.75</c:v>
                </c:pt>
                <c:pt idx="12">
                  <c:v>6.25</c:v>
                </c:pt>
                <c:pt idx="13">
                  <c:v>6.75</c:v>
                </c:pt>
                <c:pt idx="14">
                  <c:v>7.25</c:v>
                </c:pt>
                <c:pt idx="15">
                  <c:v>7.75</c:v>
                </c:pt>
                <c:pt idx="16">
                  <c:v>8.25</c:v>
                </c:pt>
              </c:numCache>
            </c:numRef>
          </c:xVal>
          <c:yVal>
            <c:numRef>
              <c:f>'Tz (Hs)'!$BB$23:$BB$39</c:f>
              <c:numCache>
                <c:formatCode>General</c:formatCode>
                <c:ptCount val="17"/>
                <c:pt idx="0">
                  <c:v>2.2856061229528435</c:v>
                </c:pt>
                <c:pt idx="1">
                  <c:v>2.9757774517418949</c:v>
                </c:pt>
                <c:pt idx="2">
                  <c:v>3.6397800502600086</c:v>
                </c:pt>
                <c:pt idx="3">
                  <c:v>4.4446177189581046</c:v>
                </c:pt>
                <c:pt idx="4">
                  <c:v>4.9996489332973262</c:v>
                </c:pt>
                <c:pt idx="5">
                  <c:v>5.5652080344332857</c:v>
                </c:pt>
                <c:pt idx="6">
                  <c:v>6.2340874811463047</c:v>
                </c:pt>
                <c:pt idx="7">
                  <c:v>6.5924910607866511</c:v>
                </c:pt>
                <c:pt idx="8">
                  <c:v>7.2067346938775509</c:v>
                </c:pt>
                <c:pt idx="9">
                  <c:v>7.5403141361256543</c:v>
                </c:pt>
                <c:pt idx="10">
                  <c:v>7.9172413793103447</c:v>
                </c:pt>
                <c:pt idx="11">
                  <c:v>8.3377551020408163</c:v>
                </c:pt>
                <c:pt idx="12">
                  <c:v>8.4738738738738739</c:v>
                </c:pt>
                <c:pt idx="13">
                  <c:v>8.9142857142857146</c:v>
                </c:pt>
                <c:pt idx="14">
                  <c:v>9.1619047619047613</c:v>
                </c:pt>
                <c:pt idx="15">
                  <c:v>9.4571428571428573</c:v>
                </c:pt>
                <c:pt idx="16">
                  <c:v>10.1</c:v>
                </c:pt>
              </c:numCache>
            </c:numRef>
          </c:yVal>
          <c:smooth val="0"/>
        </c:ser>
        <c:ser>
          <c:idx val="1"/>
          <c:order val="1"/>
          <c:tx>
            <c:v>50% Non exceedance; MEAN Fit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'Tz (Hs)'!$BA$23:$BA$39</c:f>
              <c:numCache>
                <c:formatCode>General</c:formatCode>
                <c:ptCount val="17"/>
                <c:pt idx="0">
                  <c:v>0.25</c:v>
                </c:pt>
                <c:pt idx="1">
                  <c:v>0.75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3.25</c:v>
                </c:pt>
                <c:pt idx="7">
                  <c:v>3.75</c:v>
                </c:pt>
                <c:pt idx="8">
                  <c:v>4.25</c:v>
                </c:pt>
                <c:pt idx="9">
                  <c:v>4.75</c:v>
                </c:pt>
                <c:pt idx="10">
                  <c:v>5.25</c:v>
                </c:pt>
                <c:pt idx="11">
                  <c:v>5.75</c:v>
                </c:pt>
                <c:pt idx="12">
                  <c:v>6.25</c:v>
                </c:pt>
                <c:pt idx="13">
                  <c:v>6.75</c:v>
                </c:pt>
                <c:pt idx="14">
                  <c:v>7.25</c:v>
                </c:pt>
                <c:pt idx="15">
                  <c:v>7.75</c:v>
                </c:pt>
                <c:pt idx="16">
                  <c:v>8.25</c:v>
                </c:pt>
              </c:numCache>
            </c:numRef>
          </c:xVal>
          <c:yVal>
            <c:numRef>
              <c:f>'Tz (Hs)'!$BC$23:$BC$39</c:f>
              <c:numCache>
                <c:formatCode>General</c:formatCode>
                <c:ptCount val="17"/>
                <c:pt idx="0">
                  <c:v>2.4403752777549172</c:v>
                </c:pt>
                <c:pt idx="1">
                  <c:v>3.1995402058623754</c:v>
                </c:pt>
                <c:pt idx="2">
                  <c:v>3.7999303326615412</c:v>
                </c:pt>
                <c:pt idx="3">
                  <c:v>4.597361544297395</c:v>
                </c:pt>
                <c:pt idx="4">
                  <c:v>5.2279620268770808</c:v>
                </c:pt>
                <c:pt idx="5">
                  <c:v>5.7433644189383068</c:v>
                </c:pt>
                <c:pt idx="6">
                  <c:v>6.4206259426847661</c:v>
                </c:pt>
                <c:pt idx="7">
                  <c:v>6.7651966626936826</c:v>
                </c:pt>
                <c:pt idx="8">
                  <c:v>7.3801020408163263</c:v>
                </c:pt>
                <c:pt idx="9">
                  <c:v>7.6998254799301922</c:v>
                </c:pt>
                <c:pt idx="10">
                  <c:v>8.1294820717131469</c:v>
                </c:pt>
                <c:pt idx="11">
                  <c:v>8.4744897959183678</c:v>
                </c:pt>
                <c:pt idx="12">
                  <c:v>8.621621621621621</c:v>
                </c:pt>
                <c:pt idx="13">
                  <c:v>9.1111111111111107</c:v>
                </c:pt>
                <c:pt idx="14">
                  <c:v>9.3095238095238102</c:v>
                </c:pt>
                <c:pt idx="15">
                  <c:v>9.5714285714285712</c:v>
                </c:pt>
                <c:pt idx="16">
                  <c:v>10.25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738200"/>
        <c:axId val="398740160"/>
      </c:scatterChart>
      <c:valAx>
        <c:axId val="39873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Hs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740160"/>
        <c:crosses val="autoZero"/>
        <c:crossBetween val="midCat"/>
      </c:valAx>
      <c:valAx>
        <c:axId val="3987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738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6638377859019664"/>
          <c:y val="0.62134597178285278"/>
          <c:w val="0.46944950390643725"/>
          <c:h val="0.2060479830050569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6D21C-3A0D-4815-9AEF-0AD7491AF4C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645B19-60B7-4BF4-B876-9B06745D023D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/>
            <a:t>Site Specific  Data </a:t>
          </a:r>
          <a:endParaRPr lang="en-GB" dirty="0"/>
        </a:p>
      </dgm:t>
    </dgm:pt>
    <dgm:pt modelId="{FEEF388D-2069-4D31-9F71-53ECF82E07CB}" type="parTrans" cxnId="{207F2FD0-CF8D-4974-8E5B-42E77164ECBF}">
      <dgm:prSet/>
      <dgm:spPr/>
      <dgm:t>
        <a:bodyPr/>
        <a:lstStyle/>
        <a:p>
          <a:endParaRPr lang="en-GB"/>
        </a:p>
      </dgm:t>
    </dgm:pt>
    <dgm:pt modelId="{EF48B5F3-D9B1-4925-95EB-5E9FFFA0F566}" type="sibTrans" cxnId="{207F2FD0-CF8D-4974-8E5B-42E77164ECBF}">
      <dgm:prSet/>
      <dgm:spPr>
        <a:solidFill>
          <a:srgbClr val="D2CEC6"/>
        </a:solidFill>
      </dgm:spPr>
      <dgm:t>
        <a:bodyPr/>
        <a:lstStyle/>
        <a:p>
          <a:endParaRPr lang="en-GB"/>
        </a:p>
      </dgm:t>
    </dgm:pt>
    <dgm:pt modelId="{BBB724E8-3522-43F0-BE62-8C8A6A0C84C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100" dirty="0" smtClean="0"/>
            <a:t>Wind and Wave Data (LIDAR /  </a:t>
          </a:r>
          <a:r>
            <a:rPr lang="en-GB" sz="1100" dirty="0" err="1" smtClean="0"/>
            <a:t>Hindcast</a:t>
          </a:r>
          <a:r>
            <a:rPr lang="en-GB" sz="1100" dirty="0" smtClean="0"/>
            <a:t>):</a:t>
          </a:r>
          <a:endParaRPr lang="en-GB" sz="1100" dirty="0"/>
        </a:p>
      </dgm:t>
    </dgm:pt>
    <dgm:pt modelId="{218F5E0E-3508-4757-8987-73C23EBB0258}" type="parTrans" cxnId="{79FF2D94-F569-4867-B070-917D10C3F267}">
      <dgm:prSet/>
      <dgm:spPr/>
      <dgm:t>
        <a:bodyPr/>
        <a:lstStyle/>
        <a:p>
          <a:endParaRPr lang="en-GB"/>
        </a:p>
      </dgm:t>
    </dgm:pt>
    <dgm:pt modelId="{AC462272-7F61-41D6-929C-5E7C1D599DA2}" type="sibTrans" cxnId="{79FF2D94-F569-4867-B070-917D10C3F267}">
      <dgm:prSet/>
      <dgm:spPr/>
      <dgm:t>
        <a:bodyPr/>
        <a:lstStyle/>
        <a:p>
          <a:endParaRPr lang="en-GB"/>
        </a:p>
      </dgm:t>
    </dgm:pt>
    <dgm:pt modelId="{BD96F19E-A047-4DF6-ABAB-9DA6220C588C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/>
            <a:t>Simplified Data for Fatigue Analysis</a:t>
          </a:r>
          <a:endParaRPr lang="en-GB" dirty="0"/>
        </a:p>
      </dgm:t>
    </dgm:pt>
    <dgm:pt modelId="{19C3A256-B095-4C5C-BA87-11C214B48F6C}" type="parTrans" cxnId="{D5703089-7344-4191-8E8A-3163C5CDFA57}">
      <dgm:prSet/>
      <dgm:spPr/>
      <dgm:t>
        <a:bodyPr/>
        <a:lstStyle/>
        <a:p>
          <a:endParaRPr lang="en-GB"/>
        </a:p>
      </dgm:t>
    </dgm:pt>
    <dgm:pt modelId="{D93BFD1A-AB21-4360-8BB9-8F135155035A}" type="sibTrans" cxnId="{D5703089-7344-4191-8E8A-3163C5CDFA57}">
      <dgm:prSet/>
      <dgm:spPr/>
      <dgm:t>
        <a:bodyPr/>
        <a:lstStyle/>
        <a:p>
          <a:endParaRPr lang="en-GB"/>
        </a:p>
      </dgm:t>
    </dgm:pt>
    <dgm:pt modelId="{880019D7-C0D7-4B5C-85BF-4B140FBC96A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GB" sz="1100" dirty="0" smtClean="0"/>
            <a:t>Simplified wind/wave climate for analysis</a:t>
          </a:r>
          <a:endParaRPr lang="en-GB" sz="1100" dirty="0"/>
        </a:p>
      </dgm:t>
    </dgm:pt>
    <dgm:pt modelId="{D4B74545-56D6-49EF-8DFE-E4EDEC0994B4}" type="parTrans" cxnId="{76AD7616-22A8-4058-84A8-798C2140FD48}">
      <dgm:prSet/>
      <dgm:spPr/>
      <dgm:t>
        <a:bodyPr/>
        <a:lstStyle/>
        <a:p>
          <a:endParaRPr lang="en-GB"/>
        </a:p>
      </dgm:t>
    </dgm:pt>
    <dgm:pt modelId="{A105D8EE-D2E6-47C2-A00B-6BCCF224162E}" type="sibTrans" cxnId="{76AD7616-22A8-4058-84A8-798C2140FD48}">
      <dgm:prSet/>
      <dgm:spPr/>
      <dgm:t>
        <a:bodyPr/>
        <a:lstStyle/>
        <a:p>
          <a:endParaRPr lang="en-GB"/>
        </a:p>
      </dgm:t>
    </dgm:pt>
    <dgm:pt modelId="{36EAB1D3-66D9-48ED-9C8F-CD49E3A8B231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/>
            <a:t>Substructure Design</a:t>
          </a:r>
          <a:endParaRPr lang="en-GB" dirty="0"/>
        </a:p>
      </dgm:t>
    </dgm:pt>
    <dgm:pt modelId="{144F5CB8-D3DA-4558-B604-43F6BD6F70A8}" type="parTrans" cxnId="{D2C2045D-BE4F-44DF-89FB-B79B40CCCAC2}">
      <dgm:prSet/>
      <dgm:spPr/>
      <dgm:t>
        <a:bodyPr/>
        <a:lstStyle/>
        <a:p>
          <a:endParaRPr lang="en-GB"/>
        </a:p>
      </dgm:t>
    </dgm:pt>
    <dgm:pt modelId="{FF21902A-B98D-4DE8-93B1-F8D0B88DA1C9}" type="sibTrans" cxnId="{D2C2045D-BE4F-44DF-89FB-B79B40CCCAC2}">
      <dgm:prSet/>
      <dgm:spPr/>
      <dgm:t>
        <a:bodyPr/>
        <a:lstStyle/>
        <a:p>
          <a:endParaRPr lang="en-GB"/>
        </a:p>
      </dgm:t>
    </dgm:pt>
    <dgm:pt modelId="{C0F767FD-34BE-4AD7-A71B-9277074B1EB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 sz="1400" dirty="0"/>
        </a:p>
      </dgm:t>
    </dgm:pt>
    <dgm:pt modelId="{B41D9792-3A44-4DC7-A240-5CB9C4975B3D}" type="parTrans" cxnId="{EFC74428-9432-44CB-B573-17091ADE0053}">
      <dgm:prSet/>
      <dgm:spPr/>
      <dgm:t>
        <a:bodyPr/>
        <a:lstStyle/>
        <a:p>
          <a:endParaRPr lang="en-GB"/>
        </a:p>
      </dgm:t>
    </dgm:pt>
    <dgm:pt modelId="{FAAAE269-8FAC-47E3-B700-E16C3AD4DA7F}" type="sibTrans" cxnId="{EFC74428-9432-44CB-B573-17091ADE0053}">
      <dgm:prSet/>
      <dgm:spPr/>
      <dgm:t>
        <a:bodyPr/>
        <a:lstStyle/>
        <a:p>
          <a:endParaRPr lang="en-GB"/>
        </a:p>
      </dgm:t>
    </dgm:pt>
    <dgm:pt modelId="{F633572E-24F3-48A9-8208-5B930475DBC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100" dirty="0" smtClean="0"/>
            <a:t>Fatigue Damage Calculation and consequent Design</a:t>
          </a:r>
          <a:endParaRPr lang="en-GB" sz="1100" dirty="0"/>
        </a:p>
      </dgm:t>
    </dgm:pt>
    <dgm:pt modelId="{DC15F0EC-CDAC-4FFE-9F6E-6BAF0CCCBB51}" type="parTrans" cxnId="{5940194B-2C52-461E-9F31-E1F7487396EB}">
      <dgm:prSet/>
      <dgm:spPr/>
      <dgm:t>
        <a:bodyPr/>
        <a:lstStyle/>
        <a:p>
          <a:endParaRPr lang="en-GB"/>
        </a:p>
      </dgm:t>
    </dgm:pt>
    <dgm:pt modelId="{F39DC26F-181F-476E-AD43-B8507BE9C31D}" type="sibTrans" cxnId="{5940194B-2C52-461E-9F31-E1F7487396EB}">
      <dgm:prSet/>
      <dgm:spPr/>
      <dgm:t>
        <a:bodyPr/>
        <a:lstStyle/>
        <a:p>
          <a:endParaRPr lang="en-GB"/>
        </a:p>
      </dgm:t>
    </dgm:pt>
    <dgm:pt modelId="{D95EAE03-0600-4253-8EAE-D04CE9F47CE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 sz="2000" dirty="0"/>
        </a:p>
      </dgm:t>
    </dgm:pt>
    <dgm:pt modelId="{DFBB156E-A343-430C-8AAE-436BBB7BD42B}" type="parTrans" cxnId="{3FCC8EFA-F479-417B-825B-0B0E1803C9FD}">
      <dgm:prSet/>
      <dgm:spPr/>
      <dgm:t>
        <a:bodyPr/>
        <a:lstStyle/>
        <a:p>
          <a:endParaRPr lang="en-GB"/>
        </a:p>
      </dgm:t>
    </dgm:pt>
    <dgm:pt modelId="{1E8E0363-5A75-42B8-9E9B-244D2DAB2B3B}" type="sibTrans" cxnId="{3FCC8EFA-F479-417B-825B-0B0E1803C9FD}">
      <dgm:prSet/>
      <dgm:spPr/>
      <dgm:t>
        <a:bodyPr/>
        <a:lstStyle/>
        <a:p>
          <a:endParaRPr lang="en-GB"/>
        </a:p>
      </dgm:t>
    </dgm:pt>
    <dgm:pt modelId="{031169BD-F9B5-4AD2-AD4A-0C0F7369215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 sz="1050" dirty="0"/>
        </a:p>
      </dgm:t>
    </dgm:pt>
    <dgm:pt modelId="{813E5C2A-D9AC-45BC-8463-99FD9E7B683E}" type="parTrans" cxnId="{E6F88058-8E32-4C35-8076-566798A4EFB3}">
      <dgm:prSet/>
      <dgm:spPr/>
      <dgm:t>
        <a:bodyPr/>
        <a:lstStyle/>
        <a:p>
          <a:endParaRPr lang="en-GB"/>
        </a:p>
      </dgm:t>
    </dgm:pt>
    <dgm:pt modelId="{74880CDC-0FFC-44A1-A906-D591E178CA82}" type="sibTrans" cxnId="{E6F88058-8E32-4C35-8076-566798A4EFB3}">
      <dgm:prSet/>
      <dgm:spPr/>
      <dgm:t>
        <a:bodyPr/>
        <a:lstStyle/>
        <a:p>
          <a:endParaRPr lang="en-GB"/>
        </a:p>
      </dgm:t>
    </dgm:pt>
    <dgm:pt modelId="{A28019B5-99F9-44FD-B368-72707A07648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100" dirty="0" smtClean="0"/>
            <a:t>Too complex to analyse all combinations</a:t>
          </a:r>
          <a:endParaRPr lang="en-GB" sz="1100" dirty="0"/>
        </a:p>
      </dgm:t>
    </dgm:pt>
    <dgm:pt modelId="{36A97592-3918-4505-B3F8-4EE8DD7E2EEE}" type="parTrans" cxnId="{247C6B07-378F-4C3B-8C69-F9646C057327}">
      <dgm:prSet/>
      <dgm:spPr/>
      <dgm:t>
        <a:bodyPr/>
        <a:lstStyle/>
        <a:p>
          <a:endParaRPr lang="en-GB"/>
        </a:p>
      </dgm:t>
    </dgm:pt>
    <dgm:pt modelId="{6F31D623-32DE-4E3C-BB42-BF44028342B5}" type="sibTrans" cxnId="{247C6B07-378F-4C3B-8C69-F9646C057327}">
      <dgm:prSet/>
      <dgm:spPr/>
      <dgm:t>
        <a:bodyPr/>
        <a:lstStyle/>
        <a:p>
          <a:endParaRPr lang="en-GB"/>
        </a:p>
      </dgm:t>
    </dgm:pt>
    <dgm:pt modelId="{D2311C64-1163-4EE3-9F76-3BD6372B5B3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GB" sz="1100" dirty="0" smtClean="0"/>
            <a:t>Traditionally considered by defining wind conditions and superimposing wave conditions: Wave probability subservient to wind. </a:t>
          </a:r>
          <a:endParaRPr lang="en-GB" sz="1100" dirty="0"/>
        </a:p>
      </dgm:t>
    </dgm:pt>
    <dgm:pt modelId="{2F0803DD-3B5B-4403-B6FF-F2BAAFA8DA63}" type="parTrans" cxnId="{FAC6832D-29B9-490B-8A55-EF1F6B2F9241}">
      <dgm:prSet/>
      <dgm:spPr/>
      <dgm:t>
        <a:bodyPr/>
        <a:lstStyle/>
        <a:p>
          <a:endParaRPr lang="en-GB"/>
        </a:p>
      </dgm:t>
    </dgm:pt>
    <dgm:pt modelId="{51556E08-2B72-4707-8851-C5E908763F7D}" type="sibTrans" cxnId="{FAC6832D-29B9-490B-8A55-EF1F6B2F9241}">
      <dgm:prSet/>
      <dgm:spPr/>
      <dgm:t>
        <a:bodyPr/>
        <a:lstStyle/>
        <a:p>
          <a:endParaRPr lang="en-GB"/>
        </a:p>
      </dgm:t>
    </dgm:pt>
    <dgm:pt modelId="{A5B57F0C-98D2-47CC-A271-56E8C9C6464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endParaRPr lang="en-GB" sz="1100" dirty="0"/>
        </a:p>
      </dgm:t>
    </dgm:pt>
    <dgm:pt modelId="{D7876086-8F23-43AC-A7C6-ECFF59D9B979}" type="parTrans" cxnId="{DB02B3A4-8D75-43C9-B898-521070D4BD12}">
      <dgm:prSet/>
      <dgm:spPr/>
      <dgm:t>
        <a:bodyPr/>
        <a:lstStyle/>
        <a:p>
          <a:endParaRPr lang="en-GB"/>
        </a:p>
      </dgm:t>
    </dgm:pt>
    <dgm:pt modelId="{E6029306-25D5-4F1E-9D0A-496ECDE40836}" type="sibTrans" cxnId="{DB02B3A4-8D75-43C9-B898-521070D4BD12}">
      <dgm:prSet/>
      <dgm:spPr/>
      <dgm:t>
        <a:bodyPr/>
        <a:lstStyle/>
        <a:p>
          <a:endParaRPr lang="en-GB"/>
        </a:p>
      </dgm:t>
    </dgm:pt>
    <dgm:pt modelId="{41463B06-0BA8-4100-AFD4-262C7F13448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 sz="1100" dirty="0"/>
        </a:p>
      </dgm:t>
    </dgm:pt>
    <dgm:pt modelId="{490C3A59-C70A-48D2-B7A8-2A3BFCB3A3C5}" type="parTrans" cxnId="{98887911-093D-4C8B-9EBA-C0EA9860B62B}">
      <dgm:prSet/>
      <dgm:spPr/>
      <dgm:t>
        <a:bodyPr/>
        <a:lstStyle/>
        <a:p>
          <a:endParaRPr lang="en-GB"/>
        </a:p>
      </dgm:t>
    </dgm:pt>
    <dgm:pt modelId="{2D27E2A9-A48E-4F75-A7B2-97CC02538881}" type="sibTrans" cxnId="{98887911-093D-4C8B-9EBA-C0EA9860B62B}">
      <dgm:prSet/>
      <dgm:spPr/>
      <dgm:t>
        <a:bodyPr/>
        <a:lstStyle/>
        <a:p>
          <a:endParaRPr lang="en-GB"/>
        </a:p>
      </dgm:t>
    </dgm:pt>
    <dgm:pt modelId="{C69D11EA-FF2F-42BF-BBF2-26A127268B8B}" type="pres">
      <dgm:prSet presAssocID="{F7D6D21C-3A0D-4815-9AEF-0AD7491AF4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12B16D-D318-45D3-BB99-C051B9A78AC7}" type="pres">
      <dgm:prSet presAssocID="{F7D6D21C-3A0D-4815-9AEF-0AD7491AF4CD}" presName="tSp" presStyleCnt="0"/>
      <dgm:spPr/>
    </dgm:pt>
    <dgm:pt modelId="{6081143B-7B59-4278-A16F-6B4487694B6E}" type="pres">
      <dgm:prSet presAssocID="{F7D6D21C-3A0D-4815-9AEF-0AD7491AF4CD}" presName="bSp" presStyleCnt="0"/>
      <dgm:spPr/>
    </dgm:pt>
    <dgm:pt modelId="{DDCD7887-724F-440E-B804-52B9472FAB60}" type="pres">
      <dgm:prSet presAssocID="{F7D6D21C-3A0D-4815-9AEF-0AD7491AF4CD}" presName="process" presStyleCnt="0"/>
      <dgm:spPr/>
    </dgm:pt>
    <dgm:pt modelId="{5F4A1D32-2D0A-4DF7-9213-0A5C240B928D}" type="pres">
      <dgm:prSet presAssocID="{3B645B19-60B7-4BF4-B876-9B06745D023D}" presName="composite1" presStyleCnt="0"/>
      <dgm:spPr/>
    </dgm:pt>
    <dgm:pt modelId="{E510C3C3-937E-45FC-9231-8DF38040A4E4}" type="pres">
      <dgm:prSet presAssocID="{3B645B19-60B7-4BF4-B876-9B06745D023D}" presName="dummyNode1" presStyleLbl="node1" presStyleIdx="0" presStyleCnt="3"/>
      <dgm:spPr/>
    </dgm:pt>
    <dgm:pt modelId="{71EB8278-3DB0-458B-89A1-B9F35F30E278}" type="pres">
      <dgm:prSet presAssocID="{3B645B19-60B7-4BF4-B876-9B06745D023D}" presName="childNode1" presStyleLbl="bgAcc1" presStyleIdx="0" presStyleCnt="3" custLinFactNeighborX="-121" custLinFactNeighborY="-85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A08D1-4F3C-4C3E-A9E1-B52B7E8E82F1}" type="pres">
      <dgm:prSet presAssocID="{3B645B19-60B7-4BF4-B876-9B06745D023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F838D4-E1CD-4424-9D14-306F4EF58155}" type="pres">
      <dgm:prSet presAssocID="{3B645B19-60B7-4BF4-B876-9B06745D023D}" presName="parentNode1" presStyleLbl="node1" presStyleIdx="0" presStyleCnt="3" custLinFactNeighborX="-5141" custLinFactNeighborY="132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A18E1-2A83-48DF-8752-C088C45A66EF}" type="pres">
      <dgm:prSet presAssocID="{3B645B19-60B7-4BF4-B876-9B06745D023D}" presName="connSite1" presStyleCnt="0"/>
      <dgm:spPr/>
    </dgm:pt>
    <dgm:pt modelId="{032D8172-88B0-4289-9339-44E411B06673}" type="pres">
      <dgm:prSet presAssocID="{EF48B5F3-D9B1-4925-95EB-5E9FFFA0F566}" presName="Name9" presStyleLbl="sibTrans2D1" presStyleIdx="0" presStyleCnt="2"/>
      <dgm:spPr/>
      <dgm:t>
        <a:bodyPr/>
        <a:lstStyle/>
        <a:p>
          <a:endParaRPr lang="en-GB"/>
        </a:p>
      </dgm:t>
    </dgm:pt>
    <dgm:pt modelId="{134605C9-0378-410C-B051-006BE356D4BF}" type="pres">
      <dgm:prSet presAssocID="{BD96F19E-A047-4DF6-ABAB-9DA6220C588C}" presName="composite2" presStyleCnt="0"/>
      <dgm:spPr/>
    </dgm:pt>
    <dgm:pt modelId="{255A3BF9-2D95-49E4-B590-6BD33DB371C2}" type="pres">
      <dgm:prSet presAssocID="{BD96F19E-A047-4DF6-ABAB-9DA6220C588C}" presName="dummyNode2" presStyleLbl="node1" presStyleIdx="0" presStyleCnt="3"/>
      <dgm:spPr/>
    </dgm:pt>
    <dgm:pt modelId="{EB0FF679-69A3-426A-9D47-487289392D27}" type="pres">
      <dgm:prSet presAssocID="{BD96F19E-A047-4DF6-ABAB-9DA6220C588C}" presName="childNode2" presStyleLbl="bgAcc1" presStyleIdx="1" presStyleCnt="3" custScaleX="107038" custScaleY="192112" custLinFactNeighborX="-536" custLinFactNeighborY="30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725AFE-A8C7-4BB6-83A1-299125DD1BDC}" type="pres">
      <dgm:prSet presAssocID="{BD96F19E-A047-4DF6-ABAB-9DA6220C588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E564FE-DC05-4AF6-84E8-DD7A55B1CB53}" type="pres">
      <dgm:prSet presAssocID="{BD96F19E-A047-4DF6-ABAB-9DA6220C588C}" presName="parentNode2" presStyleLbl="node1" presStyleIdx="1" presStyleCnt="3" custLinFactNeighborX="-19076" custLinFactNeighborY="-875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CA7C21-3FD9-4676-A440-0F2D76C562C0}" type="pres">
      <dgm:prSet presAssocID="{BD96F19E-A047-4DF6-ABAB-9DA6220C588C}" presName="connSite2" presStyleCnt="0"/>
      <dgm:spPr/>
    </dgm:pt>
    <dgm:pt modelId="{19946A4F-F89A-446A-AA10-8906FD9236CA}" type="pres">
      <dgm:prSet presAssocID="{D93BFD1A-AB21-4360-8BB9-8F135155035A}" presName="Name18" presStyleLbl="sibTrans2D1" presStyleIdx="1" presStyleCnt="2" custLinFactNeighborX="19613" custLinFactNeighborY="11469"/>
      <dgm:spPr/>
      <dgm:t>
        <a:bodyPr/>
        <a:lstStyle/>
        <a:p>
          <a:endParaRPr lang="en-GB"/>
        </a:p>
      </dgm:t>
    </dgm:pt>
    <dgm:pt modelId="{9449DA4B-1A44-4FEA-ADF3-16FF1DA4B4B5}" type="pres">
      <dgm:prSet presAssocID="{36EAB1D3-66D9-48ED-9C8F-CD49E3A8B231}" presName="composite1" presStyleCnt="0"/>
      <dgm:spPr/>
    </dgm:pt>
    <dgm:pt modelId="{8695EF75-E7DD-48D4-AF53-2CE28D6B6818}" type="pres">
      <dgm:prSet presAssocID="{36EAB1D3-66D9-48ED-9C8F-CD49E3A8B231}" presName="dummyNode1" presStyleLbl="node1" presStyleIdx="1" presStyleCnt="3"/>
      <dgm:spPr/>
    </dgm:pt>
    <dgm:pt modelId="{4BA2A3D7-41E8-4C7F-A901-A6EE674C7C2F}" type="pres">
      <dgm:prSet presAssocID="{36EAB1D3-66D9-48ED-9C8F-CD49E3A8B231}" presName="childNode1" presStyleLbl="bgAcc1" presStyleIdx="2" presStyleCnt="3" custLinFactNeighborX="-86" custLinFactNeighborY="8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6C9DE4-5597-440E-BAE6-132C52E60A68}" type="pres">
      <dgm:prSet presAssocID="{36EAB1D3-66D9-48ED-9C8F-CD49E3A8B23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A63AF4-601E-41B1-9015-1CAF671FAAEA}" type="pres">
      <dgm:prSet presAssocID="{36EAB1D3-66D9-48ED-9C8F-CD49E3A8B23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9A3A16-891D-401F-9818-45B81D88260D}" type="pres">
      <dgm:prSet presAssocID="{36EAB1D3-66D9-48ED-9C8F-CD49E3A8B231}" presName="connSite1" presStyleCnt="0"/>
      <dgm:spPr/>
    </dgm:pt>
  </dgm:ptLst>
  <dgm:cxnLst>
    <dgm:cxn modelId="{A4D66D8C-20C6-463E-BF22-9FA365B332D2}" type="presOf" srcId="{BD96F19E-A047-4DF6-ABAB-9DA6220C588C}" destId="{2FE564FE-DC05-4AF6-84E8-DD7A55B1CB53}" srcOrd="0" destOrd="0" presId="urn:microsoft.com/office/officeart/2005/8/layout/hProcess4"/>
    <dgm:cxn modelId="{F9281B29-7BA9-4089-813A-C07BA9543F26}" type="presOf" srcId="{F7D6D21C-3A0D-4815-9AEF-0AD7491AF4CD}" destId="{C69D11EA-FF2F-42BF-BBF2-26A127268B8B}" srcOrd="0" destOrd="0" presId="urn:microsoft.com/office/officeart/2005/8/layout/hProcess4"/>
    <dgm:cxn modelId="{3DABADA3-F7D8-42A1-8C0A-657F3A8F808E}" type="presOf" srcId="{BBB724E8-3522-43F0-BE62-8C8A6A0C84CA}" destId="{D21A08D1-4F3C-4C3E-A9E1-B52B7E8E82F1}" srcOrd="1" destOrd="0" presId="urn:microsoft.com/office/officeart/2005/8/layout/hProcess4"/>
    <dgm:cxn modelId="{00E7D70B-47B7-4781-8E0D-611F846C8E6C}" type="presOf" srcId="{A28019B5-99F9-44FD-B368-72707A07648D}" destId="{D21A08D1-4F3C-4C3E-A9E1-B52B7E8E82F1}" srcOrd="1" destOrd="2" presId="urn:microsoft.com/office/officeart/2005/8/layout/hProcess4"/>
    <dgm:cxn modelId="{CA107454-4552-4893-B271-841E874088F3}" type="presOf" srcId="{A5B57F0C-98D2-47CC-A271-56E8C9C64640}" destId="{B1725AFE-A8C7-4BB6-83A1-299125DD1BDC}" srcOrd="1" destOrd="1" presId="urn:microsoft.com/office/officeart/2005/8/layout/hProcess4"/>
    <dgm:cxn modelId="{E6F88058-8E32-4C35-8076-566798A4EFB3}" srcId="{3B645B19-60B7-4BF4-B876-9B06745D023D}" destId="{031169BD-F9B5-4AD2-AD4A-0C0F7369215F}" srcOrd="3" destOrd="0" parTransId="{813E5C2A-D9AC-45BC-8463-99FD9E7B683E}" sibTransId="{74880CDC-0FFC-44A1-A906-D591E178CA82}"/>
    <dgm:cxn modelId="{3A16FFF1-CEC5-4AA4-92DC-0243EEF3FA81}" type="presOf" srcId="{F633572E-24F3-48A9-8208-5B930475DBCD}" destId="{1C6C9DE4-5597-440E-BAE6-132C52E60A68}" srcOrd="1" destOrd="1" presId="urn:microsoft.com/office/officeart/2005/8/layout/hProcess4"/>
    <dgm:cxn modelId="{1CFE679B-E536-4186-8ABA-EDE3F4A3D47F}" type="presOf" srcId="{C0F767FD-34BE-4AD7-A71B-9277074B1EBD}" destId="{4BA2A3D7-41E8-4C7F-A901-A6EE674C7C2F}" srcOrd="0" destOrd="0" presId="urn:microsoft.com/office/officeart/2005/8/layout/hProcess4"/>
    <dgm:cxn modelId="{B300525F-E131-43E6-839E-667831F64E1B}" type="presOf" srcId="{41463B06-0BA8-4100-AFD4-262C7F13448B}" destId="{71EB8278-3DB0-458B-89A1-B9F35F30E278}" srcOrd="0" destOrd="1" presId="urn:microsoft.com/office/officeart/2005/8/layout/hProcess4"/>
    <dgm:cxn modelId="{9A54520F-70FA-4EA4-BBAC-CDA8E327CBCE}" type="presOf" srcId="{BBB724E8-3522-43F0-BE62-8C8A6A0C84CA}" destId="{71EB8278-3DB0-458B-89A1-B9F35F30E278}" srcOrd="0" destOrd="0" presId="urn:microsoft.com/office/officeart/2005/8/layout/hProcess4"/>
    <dgm:cxn modelId="{D7B51C47-E175-4DE3-82DA-E97457D5D862}" type="presOf" srcId="{031169BD-F9B5-4AD2-AD4A-0C0F7369215F}" destId="{D21A08D1-4F3C-4C3E-A9E1-B52B7E8E82F1}" srcOrd="1" destOrd="3" presId="urn:microsoft.com/office/officeart/2005/8/layout/hProcess4"/>
    <dgm:cxn modelId="{132792BF-4226-4940-8E11-0E714CC54EC9}" type="presOf" srcId="{880019D7-C0D7-4B5C-85BF-4B140FBC96AD}" destId="{EB0FF679-69A3-426A-9D47-487289392D27}" srcOrd="0" destOrd="0" presId="urn:microsoft.com/office/officeart/2005/8/layout/hProcess4"/>
    <dgm:cxn modelId="{742BE782-8264-4DB7-AB71-267322DC6162}" type="presOf" srcId="{A28019B5-99F9-44FD-B368-72707A07648D}" destId="{71EB8278-3DB0-458B-89A1-B9F35F30E278}" srcOrd="0" destOrd="2" presId="urn:microsoft.com/office/officeart/2005/8/layout/hProcess4"/>
    <dgm:cxn modelId="{B3EFFF27-F98D-47D6-88B7-A22F90CE04C4}" type="presOf" srcId="{D93BFD1A-AB21-4360-8BB9-8F135155035A}" destId="{19946A4F-F89A-446A-AA10-8906FD9236CA}" srcOrd="0" destOrd="0" presId="urn:microsoft.com/office/officeart/2005/8/layout/hProcess4"/>
    <dgm:cxn modelId="{0C699086-F67B-4C76-A6C5-32E536F2627B}" type="presOf" srcId="{F633572E-24F3-48A9-8208-5B930475DBCD}" destId="{4BA2A3D7-41E8-4C7F-A901-A6EE674C7C2F}" srcOrd="0" destOrd="1" presId="urn:microsoft.com/office/officeart/2005/8/layout/hProcess4"/>
    <dgm:cxn modelId="{EFC74428-9432-44CB-B573-17091ADE0053}" srcId="{36EAB1D3-66D9-48ED-9C8F-CD49E3A8B231}" destId="{C0F767FD-34BE-4AD7-A71B-9277074B1EBD}" srcOrd="0" destOrd="0" parTransId="{B41D9792-3A44-4DC7-A240-5CB9C4975B3D}" sibTransId="{FAAAE269-8FAC-47E3-B700-E16C3AD4DA7F}"/>
    <dgm:cxn modelId="{93A2F787-D1CA-4540-B522-37B23195B0C6}" type="presOf" srcId="{031169BD-F9B5-4AD2-AD4A-0C0F7369215F}" destId="{71EB8278-3DB0-458B-89A1-B9F35F30E278}" srcOrd="0" destOrd="3" presId="urn:microsoft.com/office/officeart/2005/8/layout/hProcess4"/>
    <dgm:cxn modelId="{98887911-093D-4C8B-9EBA-C0EA9860B62B}" srcId="{3B645B19-60B7-4BF4-B876-9B06745D023D}" destId="{41463B06-0BA8-4100-AFD4-262C7F13448B}" srcOrd="1" destOrd="0" parTransId="{490C3A59-C70A-48D2-B7A8-2A3BFCB3A3C5}" sibTransId="{2D27E2A9-A48E-4F75-A7B2-97CC02538881}"/>
    <dgm:cxn modelId="{76AD7616-22A8-4058-84A8-798C2140FD48}" srcId="{BD96F19E-A047-4DF6-ABAB-9DA6220C588C}" destId="{880019D7-C0D7-4B5C-85BF-4B140FBC96AD}" srcOrd="0" destOrd="0" parTransId="{D4B74545-56D6-49EF-8DFE-E4EDEC0994B4}" sibTransId="{A105D8EE-D2E6-47C2-A00B-6BCCF224162E}"/>
    <dgm:cxn modelId="{D2C2045D-BE4F-44DF-89FB-B79B40CCCAC2}" srcId="{F7D6D21C-3A0D-4815-9AEF-0AD7491AF4CD}" destId="{36EAB1D3-66D9-48ED-9C8F-CD49E3A8B231}" srcOrd="2" destOrd="0" parTransId="{144F5CB8-D3DA-4558-B604-43F6BD6F70A8}" sibTransId="{FF21902A-B98D-4DE8-93B1-F8D0B88DA1C9}"/>
    <dgm:cxn modelId="{498B6E19-A7A8-441F-86BA-23F03C7B1AF2}" type="presOf" srcId="{D2311C64-1163-4EE3-9F76-3BD6372B5B3D}" destId="{B1725AFE-A8C7-4BB6-83A1-299125DD1BDC}" srcOrd="1" destOrd="2" presId="urn:microsoft.com/office/officeart/2005/8/layout/hProcess4"/>
    <dgm:cxn modelId="{4EC4AF24-CDA1-4ED5-B6C1-F910CA58B521}" type="presOf" srcId="{C0F767FD-34BE-4AD7-A71B-9277074B1EBD}" destId="{1C6C9DE4-5597-440E-BAE6-132C52E60A68}" srcOrd="1" destOrd="0" presId="urn:microsoft.com/office/officeart/2005/8/layout/hProcess4"/>
    <dgm:cxn modelId="{3300ADD9-466D-4F31-83DC-1FF1C0B04BED}" type="presOf" srcId="{3B645B19-60B7-4BF4-B876-9B06745D023D}" destId="{A6F838D4-E1CD-4424-9D14-306F4EF58155}" srcOrd="0" destOrd="0" presId="urn:microsoft.com/office/officeart/2005/8/layout/hProcess4"/>
    <dgm:cxn modelId="{30C51323-75F7-4C1A-97AA-677823E6A3F8}" type="presOf" srcId="{D95EAE03-0600-4253-8EAE-D04CE9F47CEE}" destId="{1C6C9DE4-5597-440E-BAE6-132C52E60A68}" srcOrd="1" destOrd="2" presId="urn:microsoft.com/office/officeart/2005/8/layout/hProcess4"/>
    <dgm:cxn modelId="{247C6B07-378F-4C3B-8C69-F9646C057327}" srcId="{3B645B19-60B7-4BF4-B876-9B06745D023D}" destId="{A28019B5-99F9-44FD-B368-72707A07648D}" srcOrd="2" destOrd="0" parTransId="{36A97592-3918-4505-B3F8-4EE8DD7E2EEE}" sibTransId="{6F31D623-32DE-4E3C-BB42-BF44028342B5}"/>
    <dgm:cxn modelId="{FAC6832D-29B9-490B-8A55-EF1F6B2F9241}" srcId="{BD96F19E-A047-4DF6-ABAB-9DA6220C588C}" destId="{D2311C64-1163-4EE3-9F76-3BD6372B5B3D}" srcOrd="2" destOrd="0" parTransId="{2F0803DD-3B5B-4403-B6FF-F2BAAFA8DA63}" sibTransId="{51556E08-2B72-4707-8851-C5E908763F7D}"/>
    <dgm:cxn modelId="{DD3FFD52-084A-4036-AC2C-0E0A107EFE1A}" type="presOf" srcId="{D2311C64-1163-4EE3-9F76-3BD6372B5B3D}" destId="{EB0FF679-69A3-426A-9D47-487289392D27}" srcOrd="0" destOrd="2" presId="urn:microsoft.com/office/officeart/2005/8/layout/hProcess4"/>
    <dgm:cxn modelId="{3FCC8EFA-F479-417B-825B-0B0E1803C9FD}" srcId="{36EAB1D3-66D9-48ED-9C8F-CD49E3A8B231}" destId="{D95EAE03-0600-4253-8EAE-D04CE9F47CEE}" srcOrd="2" destOrd="0" parTransId="{DFBB156E-A343-430C-8AAE-436BBB7BD42B}" sibTransId="{1E8E0363-5A75-42B8-9E9B-244D2DAB2B3B}"/>
    <dgm:cxn modelId="{5940194B-2C52-461E-9F31-E1F7487396EB}" srcId="{36EAB1D3-66D9-48ED-9C8F-CD49E3A8B231}" destId="{F633572E-24F3-48A9-8208-5B930475DBCD}" srcOrd="1" destOrd="0" parTransId="{DC15F0EC-CDAC-4FFE-9F6E-6BAF0CCCBB51}" sibTransId="{F39DC26F-181F-476E-AD43-B8507BE9C31D}"/>
    <dgm:cxn modelId="{7025EFC9-C172-46D0-A77E-335A83C2B587}" type="presOf" srcId="{36EAB1D3-66D9-48ED-9C8F-CD49E3A8B231}" destId="{78A63AF4-601E-41B1-9015-1CAF671FAAEA}" srcOrd="0" destOrd="0" presId="urn:microsoft.com/office/officeart/2005/8/layout/hProcess4"/>
    <dgm:cxn modelId="{B09DB14E-6BAE-417F-BDA1-697A97C2AB71}" type="presOf" srcId="{880019D7-C0D7-4B5C-85BF-4B140FBC96AD}" destId="{B1725AFE-A8C7-4BB6-83A1-299125DD1BDC}" srcOrd="1" destOrd="0" presId="urn:microsoft.com/office/officeart/2005/8/layout/hProcess4"/>
    <dgm:cxn modelId="{DB02B3A4-8D75-43C9-B898-521070D4BD12}" srcId="{BD96F19E-A047-4DF6-ABAB-9DA6220C588C}" destId="{A5B57F0C-98D2-47CC-A271-56E8C9C64640}" srcOrd="1" destOrd="0" parTransId="{D7876086-8F23-43AC-A7C6-ECFF59D9B979}" sibTransId="{E6029306-25D5-4F1E-9D0A-496ECDE40836}"/>
    <dgm:cxn modelId="{D5703089-7344-4191-8E8A-3163C5CDFA57}" srcId="{F7D6D21C-3A0D-4815-9AEF-0AD7491AF4CD}" destId="{BD96F19E-A047-4DF6-ABAB-9DA6220C588C}" srcOrd="1" destOrd="0" parTransId="{19C3A256-B095-4C5C-BA87-11C214B48F6C}" sibTransId="{D93BFD1A-AB21-4360-8BB9-8F135155035A}"/>
    <dgm:cxn modelId="{93BF9254-8439-4D2E-96C0-5A4DBA52CBE4}" type="presOf" srcId="{A5B57F0C-98D2-47CC-A271-56E8C9C64640}" destId="{EB0FF679-69A3-426A-9D47-487289392D27}" srcOrd="0" destOrd="1" presId="urn:microsoft.com/office/officeart/2005/8/layout/hProcess4"/>
    <dgm:cxn modelId="{3645C022-9338-4111-BD26-5230C320F56E}" type="presOf" srcId="{41463B06-0BA8-4100-AFD4-262C7F13448B}" destId="{D21A08D1-4F3C-4C3E-A9E1-B52B7E8E82F1}" srcOrd="1" destOrd="1" presId="urn:microsoft.com/office/officeart/2005/8/layout/hProcess4"/>
    <dgm:cxn modelId="{EEFC352E-5093-4282-AAA4-E2C5214BCCED}" type="presOf" srcId="{D95EAE03-0600-4253-8EAE-D04CE9F47CEE}" destId="{4BA2A3D7-41E8-4C7F-A901-A6EE674C7C2F}" srcOrd="0" destOrd="2" presId="urn:microsoft.com/office/officeart/2005/8/layout/hProcess4"/>
    <dgm:cxn modelId="{FD27DF24-3FA7-465F-A100-1D807D9906DC}" type="presOf" srcId="{EF48B5F3-D9B1-4925-95EB-5E9FFFA0F566}" destId="{032D8172-88B0-4289-9339-44E411B06673}" srcOrd="0" destOrd="0" presId="urn:microsoft.com/office/officeart/2005/8/layout/hProcess4"/>
    <dgm:cxn modelId="{207F2FD0-CF8D-4974-8E5B-42E77164ECBF}" srcId="{F7D6D21C-3A0D-4815-9AEF-0AD7491AF4CD}" destId="{3B645B19-60B7-4BF4-B876-9B06745D023D}" srcOrd="0" destOrd="0" parTransId="{FEEF388D-2069-4D31-9F71-53ECF82E07CB}" sibTransId="{EF48B5F3-D9B1-4925-95EB-5E9FFFA0F566}"/>
    <dgm:cxn modelId="{79FF2D94-F569-4867-B070-917D10C3F267}" srcId="{3B645B19-60B7-4BF4-B876-9B06745D023D}" destId="{BBB724E8-3522-43F0-BE62-8C8A6A0C84CA}" srcOrd="0" destOrd="0" parTransId="{218F5E0E-3508-4757-8987-73C23EBB0258}" sibTransId="{AC462272-7F61-41D6-929C-5E7C1D599DA2}"/>
    <dgm:cxn modelId="{FA2709FD-A047-41CB-B719-BCD9940E8D62}" type="presParOf" srcId="{C69D11EA-FF2F-42BF-BBF2-26A127268B8B}" destId="{5612B16D-D318-45D3-BB99-C051B9A78AC7}" srcOrd="0" destOrd="0" presId="urn:microsoft.com/office/officeart/2005/8/layout/hProcess4"/>
    <dgm:cxn modelId="{2F9CE811-65B0-4E0B-B557-02A69DE72DCB}" type="presParOf" srcId="{C69D11EA-FF2F-42BF-BBF2-26A127268B8B}" destId="{6081143B-7B59-4278-A16F-6B4487694B6E}" srcOrd="1" destOrd="0" presId="urn:microsoft.com/office/officeart/2005/8/layout/hProcess4"/>
    <dgm:cxn modelId="{410F8167-B498-42B6-8AF0-C0A6EA927871}" type="presParOf" srcId="{C69D11EA-FF2F-42BF-BBF2-26A127268B8B}" destId="{DDCD7887-724F-440E-B804-52B9472FAB60}" srcOrd="2" destOrd="0" presId="urn:microsoft.com/office/officeart/2005/8/layout/hProcess4"/>
    <dgm:cxn modelId="{4F04B302-6815-44B0-B999-C1B47FB549CB}" type="presParOf" srcId="{DDCD7887-724F-440E-B804-52B9472FAB60}" destId="{5F4A1D32-2D0A-4DF7-9213-0A5C240B928D}" srcOrd="0" destOrd="0" presId="urn:microsoft.com/office/officeart/2005/8/layout/hProcess4"/>
    <dgm:cxn modelId="{67E00FDE-C5B8-4314-B031-60E79427A74A}" type="presParOf" srcId="{5F4A1D32-2D0A-4DF7-9213-0A5C240B928D}" destId="{E510C3C3-937E-45FC-9231-8DF38040A4E4}" srcOrd="0" destOrd="0" presId="urn:microsoft.com/office/officeart/2005/8/layout/hProcess4"/>
    <dgm:cxn modelId="{DC8D9204-F9B8-4A6E-A69E-40EC2742F43A}" type="presParOf" srcId="{5F4A1D32-2D0A-4DF7-9213-0A5C240B928D}" destId="{71EB8278-3DB0-458B-89A1-B9F35F30E278}" srcOrd="1" destOrd="0" presId="urn:microsoft.com/office/officeart/2005/8/layout/hProcess4"/>
    <dgm:cxn modelId="{648EBAF8-E355-4399-B898-26BB735AAA08}" type="presParOf" srcId="{5F4A1D32-2D0A-4DF7-9213-0A5C240B928D}" destId="{D21A08D1-4F3C-4C3E-A9E1-B52B7E8E82F1}" srcOrd="2" destOrd="0" presId="urn:microsoft.com/office/officeart/2005/8/layout/hProcess4"/>
    <dgm:cxn modelId="{5D724D5C-B572-46B2-A54B-DF919D5BC965}" type="presParOf" srcId="{5F4A1D32-2D0A-4DF7-9213-0A5C240B928D}" destId="{A6F838D4-E1CD-4424-9D14-306F4EF58155}" srcOrd="3" destOrd="0" presId="urn:microsoft.com/office/officeart/2005/8/layout/hProcess4"/>
    <dgm:cxn modelId="{9DA35A97-251E-41F6-ABAD-7952E9A0E9F7}" type="presParOf" srcId="{5F4A1D32-2D0A-4DF7-9213-0A5C240B928D}" destId="{467A18E1-2A83-48DF-8752-C088C45A66EF}" srcOrd="4" destOrd="0" presId="urn:microsoft.com/office/officeart/2005/8/layout/hProcess4"/>
    <dgm:cxn modelId="{77B28190-D9C8-43D6-A4AC-39325889D6BA}" type="presParOf" srcId="{DDCD7887-724F-440E-B804-52B9472FAB60}" destId="{032D8172-88B0-4289-9339-44E411B06673}" srcOrd="1" destOrd="0" presId="urn:microsoft.com/office/officeart/2005/8/layout/hProcess4"/>
    <dgm:cxn modelId="{B3B04F4C-6466-4141-AAE7-2BF3C5B84E55}" type="presParOf" srcId="{DDCD7887-724F-440E-B804-52B9472FAB60}" destId="{134605C9-0378-410C-B051-006BE356D4BF}" srcOrd="2" destOrd="0" presId="urn:microsoft.com/office/officeart/2005/8/layout/hProcess4"/>
    <dgm:cxn modelId="{9C55FCC9-6296-4980-A3A1-1BA7CF811FD8}" type="presParOf" srcId="{134605C9-0378-410C-B051-006BE356D4BF}" destId="{255A3BF9-2D95-49E4-B590-6BD33DB371C2}" srcOrd="0" destOrd="0" presId="urn:microsoft.com/office/officeart/2005/8/layout/hProcess4"/>
    <dgm:cxn modelId="{6665E57D-CBFD-4124-B424-D0524835DC8D}" type="presParOf" srcId="{134605C9-0378-410C-B051-006BE356D4BF}" destId="{EB0FF679-69A3-426A-9D47-487289392D27}" srcOrd="1" destOrd="0" presId="urn:microsoft.com/office/officeart/2005/8/layout/hProcess4"/>
    <dgm:cxn modelId="{00BA44BB-15D5-44A8-BF21-17DBAD788108}" type="presParOf" srcId="{134605C9-0378-410C-B051-006BE356D4BF}" destId="{B1725AFE-A8C7-4BB6-83A1-299125DD1BDC}" srcOrd="2" destOrd="0" presId="urn:microsoft.com/office/officeart/2005/8/layout/hProcess4"/>
    <dgm:cxn modelId="{493E2B9C-C607-4B95-975B-63D9DF009B8D}" type="presParOf" srcId="{134605C9-0378-410C-B051-006BE356D4BF}" destId="{2FE564FE-DC05-4AF6-84E8-DD7A55B1CB53}" srcOrd="3" destOrd="0" presId="urn:microsoft.com/office/officeart/2005/8/layout/hProcess4"/>
    <dgm:cxn modelId="{B169FCA3-C313-4BA1-A033-86AA2542B021}" type="presParOf" srcId="{134605C9-0378-410C-B051-006BE356D4BF}" destId="{11CA7C21-3FD9-4676-A440-0F2D76C562C0}" srcOrd="4" destOrd="0" presId="urn:microsoft.com/office/officeart/2005/8/layout/hProcess4"/>
    <dgm:cxn modelId="{0E20CC44-0F4D-4CB2-B120-BC236CDE1946}" type="presParOf" srcId="{DDCD7887-724F-440E-B804-52B9472FAB60}" destId="{19946A4F-F89A-446A-AA10-8906FD9236CA}" srcOrd="3" destOrd="0" presId="urn:microsoft.com/office/officeart/2005/8/layout/hProcess4"/>
    <dgm:cxn modelId="{A2B2F752-FF0E-4405-B230-2D176180C121}" type="presParOf" srcId="{DDCD7887-724F-440E-B804-52B9472FAB60}" destId="{9449DA4B-1A44-4FEA-ADF3-16FF1DA4B4B5}" srcOrd="4" destOrd="0" presId="urn:microsoft.com/office/officeart/2005/8/layout/hProcess4"/>
    <dgm:cxn modelId="{A6C794E8-35A7-4A93-B110-C9C4A8BB2154}" type="presParOf" srcId="{9449DA4B-1A44-4FEA-ADF3-16FF1DA4B4B5}" destId="{8695EF75-E7DD-48D4-AF53-2CE28D6B6818}" srcOrd="0" destOrd="0" presId="urn:microsoft.com/office/officeart/2005/8/layout/hProcess4"/>
    <dgm:cxn modelId="{745DE79D-7D6E-46A3-8E14-766601BABDCD}" type="presParOf" srcId="{9449DA4B-1A44-4FEA-ADF3-16FF1DA4B4B5}" destId="{4BA2A3D7-41E8-4C7F-A901-A6EE674C7C2F}" srcOrd="1" destOrd="0" presId="urn:microsoft.com/office/officeart/2005/8/layout/hProcess4"/>
    <dgm:cxn modelId="{098A189A-A481-4429-9CFF-411DBA57C1CE}" type="presParOf" srcId="{9449DA4B-1A44-4FEA-ADF3-16FF1DA4B4B5}" destId="{1C6C9DE4-5597-440E-BAE6-132C52E60A68}" srcOrd="2" destOrd="0" presId="urn:microsoft.com/office/officeart/2005/8/layout/hProcess4"/>
    <dgm:cxn modelId="{25D91A85-E35C-4E1E-A18D-C047C470AEC7}" type="presParOf" srcId="{9449DA4B-1A44-4FEA-ADF3-16FF1DA4B4B5}" destId="{78A63AF4-601E-41B1-9015-1CAF671FAAEA}" srcOrd="3" destOrd="0" presId="urn:microsoft.com/office/officeart/2005/8/layout/hProcess4"/>
    <dgm:cxn modelId="{863EE6BF-B434-49AE-BA05-1B00B905811A}" type="presParOf" srcId="{9449DA4B-1A44-4FEA-ADF3-16FF1DA4B4B5}" destId="{4A9A3A16-891D-401F-9818-45B81D8826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58CC7-0800-4473-ACE5-66E50B1BA8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856A80-7271-4A27-A8E8-EC0340D793DB}">
      <dgm:prSet phldrT="[Text]"/>
      <dgm:spPr/>
      <dgm:t>
        <a:bodyPr/>
        <a:lstStyle/>
        <a:p>
          <a:r>
            <a:rPr lang="en-GB" dirty="0" smtClean="0"/>
            <a:t>Site Specific Wind Data</a:t>
          </a:r>
          <a:endParaRPr lang="en-GB" dirty="0"/>
        </a:p>
      </dgm:t>
    </dgm:pt>
    <dgm:pt modelId="{280F123F-2364-46EE-A045-BDEF7AD381D3}" type="parTrans" cxnId="{55E3CB8C-F578-4910-BE5D-94DE36829887}">
      <dgm:prSet/>
      <dgm:spPr/>
      <dgm:t>
        <a:bodyPr/>
        <a:lstStyle/>
        <a:p>
          <a:endParaRPr lang="en-GB"/>
        </a:p>
      </dgm:t>
    </dgm:pt>
    <dgm:pt modelId="{BB669729-7213-4EE6-BEC7-7DA93C60341F}" type="sibTrans" cxnId="{55E3CB8C-F578-4910-BE5D-94DE36829887}">
      <dgm:prSet/>
      <dgm:spPr/>
      <dgm:t>
        <a:bodyPr/>
        <a:lstStyle/>
        <a:p>
          <a:endParaRPr lang="en-GB"/>
        </a:p>
      </dgm:t>
    </dgm:pt>
    <dgm:pt modelId="{4CE73BB5-1896-40AF-BA3C-8516E6877057}">
      <dgm:prSet phldrT="[Text]"/>
      <dgm:spPr/>
      <dgm:t>
        <a:bodyPr/>
        <a:lstStyle/>
        <a:p>
          <a:r>
            <a:rPr lang="en-GB" dirty="0" smtClean="0"/>
            <a:t>Establish Wind / Wave Polynomial relationship at </a:t>
          </a:r>
        </a:p>
        <a:p>
          <a:r>
            <a:rPr lang="en-GB" dirty="0" smtClean="0"/>
            <a:t>% of Non Exceedance</a:t>
          </a:r>
        </a:p>
      </dgm:t>
    </dgm:pt>
    <dgm:pt modelId="{2C792E8A-AF89-48E9-9B7E-DA574CA0CBDD}" type="parTrans" cxnId="{20758C1D-8F87-4E12-93E0-83A1ED08E2EA}">
      <dgm:prSet/>
      <dgm:spPr/>
      <dgm:t>
        <a:bodyPr/>
        <a:lstStyle/>
        <a:p>
          <a:endParaRPr lang="en-GB"/>
        </a:p>
      </dgm:t>
    </dgm:pt>
    <dgm:pt modelId="{07FD2296-9683-4FE3-A86A-5B0A8F1ACD17}" type="sibTrans" cxnId="{20758C1D-8F87-4E12-93E0-83A1ED08E2EA}">
      <dgm:prSet/>
      <dgm:spPr/>
      <dgm:t>
        <a:bodyPr/>
        <a:lstStyle/>
        <a:p>
          <a:endParaRPr lang="en-GB"/>
        </a:p>
      </dgm:t>
    </dgm:pt>
    <dgm:pt modelId="{80BB63A2-F124-405F-8325-5D930177EA6C}">
      <dgm:prSet phldrT="[Text]"/>
      <dgm:spPr/>
      <dgm:t>
        <a:bodyPr/>
        <a:lstStyle/>
        <a:p>
          <a:r>
            <a:rPr lang="en-GB" dirty="0" smtClean="0"/>
            <a:t>Wind Dependent  Wave Data</a:t>
          </a:r>
          <a:endParaRPr lang="en-GB" dirty="0"/>
        </a:p>
      </dgm:t>
    </dgm:pt>
    <dgm:pt modelId="{958ABC0D-28C1-4F97-A7A0-54C7B811A37C}" type="parTrans" cxnId="{6FD3A3E7-7AD3-48E1-B54D-FD1445B4525E}">
      <dgm:prSet/>
      <dgm:spPr/>
      <dgm:t>
        <a:bodyPr/>
        <a:lstStyle/>
        <a:p>
          <a:endParaRPr lang="en-GB"/>
        </a:p>
      </dgm:t>
    </dgm:pt>
    <dgm:pt modelId="{06CA52DA-618C-45BA-ADC2-DFC7F3560452}" type="sibTrans" cxnId="{6FD3A3E7-7AD3-48E1-B54D-FD1445B4525E}">
      <dgm:prSet/>
      <dgm:spPr/>
      <dgm:t>
        <a:bodyPr/>
        <a:lstStyle/>
        <a:p>
          <a:endParaRPr lang="en-GB"/>
        </a:p>
      </dgm:t>
    </dgm:pt>
    <dgm:pt modelId="{8C44D541-CD67-44EA-B292-83EF4F0F31A4}">
      <dgm:prSet/>
      <dgm:spPr/>
      <dgm:t>
        <a:bodyPr/>
        <a:lstStyle/>
        <a:p>
          <a:r>
            <a:rPr lang="en-GB" dirty="0" smtClean="0"/>
            <a:t>Fatigue Analysis</a:t>
          </a:r>
          <a:endParaRPr lang="en-GB" dirty="0"/>
        </a:p>
      </dgm:t>
    </dgm:pt>
    <dgm:pt modelId="{25069CCB-3F6D-4013-9D42-CF26BA93F7AD}" type="parTrans" cxnId="{8481D24B-A316-4919-B5B2-71A29B0B69D9}">
      <dgm:prSet/>
      <dgm:spPr/>
      <dgm:t>
        <a:bodyPr/>
        <a:lstStyle/>
        <a:p>
          <a:endParaRPr lang="en-GB"/>
        </a:p>
      </dgm:t>
    </dgm:pt>
    <dgm:pt modelId="{A2E14216-939A-4ED4-94AC-6721FCD2736C}" type="sibTrans" cxnId="{8481D24B-A316-4919-B5B2-71A29B0B69D9}">
      <dgm:prSet/>
      <dgm:spPr/>
      <dgm:t>
        <a:bodyPr/>
        <a:lstStyle/>
        <a:p>
          <a:endParaRPr lang="en-GB"/>
        </a:p>
      </dgm:t>
    </dgm:pt>
    <dgm:pt modelId="{217A08F6-5BED-4993-99DF-644A85B530FE}">
      <dgm:prSet/>
      <dgm:spPr/>
      <dgm:t>
        <a:bodyPr/>
        <a:lstStyle/>
        <a:p>
          <a:r>
            <a:rPr lang="en-GB" dirty="0" smtClean="0"/>
            <a:t>Wave only Fatigue Lives</a:t>
          </a:r>
          <a:endParaRPr lang="en-GB" dirty="0"/>
        </a:p>
      </dgm:t>
    </dgm:pt>
    <dgm:pt modelId="{14295434-6052-4EFD-BD5A-FBABDB3C0263}" type="parTrans" cxnId="{BFA3E93D-A26E-4FA1-9DFB-1CD0BC7BB096}">
      <dgm:prSet/>
      <dgm:spPr/>
      <dgm:t>
        <a:bodyPr/>
        <a:lstStyle/>
        <a:p>
          <a:endParaRPr lang="en-GB"/>
        </a:p>
      </dgm:t>
    </dgm:pt>
    <dgm:pt modelId="{6E97CCB0-AB11-4754-BF54-4974F9F33564}" type="sibTrans" cxnId="{BFA3E93D-A26E-4FA1-9DFB-1CD0BC7BB096}">
      <dgm:prSet/>
      <dgm:spPr/>
      <dgm:t>
        <a:bodyPr/>
        <a:lstStyle/>
        <a:p>
          <a:endParaRPr lang="en-GB"/>
        </a:p>
      </dgm:t>
    </dgm:pt>
    <dgm:pt modelId="{A8F67453-950B-44AA-A739-381F12CA50BC}" type="pres">
      <dgm:prSet presAssocID="{C6A58CC7-0800-4473-ACE5-66E50B1BA8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93D178-02B1-405D-B0A8-DB0AB667FC15}" type="pres">
      <dgm:prSet presAssocID="{07856A80-7271-4A27-A8E8-EC0340D793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01C53-98E3-4513-A0C1-BD30B2D01513}" type="pres">
      <dgm:prSet presAssocID="{BB669729-7213-4EE6-BEC7-7DA93C60341F}" presName="sibTrans" presStyleLbl="sibTrans2D1" presStyleIdx="0" presStyleCnt="4"/>
      <dgm:spPr/>
      <dgm:t>
        <a:bodyPr/>
        <a:lstStyle/>
        <a:p>
          <a:endParaRPr lang="en-GB"/>
        </a:p>
      </dgm:t>
    </dgm:pt>
    <dgm:pt modelId="{42C5BD1A-AEAD-4C3D-9431-FC1E39D16C6F}" type="pres">
      <dgm:prSet presAssocID="{BB669729-7213-4EE6-BEC7-7DA93C60341F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E609F886-F1B7-4210-B1EF-746ABB900FF9}" type="pres">
      <dgm:prSet presAssocID="{4CE73BB5-1896-40AF-BA3C-8516E6877057}" presName="node" presStyleLbl="node1" presStyleIdx="1" presStyleCnt="5" custScaleX="1518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EFDC67-6F4F-4C65-B5E5-2ABCE8419693}" type="pres">
      <dgm:prSet presAssocID="{07FD2296-9683-4FE3-A86A-5B0A8F1ACD17}" presName="sibTrans" presStyleLbl="sibTrans2D1" presStyleIdx="1" presStyleCnt="4"/>
      <dgm:spPr/>
      <dgm:t>
        <a:bodyPr/>
        <a:lstStyle/>
        <a:p>
          <a:endParaRPr lang="en-GB"/>
        </a:p>
      </dgm:t>
    </dgm:pt>
    <dgm:pt modelId="{B2D116FA-819F-4EA9-9FA7-04B19DCEF10E}" type="pres">
      <dgm:prSet presAssocID="{07FD2296-9683-4FE3-A86A-5B0A8F1ACD17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3907C97E-A220-48B2-AD58-0FA7652CB4F2}" type="pres">
      <dgm:prSet presAssocID="{80BB63A2-F124-405F-8325-5D930177EA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02D8F2-AD96-494A-B7CE-61E4E9E5E81F}" type="pres">
      <dgm:prSet presAssocID="{06CA52DA-618C-45BA-ADC2-DFC7F3560452}" presName="sibTrans" presStyleLbl="sibTrans2D1" presStyleIdx="2" presStyleCnt="4"/>
      <dgm:spPr/>
      <dgm:t>
        <a:bodyPr/>
        <a:lstStyle/>
        <a:p>
          <a:endParaRPr lang="en-GB"/>
        </a:p>
      </dgm:t>
    </dgm:pt>
    <dgm:pt modelId="{6BB2EB66-0D35-431F-8C6F-61D9A2278AEA}" type="pres">
      <dgm:prSet presAssocID="{06CA52DA-618C-45BA-ADC2-DFC7F3560452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BF544EE-346B-4E87-B935-6FABA6FE1A9F}" type="pres">
      <dgm:prSet presAssocID="{8C44D541-CD67-44EA-B292-83EF4F0F31A4}" presName="node" presStyleLbl="node1" presStyleIdx="3" presStyleCnt="5" custScaleX="834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12FE7-D047-48C2-8CF1-1A5ED4673779}" type="pres">
      <dgm:prSet presAssocID="{A2E14216-939A-4ED4-94AC-6721FCD2736C}" presName="sibTrans" presStyleLbl="sibTrans2D1" presStyleIdx="3" presStyleCnt="4"/>
      <dgm:spPr/>
      <dgm:t>
        <a:bodyPr/>
        <a:lstStyle/>
        <a:p>
          <a:endParaRPr lang="en-GB"/>
        </a:p>
      </dgm:t>
    </dgm:pt>
    <dgm:pt modelId="{8D6A14D4-4C52-450D-AB81-15E5B679CFFF}" type="pres">
      <dgm:prSet presAssocID="{A2E14216-939A-4ED4-94AC-6721FCD2736C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E5302E42-A5BF-45A0-80E9-D8D669E6CFE3}" type="pres">
      <dgm:prSet presAssocID="{217A08F6-5BED-4993-99DF-644A85B530FE}" presName="node" presStyleLbl="node1" presStyleIdx="4" presStyleCnt="5" custScaleX="745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FA132A-FF60-4F67-8262-AA35C3701938}" type="presOf" srcId="{07856A80-7271-4A27-A8E8-EC0340D793DB}" destId="{2393D178-02B1-405D-B0A8-DB0AB667FC15}" srcOrd="0" destOrd="0" presId="urn:microsoft.com/office/officeart/2005/8/layout/process1"/>
    <dgm:cxn modelId="{0B8428F3-6328-4E48-BAF2-E3D049937135}" type="presOf" srcId="{BB669729-7213-4EE6-BEC7-7DA93C60341F}" destId="{42C5BD1A-AEAD-4C3D-9431-FC1E39D16C6F}" srcOrd="1" destOrd="0" presId="urn:microsoft.com/office/officeart/2005/8/layout/process1"/>
    <dgm:cxn modelId="{20758C1D-8F87-4E12-93E0-83A1ED08E2EA}" srcId="{C6A58CC7-0800-4473-ACE5-66E50B1BA8D5}" destId="{4CE73BB5-1896-40AF-BA3C-8516E6877057}" srcOrd="1" destOrd="0" parTransId="{2C792E8A-AF89-48E9-9B7E-DA574CA0CBDD}" sibTransId="{07FD2296-9683-4FE3-A86A-5B0A8F1ACD17}"/>
    <dgm:cxn modelId="{55E3CB8C-F578-4910-BE5D-94DE36829887}" srcId="{C6A58CC7-0800-4473-ACE5-66E50B1BA8D5}" destId="{07856A80-7271-4A27-A8E8-EC0340D793DB}" srcOrd="0" destOrd="0" parTransId="{280F123F-2364-46EE-A045-BDEF7AD381D3}" sibTransId="{BB669729-7213-4EE6-BEC7-7DA93C60341F}"/>
    <dgm:cxn modelId="{6DD176BF-2184-4A9C-950F-421DD9F7C77B}" type="presOf" srcId="{A2E14216-939A-4ED4-94AC-6721FCD2736C}" destId="{73212FE7-D047-48C2-8CF1-1A5ED4673779}" srcOrd="0" destOrd="0" presId="urn:microsoft.com/office/officeart/2005/8/layout/process1"/>
    <dgm:cxn modelId="{8BF85553-CBDC-40BE-BE22-01198514F451}" type="presOf" srcId="{C6A58CC7-0800-4473-ACE5-66E50B1BA8D5}" destId="{A8F67453-950B-44AA-A739-381F12CA50BC}" srcOrd="0" destOrd="0" presId="urn:microsoft.com/office/officeart/2005/8/layout/process1"/>
    <dgm:cxn modelId="{BFA3E93D-A26E-4FA1-9DFB-1CD0BC7BB096}" srcId="{C6A58CC7-0800-4473-ACE5-66E50B1BA8D5}" destId="{217A08F6-5BED-4993-99DF-644A85B530FE}" srcOrd="4" destOrd="0" parTransId="{14295434-6052-4EFD-BD5A-FBABDB3C0263}" sibTransId="{6E97CCB0-AB11-4754-BF54-4974F9F33564}"/>
    <dgm:cxn modelId="{E079E6E8-042A-4EAB-A81B-512D917726E6}" type="presOf" srcId="{217A08F6-5BED-4993-99DF-644A85B530FE}" destId="{E5302E42-A5BF-45A0-80E9-D8D669E6CFE3}" srcOrd="0" destOrd="0" presId="urn:microsoft.com/office/officeart/2005/8/layout/process1"/>
    <dgm:cxn modelId="{2BE2BE34-F057-4E2D-A407-7466C26B6C21}" type="presOf" srcId="{07FD2296-9683-4FE3-A86A-5B0A8F1ACD17}" destId="{B2D116FA-819F-4EA9-9FA7-04B19DCEF10E}" srcOrd="1" destOrd="0" presId="urn:microsoft.com/office/officeart/2005/8/layout/process1"/>
    <dgm:cxn modelId="{8481D24B-A316-4919-B5B2-71A29B0B69D9}" srcId="{C6A58CC7-0800-4473-ACE5-66E50B1BA8D5}" destId="{8C44D541-CD67-44EA-B292-83EF4F0F31A4}" srcOrd="3" destOrd="0" parTransId="{25069CCB-3F6D-4013-9D42-CF26BA93F7AD}" sibTransId="{A2E14216-939A-4ED4-94AC-6721FCD2736C}"/>
    <dgm:cxn modelId="{7D2C99FD-DDA8-4BA1-B0B9-52E7864827AF}" type="presOf" srcId="{07FD2296-9683-4FE3-A86A-5B0A8F1ACD17}" destId="{F7EFDC67-6F4F-4C65-B5E5-2ABCE8419693}" srcOrd="0" destOrd="0" presId="urn:microsoft.com/office/officeart/2005/8/layout/process1"/>
    <dgm:cxn modelId="{C9B551D7-A038-4E4E-8DAD-FF6CBB9FB8BB}" type="presOf" srcId="{80BB63A2-F124-405F-8325-5D930177EA6C}" destId="{3907C97E-A220-48B2-AD58-0FA7652CB4F2}" srcOrd="0" destOrd="0" presId="urn:microsoft.com/office/officeart/2005/8/layout/process1"/>
    <dgm:cxn modelId="{ACADE45E-FD82-48F4-A3E0-ACC5F92DAC0B}" type="presOf" srcId="{8C44D541-CD67-44EA-B292-83EF4F0F31A4}" destId="{2BF544EE-346B-4E87-B935-6FABA6FE1A9F}" srcOrd="0" destOrd="0" presId="urn:microsoft.com/office/officeart/2005/8/layout/process1"/>
    <dgm:cxn modelId="{6B35D444-52A8-4A05-98C9-1168D952520C}" type="presOf" srcId="{A2E14216-939A-4ED4-94AC-6721FCD2736C}" destId="{8D6A14D4-4C52-450D-AB81-15E5B679CFFF}" srcOrd="1" destOrd="0" presId="urn:microsoft.com/office/officeart/2005/8/layout/process1"/>
    <dgm:cxn modelId="{6FD3A3E7-7AD3-48E1-B54D-FD1445B4525E}" srcId="{C6A58CC7-0800-4473-ACE5-66E50B1BA8D5}" destId="{80BB63A2-F124-405F-8325-5D930177EA6C}" srcOrd="2" destOrd="0" parTransId="{958ABC0D-28C1-4F97-A7A0-54C7B811A37C}" sibTransId="{06CA52DA-618C-45BA-ADC2-DFC7F3560452}"/>
    <dgm:cxn modelId="{39DA9AE3-2435-4BD7-BEE4-C1D0B9187330}" type="presOf" srcId="{06CA52DA-618C-45BA-ADC2-DFC7F3560452}" destId="{6BB2EB66-0D35-431F-8C6F-61D9A2278AEA}" srcOrd="1" destOrd="0" presId="urn:microsoft.com/office/officeart/2005/8/layout/process1"/>
    <dgm:cxn modelId="{34A59482-1002-4404-A8F6-DF7A928DB507}" type="presOf" srcId="{BB669729-7213-4EE6-BEC7-7DA93C60341F}" destId="{53201C53-98E3-4513-A0C1-BD30B2D01513}" srcOrd="0" destOrd="0" presId="urn:microsoft.com/office/officeart/2005/8/layout/process1"/>
    <dgm:cxn modelId="{523A4C0D-84F5-45DB-BF4C-649724B005DC}" type="presOf" srcId="{06CA52DA-618C-45BA-ADC2-DFC7F3560452}" destId="{F302D8F2-AD96-494A-B7CE-61E4E9E5E81F}" srcOrd="0" destOrd="0" presId="urn:microsoft.com/office/officeart/2005/8/layout/process1"/>
    <dgm:cxn modelId="{0ADD8616-2935-4966-81C4-E40C8A4EB047}" type="presOf" srcId="{4CE73BB5-1896-40AF-BA3C-8516E6877057}" destId="{E609F886-F1B7-4210-B1EF-746ABB900FF9}" srcOrd="0" destOrd="0" presId="urn:microsoft.com/office/officeart/2005/8/layout/process1"/>
    <dgm:cxn modelId="{A84F5851-4DCE-446D-9283-40AA4E790A9E}" type="presParOf" srcId="{A8F67453-950B-44AA-A739-381F12CA50BC}" destId="{2393D178-02B1-405D-B0A8-DB0AB667FC15}" srcOrd="0" destOrd="0" presId="urn:microsoft.com/office/officeart/2005/8/layout/process1"/>
    <dgm:cxn modelId="{17C15C48-DABC-4FFD-A7C4-F0A6F0117B8C}" type="presParOf" srcId="{A8F67453-950B-44AA-A739-381F12CA50BC}" destId="{53201C53-98E3-4513-A0C1-BD30B2D01513}" srcOrd="1" destOrd="0" presId="urn:microsoft.com/office/officeart/2005/8/layout/process1"/>
    <dgm:cxn modelId="{F3DA0403-1EA9-4326-84C5-CEEF775CD294}" type="presParOf" srcId="{53201C53-98E3-4513-A0C1-BD30B2D01513}" destId="{42C5BD1A-AEAD-4C3D-9431-FC1E39D16C6F}" srcOrd="0" destOrd="0" presId="urn:microsoft.com/office/officeart/2005/8/layout/process1"/>
    <dgm:cxn modelId="{1C0AEC88-93D3-44DE-B905-E95F1322A2B4}" type="presParOf" srcId="{A8F67453-950B-44AA-A739-381F12CA50BC}" destId="{E609F886-F1B7-4210-B1EF-746ABB900FF9}" srcOrd="2" destOrd="0" presId="urn:microsoft.com/office/officeart/2005/8/layout/process1"/>
    <dgm:cxn modelId="{1EBDA9CE-AA63-4EF7-B241-F864DAABE0D7}" type="presParOf" srcId="{A8F67453-950B-44AA-A739-381F12CA50BC}" destId="{F7EFDC67-6F4F-4C65-B5E5-2ABCE8419693}" srcOrd="3" destOrd="0" presId="urn:microsoft.com/office/officeart/2005/8/layout/process1"/>
    <dgm:cxn modelId="{DE8C3432-59F7-4746-8DDA-31CB8CA92452}" type="presParOf" srcId="{F7EFDC67-6F4F-4C65-B5E5-2ABCE8419693}" destId="{B2D116FA-819F-4EA9-9FA7-04B19DCEF10E}" srcOrd="0" destOrd="0" presId="urn:microsoft.com/office/officeart/2005/8/layout/process1"/>
    <dgm:cxn modelId="{12C2347E-9E39-486B-ADBE-5CB258C14055}" type="presParOf" srcId="{A8F67453-950B-44AA-A739-381F12CA50BC}" destId="{3907C97E-A220-48B2-AD58-0FA7652CB4F2}" srcOrd="4" destOrd="0" presId="urn:microsoft.com/office/officeart/2005/8/layout/process1"/>
    <dgm:cxn modelId="{94221CD6-FFCC-470C-923C-7CA1C201AADD}" type="presParOf" srcId="{A8F67453-950B-44AA-A739-381F12CA50BC}" destId="{F302D8F2-AD96-494A-B7CE-61E4E9E5E81F}" srcOrd="5" destOrd="0" presId="urn:microsoft.com/office/officeart/2005/8/layout/process1"/>
    <dgm:cxn modelId="{32DCE555-68BB-4083-9988-CAB2073B1ED2}" type="presParOf" srcId="{F302D8F2-AD96-494A-B7CE-61E4E9E5E81F}" destId="{6BB2EB66-0D35-431F-8C6F-61D9A2278AEA}" srcOrd="0" destOrd="0" presId="urn:microsoft.com/office/officeart/2005/8/layout/process1"/>
    <dgm:cxn modelId="{97E19BEC-6AFD-4257-A990-DAE4DD0CB9BB}" type="presParOf" srcId="{A8F67453-950B-44AA-A739-381F12CA50BC}" destId="{2BF544EE-346B-4E87-B935-6FABA6FE1A9F}" srcOrd="6" destOrd="0" presId="urn:microsoft.com/office/officeart/2005/8/layout/process1"/>
    <dgm:cxn modelId="{37F32FA5-C28D-485A-9F0A-2955F7384906}" type="presParOf" srcId="{A8F67453-950B-44AA-A739-381F12CA50BC}" destId="{73212FE7-D047-48C2-8CF1-1A5ED4673779}" srcOrd="7" destOrd="0" presId="urn:microsoft.com/office/officeart/2005/8/layout/process1"/>
    <dgm:cxn modelId="{094B81AE-844D-4916-8B8E-2595A844E7D8}" type="presParOf" srcId="{73212FE7-D047-48C2-8CF1-1A5ED4673779}" destId="{8D6A14D4-4C52-450D-AB81-15E5B679CFFF}" srcOrd="0" destOrd="0" presId="urn:microsoft.com/office/officeart/2005/8/layout/process1"/>
    <dgm:cxn modelId="{7E1EC7FA-362A-4331-8F6F-E76869B4D7CA}" type="presParOf" srcId="{A8F67453-950B-44AA-A739-381F12CA50BC}" destId="{E5302E42-A5BF-45A0-80E9-D8D669E6CFE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58CC7-0800-4473-ACE5-66E50B1BA8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856A80-7271-4A27-A8E8-EC0340D793DB}">
      <dgm:prSet phldrT="[Text]" custT="1"/>
      <dgm:spPr/>
      <dgm:t>
        <a:bodyPr/>
        <a:lstStyle/>
        <a:p>
          <a:r>
            <a:rPr lang="en-GB" sz="1200" dirty="0" smtClean="0">
              <a:solidFill>
                <a:srgbClr val="0070C0"/>
              </a:solidFill>
            </a:rPr>
            <a:t>Site Specific Wave Data</a:t>
          </a:r>
          <a:endParaRPr lang="en-GB" sz="1200" dirty="0">
            <a:solidFill>
              <a:srgbClr val="0070C0"/>
            </a:solidFill>
          </a:endParaRPr>
        </a:p>
      </dgm:t>
    </dgm:pt>
    <dgm:pt modelId="{280F123F-2364-46EE-A045-BDEF7AD381D3}" type="parTrans" cxnId="{55E3CB8C-F578-4910-BE5D-94DE36829887}">
      <dgm:prSet/>
      <dgm:spPr/>
      <dgm:t>
        <a:bodyPr/>
        <a:lstStyle/>
        <a:p>
          <a:endParaRPr lang="en-GB" sz="1200"/>
        </a:p>
      </dgm:t>
    </dgm:pt>
    <dgm:pt modelId="{BB669729-7213-4EE6-BEC7-7DA93C60341F}" type="sibTrans" cxnId="{55E3CB8C-F578-4910-BE5D-94DE36829887}">
      <dgm:prSet custT="1"/>
      <dgm:spPr/>
      <dgm:t>
        <a:bodyPr/>
        <a:lstStyle/>
        <a:p>
          <a:endParaRPr lang="en-GB" sz="1200"/>
        </a:p>
      </dgm:t>
    </dgm:pt>
    <dgm:pt modelId="{4CE73BB5-1896-40AF-BA3C-8516E6877057}">
      <dgm:prSet phldrT="[Text]" custT="1"/>
      <dgm:spPr/>
      <dgm:t>
        <a:bodyPr/>
        <a:lstStyle/>
        <a:p>
          <a:r>
            <a:rPr lang="en-GB" sz="1200" dirty="0" smtClean="0">
              <a:solidFill>
                <a:srgbClr val="0070C0"/>
              </a:solidFill>
            </a:rPr>
            <a:t>Fatigue Analysis</a:t>
          </a:r>
        </a:p>
      </dgm:t>
    </dgm:pt>
    <dgm:pt modelId="{2C792E8A-AF89-48E9-9B7E-DA574CA0CBDD}" type="parTrans" cxnId="{20758C1D-8F87-4E12-93E0-83A1ED08E2EA}">
      <dgm:prSet/>
      <dgm:spPr/>
      <dgm:t>
        <a:bodyPr/>
        <a:lstStyle/>
        <a:p>
          <a:endParaRPr lang="en-GB" sz="1200"/>
        </a:p>
      </dgm:t>
    </dgm:pt>
    <dgm:pt modelId="{07FD2296-9683-4FE3-A86A-5B0A8F1ACD17}" type="sibTrans" cxnId="{20758C1D-8F87-4E12-93E0-83A1ED08E2EA}">
      <dgm:prSet custT="1"/>
      <dgm:spPr/>
      <dgm:t>
        <a:bodyPr/>
        <a:lstStyle/>
        <a:p>
          <a:endParaRPr lang="en-GB" sz="1200"/>
        </a:p>
      </dgm:t>
    </dgm:pt>
    <dgm:pt modelId="{80BB63A2-F124-405F-8325-5D930177EA6C}">
      <dgm:prSet phldrT="[Text]" custT="1"/>
      <dgm:spPr/>
      <dgm:t>
        <a:bodyPr/>
        <a:lstStyle/>
        <a:p>
          <a:r>
            <a:rPr lang="en-GB" sz="1200" dirty="0" smtClean="0">
              <a:solidFill>
                <a:srgbClr val="0070C0"/>
              </a:solidFill>
            </a:rPr>
            <a:t>Expected wave only Fatigue Lives</a:t>
          </a:r>
          <a:endParaRPr lang="en-GB" sz="1200" dirty="0">
            <a:solidFill>
              <a:srgbClr val="0070C0"/>
            </a:solidFill>
          </a:endParaRPr>
        </a:p>
      </dgm:t>
    </dgm:pt>
    <dgm:pt modelId="{958ABC0D-28C1-4F97-A7A0-54C7B811A37C}" type="parTrans" cxnId="{6FD3A3E7-7AD3-48E1-B54D-FD1445B4525E}">
      <dgm:prSet/>
      <dgm:spPr/>
      <dgm:t>
        <a:bodyPr/>
        <a:lstStyle/>
        <a:p>
          <a:endParaRPr lang="en-GB" sz="1200"/>
        </a:p>
      </dgm:t>
    </dgm:pt>
    <dgm:pt modelId="{06CA52DA-618C-45BA-ADC2-DFC7F3560452}" type="sibTrans" cxnId="{6FD3A3E7-7AD3-48E1-B54D-FD1445B4525E}">
      <dgm:prSet/>
      <dgm:spPr/>
      <dgm:t>
        <a:bodyPr/>
        <a:lstStyle/>
        <a:p>
          <a:endParaRPr lang="en-GB" sz="1200"/>
        </a:p>
      </dgm:t>
    </dgm:pt>
    <dgm:pt modelId="{A8F67453-950B-44AA-A739-381F12CA50BC}" type="pres">
      <dgm:prSet presAssocID="{C6A58CC7-0800-4473-ACE5-66E50B1BA8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93D178-02B1-405D-B0A8-DB0AB667FC15}" type="pres">
      <dgm:prSet presAssocID="{07856A80-7271-4A27-A8E8-EC0340D793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01C53-98E3-4513-A0C1-BD30B2D01513}" type="pres">
      <dgm:prSet presAssocID="{BB669729-7213-4EE6-BEC7-7DA93C60341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42C5BD1A-AEAD-4C3D-9431-FC1E39D16C6F}" type="pres">
      <dgm:prSet presAssocID="{BB669729-7213-4EE6-BEC7-7DA93C60341F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E609F886-F1B7-4210-B1EF-746ABB900FF9}" type="pres">
      <dgm:prSet presAssocID="{4CE73BB5-1896-40AF-BA3C-8516E68770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EFDC67-6F4F-4C65-B5E5-2ABCE8419693}" type="pres">
      <dgm:prSet presAssocID="{07FD2296-9683-4FE3-A86A-5B0A8F1ACD17}" presName="sibTrans" presStyleLbl="sibTrans2D1" presStyleIdx="1" presStyleCnt="2"/>
      <dgm:spPr/>
      <dgm:t>
        <a:bodyPr/>
        <a:lstStyle/>
        <a:p>
          <a:endParaRPr lang="en-GB"/>
        </a:p>
      </dgm:t>
    </dgm:pt>
    <dgm:pt modelId="{B2D116FA-819F-4EA9-9FA7-04B19DCEF10E}" type="pres">
      <dgm:prSet presAssocID="{07FD2296-9683-4FE3-A86A-5B0A8F1ACD1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3907C97E-A220-48B2-AD58-0FA7652CB4F2}" type="pres">
      <dgm:prSet presAssocID="{80BB63A2-F124-405F-8325-5D930177EA6C}" presName="node" presStyleLbl="node1" presStyleIdx="2" presStyleCnt="3" custLinFactNeighborX="29913" custLinFactNeighborY="-13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E3CB8C-F578-4910-BE5D-94DE36829887}" srcId="{C6A58CC7-0800-4473-ACE5-66E50B1BA8D5}" destId="{07856A80-7271-4A27-A8E8-EC0340D793DB}" srcOrd="0" destOrd="0" parTransId="{280F123F-2364-46EE-A045-BDEF7AD381D3}" sibTransId="{BB669729-7213-4EE6-BEC7-7DA93C60341F}"/>
    <dgm:cxn modelId="{E78B98D1-173F-40F4-A4C7-FD6ABA2034D4}" type="presOf" srcId="{07856A80-7271-4A27-A8E8-EC0340D793DB}" destId="{2393D178-02B1-405D-B0A8-DB0AB667FC15}" srcOrd="0" destOrd="0" presId="urn:microsoft.com/office/officeart/2005/8/layout/process1"/>
    <dgm:cxn modelId="{6FD3A3E7-7AD3-48E1-B54D-FD1445B4525E}" srcId="{C6A58CC7-0800-4473-ACE5-66E50B1BA8D5}" destId="{80BB63A2-F124-405F-8325-5D930177EA6C}" srcOrd="2" destOrd="0" parTransId="{958ABC0D-28C1-4F97-A7A0-54C7B811A37C}" sibTransId="{06CA52DA-618C-45BA-ADC2-DFC7F3560452}"/>
    <dgm:cxn modelId="{1A90C4AF-7320-415D-BAF3-5832FBE19427}" type="presOf" srcId="{C6A58CC7-0800-4473-ACE5-66E50B1BA8D5}" destId="{A8F67453-950B-44AA-A739-381F12CA50BC}" srcOrd="0" destOrd="0" presId="urn:microsoft.com/office/officeart/2005/8/layout/process1"/>
    <dgm:cxn modelId="{FAA05222-6866-46FD-B8CA-2921224E040E}" type="presOf" srcId="{4CE73BB5-1896-40AF-BA3C-8516E6877057}" destId="{E609F886-F1B7-4210-B1EF-746ABB900FF9}" srcOrd="0" destOrd="0" presId="urn:microsoft.com/office/officeart/2005/8/layout/process1"/>
    <dgm:cxn modelId="{92CFBED0-6E37-4C8E-A020-D097D40DD2AB}" type="presOf" srcId="{BB669729-7213-4EE6-BEC7-7DA93C60341F}" destId="{42C5BD1A-AEAD-4C3D-9431-FC1E39D16C6F}" srcOrd="1" destOrd="0" presId="urn:microsoft.com/office/officeart/2005/8/layout/process1"/>
    <dgm:cxn modelId="{1E33CE0F-D3BC-4703-A6F2-3E868D9FCD6D}" type="presOf" srcId="{07FD2296-9683-4FE3-A86A-5B0A8F1ACD17}" destId="{B2D116FA-819F-4EA9-9FA7-04B19DCEF10E}" srcOrd="1" destOrd="0" presId="urn:microsoft.com/office/officeart/2005/8/layout/process1"/>
    <dgm:cxn modelId="{20758C1D-8F87-4E12-93E0-83A1ED08E2EA}" srcId="{C6A58CC7-0800-4473-ACE5-66E50B1BA8D5}" destId="{4CE73BB5-1896-40AF-BA3C-8516E6877057}" srcOrd="1" destOrd="0" parTransId="{2C792E8A-AF89-48E9-9B7E-DA574CA0CBDD}" sibTransId="{07FD2296-9683-4FE3-A86A-5B0A8F1ACD17}"/>
    <dgm:cxn modelId="{0A5F3213-48ED-4A35-A8FC-9E6371DCFB45}" type="presOf" srcId="{07FD2296-9683-4FE3-A86A-5B0A8F1ACD17}" destId="{F7EFDC67-6F4F-4C65-B5E5-2ABCE8419693}" srcOrd="0" destOrd="0" presId="urn:microsoft.com/office/officeart/2005/8/layout/process1"/>
    <dgm:cxn modelId="{FE25746F-109C-4733-AD37-5D7865D1475D}" type="presOf" srcId="{80BB63A2-F124-405F-8325-5D930177EA6C}" destId="{3907C97E-A220-48B2-AD58-0FA7652CB4F2}" srcOrd="0" destOrd="0" presId="urn:microsoft.com/office/officeart/2005/8/layout/process1"/>
    <dgm:cxn modelId="{5A9FAB60-EC93-413F-B200-0D8F5322A76E}" type="presOf" srcId="{BB669729-7213-4EE6-BEC7-7DA93C60341F}" destId="{53201C53-98E3-4513-A0C1-BD30B2D01513}" srcOrd="0" destOrd="0" presId="urn:microsoft.com/office/officeart/2005/8/layout/process1"/>
    <dgm:cxn modelId="{0D73A2DB-6650-4005-B673-F95725209B4B}" type="presParOf" srcId="{A8F67453-950B-44AA-A739-381F12CA50BC}" destId="{2393D178-02B1-405D-B0A8-DB0AB667FC15}" srcOrd="0" destOrd="0" presId="urn:microsoft.com/office/officeart/2005/8/layout/process1"/>
    <dgm:cxn modelId="{14FDB969-FB46-4DE0-BB25-6EFB60B43986}" type="presParOf" srcId="{A8F67453-950B-44AA-A739-381F12CA50BC}" destId="{53201C53-98E3-4513-A0C1-BD30B2D01513}" srcOrd="1" destOrd="0" presId="urn:microsoft.com/office/officeart/2005/8/layout/process1"/>
    <dgm:cxn modelId="{2E948917-5DCB-47F7-AFB9-D3587808DD34}" type="presParOf" srcId="{53201C53-98E3-4513-A0C1-BD30B2D01513}" destId="{42C5BD1A-AEAD-4C3D-9431-FC1E39D16C6F}" srcOrd="0" destOrd="0" presId="urn:microsoft.com/office/officeart/2005/8/layout/process1"/>
    <dgm:cxn modelId="{24093637-3E70-4C66-90FC-459CABD3401D}" type="presParOf" srcId="{A8F67453-950B-44AA-A739-381F12CA50BC}" destId="{E609F886-F1B7-4210-B1EF-746ABB900FF9}" srcOrd="2" destOrd="0" presId="urn:microsoft.com/office/officeart/2005/8/layout/process1"/>
    <dgm:cxn modelId="{5E5ED817-9538-4F18-B850-20F014E52B0C}" type="presParOf" srcId="{A8F67453-950B-44AA-A739-381F12CA50BC}" destId="{F7EFDC67-6F4F-4C65-B5E5-2ABCE8419693}" srcOrd="3" destOrd="0" presId="urn:microsoft.com/office/officeart/2005/8/layout/process1"/>
    <dgm:cxn modelId="{9DDC8511-2489-421A-90B9-2A6EBAEA1D53}" type="presParOf" srcId="{F7EFDC67-6F4F-4C65-B5E5-2ABCE8419693}" destId="{B2D116FA-819F-4EA9-9FA7-04B19DCEF10E}" srcOrd="0" destOrd="0" presId="urn:microsoft.com/office/officeart/2005/8/layout/process1"/>
    <dgm:cxn modelId="{D73B3612-186F-461B-B3A2-3D9C7C4742F4}" type="presParOf" srcId="{A8F67453-950B-44AA-A739-381F12CA50BC}" destId="{3907C97E-A220-48B2-AD58-0FA7652CB4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B8278-3DB0-458B-89A1-B9F35F30E278}">
      <dsp:nvSpPr>
        <dsp:cNvPr id="0" name=""/>
        <dsp:cNvSpPr/>
      </dsp:nvSpPr>
      <dsp:spPr>
        <a:xfrm>
          <a:off x="1488" y="1034382"/>
          <a:ext cx="1671291" cy="13784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Wind and Wave Data (LIDAR /  </a:t>
          </a:r>
          <a:r>
            <a:rPr lang="en-GB" sz="1100" kern="1200" dirty="0" err="1" smtClean="0"/>
            <a:t>Hindcast</a:t>
          </a:r>
          <a:r>
            <a:rPr lang="en-GB" sz="1100" kern="1200" dirty="0" smtClean="0"/>
            <a:t>):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Too complex to analyse all combinations</a:t>
          </a:r>
          <a:endParaRPr lang="en-GB" sz="11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050" kern="1200" dirty="0"/>
        </a:p>
      </dsp:txBody>
      <dsp:txXfrm>
        <a:off x="33210" y="1066104"/>
        <a:ext cx="1607847" cy="1019636"/>
      </dsp:txXfrm>
    </dsp:sp>
    <dsp:sp modelId="{032D8172-88B0-4289-9339-44E411B06673}">
      <dsp:nvSpPr>
        <dsp:cNvPr id="0" name=""/>
        <dsp:cNvSpPr/>
      </dsp:nvSpPr>
      <dsp:spPr>
        <a:xfrm>
          <a:off x="862158" y="1484599"/>
          <a:ext cx="1918232" cy="1918232"/>
        </a:xfrm>
        <a:prstGeom prst="leftCircularArrow">
          <a:avLst>
            <a:gd name="adj1" fmla="val 2551"/>
            <a:gd name="adj2" fmla="val 309544"/>
            <a:gd name="adj3" fmla="val 2024743"/>
            <a:gd name="adj4" fmla="val 8964177"/>
            <a:gd name="adj5" fmla="val 2976"/>
          </a:avLst>
        </a:prstGeom>
        <a:solidFill>
          <a:srgbClr val="D2CEC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838D4-E1CD-4424-9D14-306F4EF58155}">
      <dsp:nvSpPr>
        <dsp:cNvPr id="0" name=""/>
        <dsp:cNvSpPr/>
      </dsp:nvSpPr>
      <dsp:spPr>
        <a:xfrm>
          <a:off x="298534" y="2314147"/>
          <a:ext cx="1485592" cy="59077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Site Specific  Data </a:t>
          </a:r>
          <a:endParaRPr lang="en-GB" sz="1300" kern="1200" dirty="0"/>
        </a:p>
      </dsp:txBody>
      <dsp:txXfrm>
        <a:off x="315837" y="2331450"/>
        <a:ext cx="1450986" cy="556165"/>
      </dsp:txXfrm>
    </dsp:sp>
    <dsp:sp modelId="{EB0FF679-69A3-426A-9D47-487289392D27}">
      <dsp:nvSpPr>
        <dsp:cNvPr id="0" name=""/>
        <dsp:cNvSpPr/>
      </dsp:nvSpPr>
      <dsp:spPr>
        <a:xfrm>
          <a:off x="2084572" y="559487"/>
          <a:ext cx="1788916" cy="26481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Simplified wind/wave climate for analysis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Traditionally considered by defining wind conditions and superimposing wave conditions: Wave probability subservient to wind. </a:t>
          </a:r>
          <a:endParaRPr lang="en-GB" sz="1100" kern="1200" dirty="0"/>
        </a:p>
      </dsp:txBody>
      <dsp:txXfrm>
        <a:off x="2136968" y="1179354"/>
        <a:ext cx="1684124" cy="1975935"/>
      </dsp:txXfrm>
    </dsp:sp>
    <dsp:sp modelId="{19946A4F-F89A-446A-AA10-8906FD9236CA}">
      <dsp:nvSpPr>
        <dsp:cNvPr id="0" name=""/>
        <dsp:cNvSpPr/>
      </dsp:nvSpPr>
      <dsp:spPr>
        <a:xfrm>
          <a:off x="3064133" y="227042"/>
          <a:ext cx="2393113" cy="2393113"/>
        </a:xfrm>
        <a:prstGeom prst="circularArrow">
          <a:avLst>
            <a:gd name="adj1" fmla="val 2045"/>
            <a:gd name="adj2" fmla="val 245241"/>
            <a:gd name="adj3" fmla="val 20505540"/>
            <a:gd name="adj4" fmla="val 13501802"/>
            <a:gd name="adj5" fmla="val 238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564FE-DC05-4AF6-84E8-DD7A55B1CB53}">
      <dsp:nvSpPr>
        <dsp:cNvPr id="0" name=""/>
        <dsp:cNvSpPr/>
      </dsp:nvSpPr>
      <dsp:spPr>
        <a:xfrm>
          <a:off x="2240349" y="340102"/>
          <a:ext cx="1485592" cy="59077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Simplified Data for Fatigue Analysis</a:t>
          </a:r>
          <a:endParaRPr lang="en-GB" sz="1300" kern="1200" dirty="0"/>
        </a:p>
      </dsp:txBody>
      <dsp:txXfrm>
        <a:off x="2257652" y="357405"/>
        <a:ext cx="1450986" cy="556165"/>
      </dsp:txXfrm>
    </dsp:sp>
    <dsp:sp modelId="{4BA2A3D7-41E8-4C7F-A901-A6EE674C7C2F}">
      <dsp:nvSpPr>
        <dsp:cNvPr id="0" name=""/>
        <dsp:cNvSpPr/>
      </dsp:nvSpPr>
      <dsp:spPr>
        <a:xfrm>
          <a:off x="4240925" y="1164895"/>
          <a:ext cx="1671291" cy="13784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Fatigue Damage Calculation and consequent Design</a:t>
          </a:r>
          <a:endParaRPr lang="en-GB" sz="1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</dsp:txBody>
      <dsp:txXfrm>
        <a:off x="4272647" y="1196617"/>
        <a:ext cx="1607847" cy="1019636"/>
      </dsp:txXfrm>
    </dsp:sp>
    <dsp:sp modelId="{78A63AF4-601E-41B1-9015-1CAF671FAAEA}">
      <dsp:nvSpPr>
        <dsp:cNvPr id="0" name=""/>
        <dsp:cNvSpPr/>
      </dsp:nvSpPr>
      <dsp:spPr>
        <a:xfrm>
          <a:off x="4613760" y="2235734"/>
          <a:ext cx="1485592" cy="59077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Substructure Design</a:t>
          </a:r>
          <a:endParaRPr lang="en-GB" sz="1300" kern="1200" dirty="0"/>
        </a:p>
      </dsp:txBody>
      <dsp:txXfrm>
        <a:off x="4631063" y="2253037"/>
        <a:ext cx="1450986" cy="556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3D178-02B1-405D-B0A8-DB0AB667FC15}">
      <dsp:nvSpPr>
        <dsp:cNvPr id="0" name=""/>
        <dsp:cNvSpPr/>
      </dsp:nvSpPr>
      <dsp:spPr>
        <a:xfrm>
          <a:off x="2057" y="836203"/>
          <a:ext cx="757270" cy="1135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Site Specific Wind Data</a:t>
          </a:r>
          <a:endParaRPr lang="en-GB" sz="900" kern="1200" dirty="0"/>
        </a:p>
      </dsp:txBody>
      <dsp:txXfrm>
        <a:off x="24237" y="858383"/>
        <a:ext cx="712910" cy="1091545"/>
      </dsp:txXfrm>
    </dsp:sp>
    <dsp:sp modelId="{53201C53-98E3-4513-A0C1-BD30B2D01513}">
      <dsp:nvSpPr>
        <dsp:cNvPr id="0" name=""/>
        <dsp:cNvSpPr/>
      </dsp:nvSpPr>
      <dsp:spPr>
        <a:xfrm>
          <a:off x="835055" y="1310254"/>
          <a:ext cx="160541" cy="187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835055" y="1347815"/>
        <a:ext cx="112379" cy="112681"/>
      </dsp:txXfrm>
    </dsp:sp>
    <dsp:sp modelId="{E609F886-F1B7-4210-B1EF-746ABB900FF9}">
      <dsp:nvSpPr>
        <dsp:cNvPr id="0" name=""/>
        <dsp:cNvSpPr/>
      </dsp:nvSpPr>
      <dsp:spPr>
        <a:xfrm>
          <a:off x="1062236" y="836203"/>
          <a:ext cx="1149779" cy="1135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Establish Wind / Wave Polynomial relationship at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% of Non Exceedance</a:t>
          </a:r>
        </a:p>
      </dsp:txBody>
      <dsp:txXfrm>
        <a:off x="1095506" y="869473"/>
        <a:ext cx="1083239" cy="1069365"/>
      </dsp:txXfrm>
    </dsp:sp>
    <dsp:sp modelId="{F7EFDC67-6F4F-4C65-B5E5-2ABCE8419693}">
      <dsp:nvSpPr>
        <dsp:cNvPr id="0" name=""/>
        <dsp:cNvSpPr/>
      </dsp:nvSpPr>
      <dsp:spPr>
        <a:xfrm>
          <a:off x="2287742" y="1310254"/>
          <a:ext cx="160541" cy="187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287742" y="1347815"/>
        <a:ext cx="112379" cy="112681"/>
      </dsp:txXfrm>
    </dsp:sp>
    <dsp:sp modelId="{3907C97E-A220-48B2-AD58-0FA7652CB4F2}">
      <dsp:nvSpPr>
        <dsp:cNvPr id="0" name=""/>
        <dsp:cNvSpPr/>
      </dsp:nvSpPr>
      <dsp:spPr>
        <a:xfrm>
          <a:off x="2514923" y="836203"/>
          <a:ext cx="757270" cy="1135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Wind Dependent  Wave Data</a:t>
          </a:r>
          <a:endParaRPr lang="en-GB" sz="900" kern="1200" dirty="0"/>
        </a:p>
      </dsp:txBody>
      <dsp:txXfrm>
        <a:off x="2537103" y="858383"/>
        <a:ext cx="712910" cy="1091545"/>
      </dsp:txXfrm>
    </dsp:sp>
    <dsp:sp modelId="{F302D8F2-AD96-494A-B7CE-61E4E9E5E81F}">
      <dsp:nvSpPr>
        <dsp:cNvPr id="0" name=""/>
        <dsp:cNvSpPr/>
      </dsp:nvSpPr>
      <dsp:spPr>
        <a:xfrm>
          <a:off x="3347921" y="1310254"/>
          <a:ext cx="160541" cy="187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3347921" y="1347815"/>
        <a:ext cx="112379" cy="112681"/>
      </dsp:txXfrm>
    </dsp:sp>
    <dsp:sp modelId="{2BF544EE-346B-4E87-B935-6FABA6FE1A9F}">
      <dsp:nvSpPr>
        <dsp:cNvPr id="0" name=""/>
        <dsp:cNvSpPr/>
      </dsp:nvSpPr>
      <dsp:spPr>
        <a:xfrm>
          <a:off x="3575102" y="836203"/>
          <a:ext cx="631631" cy="1135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Fatigue Analysis</a:t>
          </a:r>
          <a:endParaRPr lang="en-GB" sz="900" kern="1200" dirty="0"/>
        </a:p>
      </dsp:txBody>
      <dsp:txXfrm>
        <a:off x="3593602" y="854703"/>
        <a:ext cx="594631" cy="1098905"/>
      </dsp:txXfrm>
    </dsp:sp>
    <dsp:sp modelId="{73212FE7-D047-48C2-8CF1-1A5ED4673779}">
      <dsp:nvSpPr>
        <dsp:cNvPr id="0" name=""/>
        <dsp:cNvSpPr/>
      </dsp:nvSpPr>
      <dsp:spPr>
        <a:xfrm>
          <a:off x="4282461" y="1310254"/>
          <a:ext cx="160541" cy="187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4282461" y="1347815"/>
        <a:ext cx="112379" cy="112681"/>
      </dsp:txXfrm>
    </dsp:sp>
    <dsp:sp modelId="{E5302E42-A5BF-45A0-80E9-D8D669E6CFE3}">
      <dsp:nvSpPr>
        <dsp:cNvPr id="0" name=""/>
        <dsp:cNvSpPr/>
      </dsp:nvSpPr>
      <dsp:spPr>
        <a:xfrm>
          <a:off x="4509643" y="836203"/>
          <a:ext cx="564863" cy="1135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Wave only Fatigue Lives</a:t>
          </a:r>
          <a:endParaRPr lang="en-GB" sz="900" kern="1200" dirty="0"/>
        </a:p>
      </dsp:txBody>
      <dsp:txXfrm>
        <a:off x="4526187" y="852747"/>
        <a:ext cx="531775" cy="1102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3D178-02B1-405D-B0A8-DB0AB667FC15}">
      <dsp:nvSpPr>
        <dsp:cNvPr id="0" name=""/>
        <dsp:cNvSpPr/>
      </dsp:nvSpPr>
      <dsp:spPr>
        <a:xfrm>
          <a:off x="2658" y="481219"/>
          <a:ext cx="794478" cy="927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0070C0"/>
              </a:solidFill>
            </a:rPr>
            <a:t>Site Specific Wave Data</a:t>
          </a:r>
          <a:endParaRPr lang="en-GB" sz="1200" kern="1200" dirty="0">
            <a:solidFill>
              <a:srgbClr val="0070C0"/>
            </a:solidFill>
          </a:endParaRPr>
        </a:p>
      </dsp:txBody>
      <dsp:txXfrm>
        <a:off x="25927" y="504488"/>
        <a:ext cx="747940" cy="881233"/>
      </dsp:txXfrm>
    </dsp:sp>
    <dsp:sp modelId="{53201C53-98E3-4513-A0C1-BD30B2D01513}">
      <dsp:nvSpPr>
        <dsp:cNvPr id="0" name=""/>
        <dsp:cNvSpPr/>
      </dsp:nvSpPr>
      <dsp:spPr>
        <a:xfrm>
          <a:off x="876584" y="846589"/>
          <a:ext cx="168429" cy="197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876584" y="885995"/>
        <a:ext cx="117900" cy="118218"/>
      </dsp:txXfrm>
    </dsp:sp>
    <dsp:sp modelId="{E609F886-F1B7-4210-B1EF-746ABB900FF9}">
      <dsp:nvSpPr>
        <dsp:cNvPr id="0" name=""/>
        <dsp:cNvSpPr/>
      </dsp:nvSpPr>
      <dsp:spPr>
        <a:xfrm>
          <a:off x="1114928" y="481219"/>
          <a:ext cx="794478" cy="927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0070C0"/>
              </a:solidFill>
            </a:rPr>
            <a:t>Fatigue Analysis</a:t>
          </a:r>
        </a:p>
      </dsp:txBody>
      <dsp:txXfrm>
        <a:off x="1138197" y="504488"/>
        <a:ext cx="747940" cy="881233"/>
      </dsp:txXfrm>
    </dsp:sp>
    <dsp:sp modelId="{F7EFDC67-6F4F-4C65-B5E5-2ABCE8419693}">
      <dsp:nvSpPr>
        <dsp:cNvPr id="0" name=""/>
        <dsp:cNvSpPr/>
      </dsp:nvSpPr>
      <dsp:spPr>
        <a:xfrm rot="21562727">
          <a:off x="1989514" y="840493"/>
          <a:ext cx="169848" cy="197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1989515" y="880175"/>
        <a:ext cx="118894" cy="118218"/>
      </dsp:txXfrm>
    </dsp:sp>
    <dsp:sp modelId="{3907C97E-A220-48B2-AD58-0FA7652CB4F2}">
      <dsp:nvSpPr>
        <dsp:cNvPr id="0" name=""/>
        <dsp:cNvSpPr/>
      </dsp:nvSpPr>
      <dsp:spPr>
        <a:xfrm>
          <a:off x="2229857" y="469130"/>
          <a:ext cx="794478" cy="927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0070C0"/>
              </a:solidFill>
            </a:rPr>
            <a:t>Expected wave only Fatigue Lives</a:t>
          </a:r>
          <a:endParaRPr lang="en-GB" sz="1200" kern="1200" dirty="0">
            <a:solidFill>
              <a:srgbClr val="0070C0"/>
            </a:solidFill>
          </a:endParaRPr>
        </a:p>
      </dsp:txBody>
      <dsp:txXfrm>
        <a:off x="2253126" y="492399"/>
        <a:ext cx="747940" cy="881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9157A4-97A2-4D00-9D3E-70DB87AD8D97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B0DB5EB-21F3-4797-915D-529A54A62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F2E768-1654-40C6-AC7E-87D9D6CF70C4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809CAE-959A-4952-AF72-F869D27AA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4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7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4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" y="0"/>
            <a:ext cx="913869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 rot="5400000">
            <a:off x="7868027" y="-157067"/>
            <a:ext cx="311559" cy="1429914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insert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669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 flipH="1">
            <a:off x="7185322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 flipH="1">
            <a:off x="7185322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3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2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>
            <a:off x="-1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5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>
            <a:off x="-1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2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 flipH="1">
            <a:off x="7185322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4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 flipH="1">
            <a:off x="7185322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2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 rot="5400000">
            <a:off x="7868027" y="-157067"/>
            <a:ext cx="311559" cy="1429914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insert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4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" y="0"/>
            <a:ext cx="9142312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411200"/>
            <a:ext cx="3743952" cy="324811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68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1181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0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1181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005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5545137" cy="1181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5545138" cy="32496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7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"/>
            <a:ext cx="914586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additional information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63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554513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5545138" cy="32496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3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76153"/>
            <a:ext cx="6913561" cy="8528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476163"/>
            <a:ext cx="5545138" cy="5996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5287" y="3187453"/>
            <a:ext cx="5545137" cy="14718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disclaimer</a:t>
            </a:r>
          </a:p>
        </p:txBody>
      </p:sp>
    </p:spTree>
    <p:extLst>
      <p:ext uri="{BB962C8B-B14F-4D97-AF65-F5344CB8AC3E}">
        <p14:creationId xmlns:p14="http://schemas.microsoft.com/office/powerpoint/2010/main" val="9576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6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9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>
            <a:off x="-1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>
            <a:off x="-1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1181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409700"/>
            <a:ext cx="5545138" cy="3249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4794159"/>
            <a:ext cx="1656432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575756"/>
                </a:solidFill>
              </a:defRPr>
            </a:lvl1pPr>
          </a:lstStyle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61" y="4794159"/>
            <a:ext cx="4935478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575756"/>
                </a:solidFill>
              </a:defRPr>
            </a:lvl1pPr>
          </a:lstStyle>
          <a:p>
            <a:r>
              <a:rPr lang="en-GB" smtClean="0"/>
              <a:t>WindEurope Summit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7" y="4794159"/>
            <a:ext cx="864345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75756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42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70" r:id="rId5"/>
    <p:sldLayoutId id="2147483658" r:id="rId6"/>
    <p:sldLayoutId id="2147483671" r:id="rId7"/>
    <p:sldLayoutId id="2147483659" r:id="rId8"/>
    <p:sldLayoutId id="2147483672" r:id="rId9"/>
    <p:sldLayoutId id="2147483668" r:id="rId10"/>
    <p:sldLayoutId id="2147483673" r:id="rId11"/>
    <p:sldLayoutId id="2147483652" r:id="rId12"/>
    <p:sldLayoutId id="2147483674" r:id="rId13"/>
    <p:sldLayoutId id="2147483660" r:id="rId14"/>
    <p:sldLayoutId id="2147483675" r:id="rId15"/>
    <p:sldLayoutId id="2147483661" r:id="rId16"/>
    <p:sldLayoutId id="2147483676" r:id="rId17"/>
    <p:sldLayoutId id="2147483669" r:id="rId18"/>
    <p:sldLayoutId id="2147483677" r:id="rId19"/>
    <p:sldLayoutId id="2147483654" r:id="rId20"/>
    <p:sldLayoutId id="2147483678" r:id="rId21"/>
    <p:sldLayoutId id="2147483655" r:id="rId22"/>
    <p:sldLayoutId id="2147483667" r:id="rId23"/>
    <p:sldLayoutId id="2147483662" r:id="rId24"/>
    <p:sldLayoutId id="2147483663" r:id="rId25"/>
    <p:sldLayoutId id="2147483679" r:id="rId26"/>
    <p:sldLayoutId id="2147483664" r:id="rId27"/>
    <p:sldLayoutId id="2147483680" r:id="rId28"/>
    <p:sldLayoutId id="2147483665" r:id="rId29"/>
    <p:sldLayoutId id="2147483681" r:id="rId30"/>
    <p:sldLayoutId id="2147483666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9075" indent="-2190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95300" indent="-2571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kinsglobal.co.uk/en-GB/group/sectors-and-services/sectors/energy/renewables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76930"/>
            <a:ext cx="6913562" cy="15431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Approach to wind wave correlation in coupled analysis of </a:t>
            </a:r>
            <a:r>
              <a:rPr lang="en-GB" dirty="0" smtClean="0"/>
              <a:t>offshore </a:t>
            </a:r>
            <a:r>
              <a:rPr lang="en-GB" dirty="0"/>
              <a:t>WTG </a:t>
            </a:r>
            <a:r>
              <a:rPr lang="en-GB" dirty="0"/>
              <a:t>s</a:t>
            </a:r>
            <a:r>
              <a:rPr lang="en-GB" dirty="0" smtClean="0"/>
              <a:t>ubstructures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3528" y="4155926"/>
            <a:ext cx="7272808" cy="432048"/>
          </a:xfrm>
        </p:spPr>
        <p:txBody>
          <a:bodyPr>
            <a:noAutofit/>
          </a:bodyPr>
          <a:lstStyle/>
          <a:p>
            <a:r>
              <a:rPr lang="en-GB" sz="1400" dirty="0" err="1" smtClean="0"/>
              <a:t>WindEurope</a:t>
            </a:r>
            <a:r>
              <a:rPr lang="en-GB" sz="1400" dirty="0" smtClean="0"/>
              <a:t> Summit 2016</a:t>
            </a:r>
          </a:p>
          <a:p>
            <a:r>
              <a:rPr lang="en-GB" sz="1400" dirty="0" smtClean="0"/>
              <a:t>29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September, Hamburg</a:t>
            </a:r>
            <a:endParaRPr lang="en-GB" sz="1400" dirty="0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323528" y="2355726"/>
            <a:ext cx="5545137" cy="1056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Trevor Hodgson</a:t>
            </a:r>
          </a:p>
          <a:p>
            <a:r>
              <a:rPr lang="en-GB" sz="1800" dirty="0"/>
              <a:t>Dr Narasimhan </a:t>
            </a:r>
            <a:r>
              <a:rPr lang="en-GB" sz="1800" dirty="0" smtClean="0"/>
              <a:t>Sampathkumar</a:t>
            </a:r>
          </a:p>
          <a:p>
            <a:r>
              <a:rPr lang="en-GB" sz="1800" dirty="0"/>
              <a:t>Irina Cortizo</a:t>
            </a:r>
          </a:p>
          <a:p>
            <a:r>
              <a:rPr lang="en-GB" sz="1800" dirty="0" smtClean="0"/>
              <a:t> </a:t>
            </a:r>
            <a:endParaRPr lang="en-GB" sz="1800" dirty="0"/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0412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505" y="-1443713"/>
            <a:ext cx="7862887" cy="1181100"/>
          </a:xfrm>
        </p:spPr>
        <p:txBody>
          <a:bodyPr/>
          <a:lstStyle/>
          <a:p>
            <a:r>
              <a:rPr lang="en-GB" dirty="0" smtClean="0"/>
              <a:t>Mean Fit Fatigue Analysis Limitations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10</a:t>
            </a:fld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77634" y="4563326"/>
            <a:ext cx="34563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FFC000"/>
                </a:solidFill>
              </a:rPr>
              <a:t>** Orange cells: </a:t>
            </a:r>
            <a:r>
              <a:rPr lang="en-GB" sz="1050" i="1" dirty="0"/>
              <a:t>Non-conservative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07533" y="4138155"/>
                <a:ext cx="4052969" cy="381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00">
                          <a:latin typeface="Cambria Math" panose="02040503050406030204" pitchFamily="18" charset="0"/>
                        </a:rPr>
                        <m:t>Life</m:t>
                      </m:r>
                      <m:r>
                        <a:rPr lang="en-GB" sz="1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00">
                          <a:latin typeface="Cambria Math" panose="02040503050406030204" pitchFamily="18" charset="0"/>
                        </a:rPr>
                        <m:t>Factor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Fatigue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Lives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using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Metocean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Data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directly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Fatigue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Lives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Mean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fit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wind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probabilities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33" y="4138155"/>
                <a:ext cx="4052969" cy="381964"/>
              </a:xfrm>
              <a:prstGeom prst="rect">
                <a:avLst/>
              </a:prstGeom>
              <a:blipFill rotWithShape="0">
                <a:blip r:embed="rId2"/>
                <a:stretch>
                  <a:fillRect l="-301" t="-4839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3"/>
          <p:cNvSpPr txBox="1">
            <a:spLocks/>
          </p:cNvSpPr>
          <p:nvPr/>
        </p:nvSpPr>
        <p:spPr>
          <a:xfrm>
            <a:off x="387526" y="132584"/>
            <a:ext cx="7862887" cy="1181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Wave Fatigue </a:t>
            </a:r>
            <a:r>
              <a:rPr lang="en-GB" sz="2800" dirty="0" smtClean="0"/>
              <a:t>Analysis – Mean Fit Results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831811"/>
            <a:ext cx="3816424" cy="326313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288" y="1409700"/>
            <a:ext cx="4392736" cy="3249613"/>
          </a:xfrm>
        </p:spPr>
        <p:txBody>
          <a:bodyPr>
            <a:norm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/>
              <a:t>The mean fit approach results in the number of large wave heights being under-predicted compared to the direct Metocean wave data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GB" sz="1200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/>
              <a:t>Calibration is required to correct this under-prediction: find the best fit relationship between wind speed and wave height to give the expected fatigue lives due to wave only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GB" sz="1200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/>
              <a:t>Combined wind wave fatigue would then be expected to give a better estimate of overall fatigue irrespective of whether wind or wave condition dominate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11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35100"/>
            <a:ext cx="3637442" cy="2376264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16520" y="144248"/>
            <a:ext cx="7862887" cy="1181100"/>
          </a:xfrm>
        </p:spPr>
        <p:txBody>
          <a:bodyPr/>
          <a:lstStyle/>
          <a:p>
            <a:r>
              <a:rPr lang="en-GB" dirty="0" smtClean="0"/>
              <a:t>Mean Fit Fatigue Analysis Limitations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1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223628" y="1599642"/>
          <a:ext cx="50765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12</a:t>
            </a:fld>
            <a:endParaRPr lang="en-GB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3275693" y="798083"/>
          <a:ext cx="3024336" cy="189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283522" y="2124370"/>
            <a:ext cx="255626" cy="270761"/>
            <a:chOff x="2652688" y="1121868"/>
            <a:chExt cx="226460" cy="262707"/>
          </a:xfrm>
        </p:grpSpPr>
        <p:sp>
          <p:nvSpPr>
            <p:cNvPr id="11" name="Right Arrow 10"/>
            <p:cNvSpPr/>
            <p:nvPr/>
          </p:nvSpPr>
          <p:spPr>
            <a:xfrm rot="21568281">
              <a:off x="2652688" y="1121868"/>
              <a:ext cx="226460" cy="2627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 rot="21568281">
              <a:off x="2652689" y="1174722"/>
              <a:ext cx="158522" cy="157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825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69924" y="1898780"/>
            <a:ext cx="794479" cy="789513"/>
            <a:chOff x="2973142" y="720081"/>
            <a:chExt cx="1059305" cy="1052684"/>
          </a:xfrm>
        </p:grpSpPr>
        <p:sp>
          <p:nvSpPr>
            <p:cNvPr id="14" name="Rounded Rectangle 13"/>
            <p:cNvSpPr/>
            <p:nvPr/>
          </p:nvSpPr>
          <p:spPr>
            <a:xfrm>
              <a:off x="2973142" y="720081"/>
              <a:ext cx="1059305" cy="10526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003974" y="750913"/>
              <a:ext cx="997641" cy="991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chemeClr val="tx2"/>
                  </a:solidFill>
                </a:rPr>
                <a:t>Compare Fatigue Lives</a:t>
              </a:r>
            </a:p>
          </p:txBody>
        </p:sp>
      </p:grpSp>
      <p:sp>
        <p:nvSpPr>
          <p:cNvPr id="19" name="U-Turn Arrow 18"/>
          <p:cNvSpPr/>
          <p:nvPr/>
        </p:nvSpPr>
        <p:spPr>
          <a:xfrm rot="10800000">
            <a:off x="2519772" y="2841780"/>
            <a:ext cx="4698522" cy="1284582"/>
          </a:xfrm>
          <a:prstGeom prst="uturnArrow">
            <a:avLst>
              <a:gd name="adj1" fmla="val 9359"/>
              <a:gd name="adj2" fmla="val 10633"/>
              <a:gd name="adj3" fmla="val 18011"/>
              <a:gd name="adj4" fmla="val 43750"/>
              <a:gd name="adj5" fmla="val 498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7785" y="4126363"/>
            <a:ext cx="24684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Iterate: Change % of Non Exceedance until fatigue lives are similar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9049" y="2990321"/>
            <a:ext cx="9181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Non</a:t>
            </a:r>
          </a:p>
          <a:p>
            <a:pPr algn="ctr"/>
            <a:r>
              <a:rPr lang="en-GB" sz="1050" dirty="0">
                <a:solidFill>
                  <a:schemeClr val="tx2"/>
                </a:solidFill>
              </a:rPr>
              <a:t>Comparable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73442" y="2176760"/>
            <a:ext cx="446930" cy="270761"/>
            <a:chOff x="2652688" y="1121868"/>
            <a:chExt cx="226460" cy="262707"/>
          </a:xfrm>
        </p:grpSpPr>
        <p:sp>
          <p:nvSpPr>
            <p:cNvPr id="24" name="Right Arrow 23"/>
            <p:cNvSpPr/>
            <p:nvPr/>
          </p:nvSpPr>
          <p:spPr>
            <a:xfrm rot="21568281">
              <a:off x="2652688" y="1121868"/>
              <a:ext cx="226460" cy="2627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/>
            <p:nvPr/>
          </p:nvSpPr>
          <p:spPr>
            <a:xfrm rot="21568281">
              <a:off x="2652689" y="1174722"/>
              <a:ext cx="158522" cy="157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825"/>
            </a:p>
          </p:txBody>
        </p:sp>
      </p:grpSp>
      <p:sp>
        <p:nvSpPr>
          <p:cNvPr id="22" name="TextBox 21"/>
          <p:cNvSpPr txBox="1"/>
          <p:nvPr/>
        </p:nvSpPr>
        <p:spPr>
          <a:xfrm rot="16200000">
            <a:off x="7212572" y="2157652"/>
            <a:ext cx="9181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Comparable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7634" y="1199341"/>
            <a:ext cx="31311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70C0"/>
                </a:solidFill>
              </a:rPr>
              <a:t>Using </a:t>
            </a:r>
            <a:r>
              <a:rPr lang="en-GB" sz="1050" dirty="0" err="1">
                <a:solidFill>
                  <a:srgbClr val="0070C0"/>
                </a:solidFill>
              </a:rPr>
              <a:t>Metocean</a:t>
            </a:r>
            <a:r>
              <a:rPr lang="en-GB" sz="1050" dirty="0">
                <a:solidFill>
                  <a:srgbClr val="0070C0"/>
                </a:solidFill>
              </a:rPr>
              <a:t> Data directly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7634" y="2161633"/>
            <a:ext cx="31311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Using Wave Data related to Wind Speeds</a:t>
            </a:r>
          </a:p>
        </p:txBody>
      </p:sp>
      <p:sp>
        <p:nvSpPr>
          <p:cNvPr id="28" name="Title 4"/>
          <p:cNvSpPr>
            <a:spLocks noGrp="1"/>
          </p:cNvSpPr>
          <p:nvPr>
            <p:ph type="title"/>
          </p:nvPr>
        </p:nvSpPr>
        <p:spPr>
          <a:xfrm>
            <a:off x="334104" y="230606"/>
            <a:ext cx="7862887" cy="11811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Atkins Calibration </a:t>
            </a:r>
            <a:r>
              <a:rPr lang="en-GB" sz="3200" dirty="0" smtClean="0"/>
              <a:t>Methodology – Best Fit</a:t>
            </a:r>
            <a:endParaRPr lang="en-GB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64704" y="126180"/>
            <a:ext cx="7862887" cy="1181100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Calibrate the Wind Wave relationships</a:t>
            </a:r>
            <a:br>
              <a:rPr lang="en-GB" sz="3100" dirty="0" smtClean="0"/>
            </a:br>
            <a:r>
              <a:rPr lang="en-GB" sz="2200" dirty="0" smtClean="0"/>
              <a:t>Best Fit </a:t>
            </a:r>
            <a:r>
              <a:rPr lang="en-GB" sz="2200" dirty="0"/>
              <a:t>Analysis Approach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4307606"/>
            <a:ext cx="58228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smtClean="0">
                <a:solidFill>
                  <a:srgbClr val="0070C0"/>
                </a:solidFill>
              </a:rPr>
              <a:t>% </a:t>
            </a:r>
            <a:r>
              <a:rPr lang="en-GB" sz="1350" dirty="0">
                <a:solidFill>
                  <a:srgbClr val="0070C0"/>
                </a:solidFill>
              </a:rPr>
              <a:t>Probability of Non-Exceedance Fit on the Metocean Scatter </a:t>
            </a:r>
            <a:r>
              <a:rPr lang="en-GB" sz="1350" dirty="0" smtClean="0">
                <a:solidFill>
                  <a:srgbClr val="0070C0"/>
                </a:solidFill>
              </a:rPr>
              <a:t>Table calibrated to obtain the best fit on </a:t>
            </a:r>
            <a:r>
              <a:rPr lang="en-GB" sz="1350" dirty="0">
                <a:solidFill>
                  <a:srgbClr val="0070C0"/>
                </a:solidFill>
              </a:rPr>
              <a:t>f</a:t>
            </a:r>
            <a:r>
              <a:rPr lang="en-GB" sz="1350" dirty="0" smtClean="0">
                <a:solidFill>
                  <a:srgbClr val="0070C0"/>
                </a:solidFill>
              </a:rPr>
              <a:t>atigue lives</a:t>
            </a:r>
            <a:endParaRPr lang="en-GB" sz="1350" dirty="0">
              <a:solidFill>
                <a:srgbClr val="0070C0"/>
              </a:solidFill>
            </a:endParaRPr>
          </a:p>
        </p:txBody>
      </p:sp>
      <p:graphicFrame>
        <p:nvGraphicFramePr>
          <p:cNvPr id="10" name="Content Placeholder 12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55576" y="1032578"/>
          <a:ext cx="3184525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427984" y="1029458"/>
          <a:ext cx="2753916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77634" y="4563326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FFC000"/>
                </a:solidFill>
              </a:rPr>
              <a:t>** Orange cells: </a:t>
            </a:r>
            <a:r>
              <a:rPr lang="en-GB" sz="1050" i="1" dirty="0"/>
              <a:t>Non-conservative </a:t>
            </a:r>
            <a:r>
              <a:rPr lang="en-GB" sz="1050" i="1" dirty="0" smtClean="0"/>
              <a:t>results</a:t>
            </a:r>
          </a:p>
          <a:p>
            <a:r>
              <a:rPr lang="en-GB" sz="1050" i="1" dirty="0" smtClean="0">
                <a:solidFill>
                  <a:srgbClr val="92D050"/>
                </a:solidFill>
              </a:rPr>
              <a:t>* Green Cells: </a:t>
            </a:r>
            <a:r>
              <a:rPr lang="en-GB" sz="1050" i="1" dirty="0" smtClean="0"/>
              <a:t>Conservative Results</a:t>
            </a:r>
            <a:endParaRPr lang="en-GB" sz="105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07533" y="4138155"/>
                <a:ext cx="4052969" cy="381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00">
                          <a:latin typeface="Cambria Math" panose="02040503050406030204" pitchFamily="18" charset="0"/>
                        </a:rPr>
                        <m:t>Life</m:t>
                      </m:r>
                      <m:r>
                        <a:rPr lang="en-GB" sz="1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00">
                          <a:latin typeface="Cambria Math" panose="02040503050406030204" pitchFamily="18" charset="0"/>
                        </a:rPr>
                        <m:t>Factor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Fatigue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Lives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using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Metocean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Data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directly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Fatigue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Lives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Mean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fit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wind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probabilities</m:t>
                          </m:r>
                          <m:r>
                            <m:rPr>
                              <m:nor/>
                            </m:rPr>
                            <a:rPr lang="en-GB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33" y="4138155"/>
                <a:ext cx="4052969" cy="381964"/>
              </a:xfrm>
              <a:prstGeom prst="rect">
                <a:avLst/>
              </a:prstGeom>
              <a:blipFill rotWithShape="0">
                <a:blip r:embed="rId2"/>
                <a:stretch>
                  <a:fillRect l="-301" t="-4839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3"/>
          <p:cNvSpPr txBox="1">
            <a:spLocks/>
          </p:cNvSpPr>
          <p:nvPr/>
        </p:nvSpPr>
        <p:spPr>
          <a:xfrm>
            <a:off x="387526" y="132584"/>
            <a:ext cx="7862887" cy="1181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Wave Fatigue </a:t>
            </a:r>
            <a:r>
              <a:rPr lang="en-GB" sz="2800" dirty="0" smtClean="0"/>
              <a:t>Analysis – Best Fit Results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09231"/>
            <a:ext cx="3492253" cy="32289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4536" y="1048647"/>
            <a:ext cx="3109787" cy="324811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dirty="0"/>
              <a:t>A technique has been developed for calibrating the above simplified sea state definition using spectral fatigue analysis methods.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dirty="0"/>
              <a:t>This calibration of wave height, period and direction against site specific scatter tables derives polynomial relationships between the variables based on percentages of non-exceedance.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dirty="0"/>
              <a:t>The spectral fatigue analysis has been carried out using ANSYS ASAS suite and Pierson </a:t>
            </a:r>
            <a:r>
              <a:rPr lang="en-GB" sz="1200" dirty="0" err="1"/>
              <a:t>Moskovich</a:t>
            </a:r>
            <a:r>
              <a:rPr lang="en-GB" sz="1200" dirty="0"/>
              <a:t> Sea State definition. </a:t>
            </a:r>
            <a:endParaRPr lang="en-GB" sz="12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03" y="1204014"/>
            <a:ext cx="4302329" cy="28106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320823" y="2717336"/>
            <a:ext cx="195393" cy="22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16216" y="2949792"/>
            <a:ext cx="270030" cy="299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84168" y="250131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936229" y="2355726"/>
            <a:ext cx="162018" cy="145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4"/>
          <p:cNvSpPr txBox="1">
            <a:spLocks/>
          </p:cNvSpPr>
          <p:nvPr/>
        </p:nvSpPr>
        <p:spPr>
          <a:xfrm>
            <a:off x="346651" y="149674"/>
            <a:ext cx="7862887" cy="1181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Best Fit Fatigue Analysis </a:t>
            </a:r>
            <a:endParaRPr lang="en-GB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20543" y="2930597"/>
            <a:ext cx="1476193" cy="1174622"/>
            <a:chOff x="5766329" y="3955468"/>
            <a:chExt cx="1968257" cy="15661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14420" t="-1" r="3145" b="2606"/>
            <a:stretch/>
          </p:blipFill>
          <p:spPr>
            <a:xfrm rot="1876416">
              <a:off x="5766329" y="3955468"/>
              <a:ext cx="1878023" cy="156616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436146" y="4321882"/>
              <a:ext cx="298440" cy="29917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0911" y="5052808"/>
              <a:ext cx="298440" cy="29917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08839"/>
              </p:ext>
            </p:extLst>
          </p:nvPr>
        </p:nvGraphicFramePr>
        <p:xfrm>
          <a:off x="395288" y="699542"/>
          <a:ext cx="5403738" cy="352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246"/>
                <a:gridCol w="1801246"/>
                <a:gridCol w="1801246"/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ACTUAL Wind</a:t>
                      </a:r>
                      <a:endParaRPr lang="en-GB" sz="1400" dirty="0"/>
                    </a:p>
                  </a:txBody>
                  <a:tcPr marL="57286" marR="57286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ACTUAL</a:t>
                      </a:r>
                      <a:r>
                        <a:rPr lang="en-GB" sz="1400" baseline="0" dirty="0" smtClean="0"/>
                        <a:t> Wave</a:t>
                      </a:r>
                      <a:endParaRPr lang="en-GB" sz="1400" dirty="0"/>
                    </a:p>
                  </a:txBody>
                  <a:tcPr marL="57286" marR="57286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Modelled Wave</a:t>
                      </a:r>
                      <a:endParaRPr lang="en-GB" sz="1400" dirty="0"/>
                    </a:p>
                  </a:txBody>
                  <a:tcPr marL="57286" marR="57286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0052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7286" marR="57286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7286" marR="57286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7286" marR="57286" marT="34290" marB="34290">
                    <a:noFill/>
                  </a:tcPr>
                </a:tc>
              </a:tr>
              <a:tr h="154292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7286" marR="57286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7286" marR="57286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7286" marR="57286" marT="34290" marB="34290"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1949"/>
            <a:ext cx="5897165" cy="909638"/>
          </a:xfrm>
        </p:spPr>
        <p:txBody>
          <a:bodyPr/>
          <a:lstStyle/>
          <a:p>
            <a:r>
              <a:rPr lang="en-GB" sz="2800" dirty="0" smtClean="0"/>
              <a:t>Directionality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72" t="25198" r="47198"/>
          <a:stretch/>
        </p:blipFill>
        <p:spPr>
          <a:xfrm>
            <a:off x="575995" y="1068401"/>
            <a:ext cx="1418756" cy="1418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801" t="2176" r="3827"/>
          <a:stretch/>
        </p:blipFill>
        <p:spPr>
          <a:xfrm>
            <a:off x="2617952" y="1023526"/>
            <a:ext cx="1076874" cy="1591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21465"/>
          <a:stretch/>
        </p:blipFill>
        <p:spPr bwMode="auto">
          <a:xfrm>
            <a:off x="637301" y="2831598"/>
            <a:ext cx="1296144" cy="12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6811" r="21265"/>
          <a:stretch/>
        </p:blipFill>
        <p:spPr>
          <a:xfrm>
            <a:off x="2387417" y="2862214"/>
            <a:ext cx="1474496" cy="117440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990970" y="1111757"/>
            <a:ext cx="0" cy="1477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336218" y="1777609"/>
            <a:ext cx="1380117" cy="2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612928" y="1305774"/>
            <a:ext cx="702078" cy="1052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28081" y="1294814"/>
            <a:ext cx="2875395" cy="24622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GB" sz="1400" dirty="0"/>
              <a:t>Calibration is also used to compensate for wave directionality simplifications and the effects it may have on fatigue </a:t>
            </a:r>
            <a:r>
              <a:rPr lang="en-GB" sz="1400" dirty="0" smtClean="0"/>
              <a:t>damage</a:t>
            </a:r>
          </a:p>
          <a:p>
            <a:endParaRPr lang="en-GB" sz="1400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GB" sz="1400" dirty="0"/>
              <a:t>This is done comparing the simulated wave magnitudes </a:t>
            </a:r>
            <a:r>
              <a:rPr lang="en-GB" sz="1400" u="sng" dirty="0"/>
              <a:t>and directions</a:t>
            </a:r>
            <a:r>
              <a:rPr lang="en-GB" sz="1400" dirty="0"/>
              <a:t> with the full directional scatter data from the </a:t>
            </a:r>
            <a:r>
              <a:rPr lang="en-GB" sz="1400" dirty="0" err="1"/>
              <a:t>Metocean</a:t>
            </a:r>
            <a:r>
              <a:rPr lang="en-GB" sz="1400" dirty="0"/>
              <a:t> 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031" y="3961233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Site-2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085" y="2398963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Site-1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1469" y="2398963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Site-1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1469" y="3961233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Site-2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251520" y="627534"/>
            <a:ext cx="8280920" cy="3888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075" indent="-2190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5300" indent="-2571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/>
              <a:t>Establishing a simplified </a:t>
            </a:r>
            <a:r>
              <a:rPr lang="en-GB" sz="1400" dirty="0" smtClean="0"/>
              <a:t>correlation </a:t>
            </a:r>
            <a:r>
              <a:rPr lang="en-GB" sz="1400" dirty="0"/>
              <a:t>between the wind and </a:t>
            </a:r>
            <a:r>
              <a:rPr lang="en-GB" sz="1400" dirty="0" smtClean="0"/>
              <a:t>wave conditions </a:t>
            </a:r>
            <a:r>
              <a:rPr lang="en-GB" sz="1400" dirty="0"/>
              <a:t>is a pre-requisite for any type </a:t>
            </a:r>
            <a:r>
              <a:rPr lang="en-GB" sz="1400" dirty="0" smtClean="0"/>
              <a:t>of coupled </a:t>
            </a:r>
            <a:r>
              <a:rPr lang="en-GB" sz="1400" dirty="0"/>
              <a:t>analysis process</a:t>
            </a:r>
            <a:r>
              <a:rPr lang="en-GB" sz="1400" dirty="0" smtClean="0"/>
              <a:t>. </a:t>
            </a:r>
            <a:endParaRPr lang="en-GB" sz="1400" dirty="0" smtClean="0"/>
          </a:p>
          <a:p>
            <a:pPr marL="390525" lvl="2" indent="-17145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Site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specific correlation models based on simplified directional combinations as well as simplified sea state to wind speed relationships have been shown to be a viable and advantageous way to achieve the required correlation.</a:t>
            </a:r>
          </a:p>
          <a:p>
            <a:pPr marL="285750" lvl="1" indent="-285750" algn="just">
              <a:buFont typeface="Wingdings" panose="05000000000000000000" pitchFamily="2" charset="2"/>
              <a:buChar char="v"/>
            </a:pPr>
            <a:r>
              <a:rPr lang="en-GB" sz="1400" dirty="0"/>
              <a:t>Calibration is required to create simplified wave height-wind speed models that produces similar wave only fatigue damage compared with the actual. </a:t>
            </a:r>
            <a:endParaRPr lang="en-GB" sz="1400" dirty="0" smtClean="0"/>
          </a:p>
          <a:p>
            <a:pPr marL="390525" lvl="2" indent="-1714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Mean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fit relationships between Hs and Vh (50%-50%) give significantly non-conservative fatigue lives. </a:t>
            </a:r>
            <a:endParaRPr lang="en-GB" sz="1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/>
              <a:t>Wave </a:t>
            </a:r>
            <a:r>
              <a:rPr lang="en-GB" sz="1400" dirty="0"/>
              <a:t>period relationships can be used to control the balance of fatigue lives towards the top of the structure, relative to the bottom. </a:t>
            </a:r>
            <a:endParaRPr lang="en-GB" sz="1400" dirty="0" smtClean="0"/>
          </a:p>
          <a:p>
            <a:pPr marL="390525" lvl="2" indent="-171450" algn="just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This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is expected, as these low period / steep waves will have higher surface velocities, but will not be felt as </a:t>
            </a: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 much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at depth as longer period waves, which will be more dominant for global effects.</a:t>
            </a:r>
          </a:p>
          <a:p>
            <a:pPr marL="285750" lvl="3" indent="-285750" algn="just">
              <a:buFont typeface="Wingdings" panose="05000000000000000000" pitchFamily="2" charset="2"/>
              <a:buChar char="v"/>
            </a:pPr>
            <a:r>
              <a:rPr lang="en-GB" sz="1400" dirty="0"/>
              <a:t>The calibration exercise can also compensate for the potential differences in a simplified directional model</a:t>
            </a:r>
            <a:r>
              <a:rPr lang="en-GB" sz="1400" dirty="0" smtClean="0"/>
              <a:t>.</a:t>
            </a:r>
          </a:p>
          <a:p>
            <a:pPr marL="390525" lvl="2" indent="-1714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wave rose resulting from this simplified approach to wave definition may be slightly different from the site specific wave rose but fatigue lives will be similar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46651" y="149674"/>
            <a:ext cx="7862887" cy="1181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Conclusions</a:t>
            </a:r>
            <a:endParaRPr lang="en-GB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9467" y="1376153"/>
            <a:ext cx="5185171" cy="135761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9466" y="4029912"/>
            <a:ext cx="5616810" cy="599644"/>
          </a:xfrm>
        </p:spPr>
        <p:txBody>
          <a:bodyPr>
            <a:normAutofit/>
          </a:bodyPr>
          <a:lstStyle/>
          <a:p>
            <a:r>
              <a:rPr lang="en-GB" sz="1050" dirty="0"/>
              <a:t>If you would like to find out more about Atkins Offshore renewables, please visit: </a:t>
            </a:r>
          </a:p>
          <a:p>
            <a:r>
              <a:rPr lang="en-GB" sz="1050" dirty="0">
                <a:hlinkClick r:id="rId2"/>
              </a:rPr>
              <a:t>www.atkinsglobal.co.uk/en-GB/group/sectors-and-services/sectors/energy/renewables</a:t>
            </a:r>
            <a:endParaRPr lang="en-GB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95165" y="1131590"/>
            <a:ext cx="5328963" cy="3249613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Introduction</a:t>
            </a:r>
            <a:endParaRPr lang="en-GB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Analysis </a:t>
            </a:r>
            <a:r>
              <a:rPr lang="en-GB" sz="2000" dirty="0" smtClean="0"/>
              <a:t>Requirements</a:t>
            </a:r>
            <a:endParaRPr lang="en-GB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Different approaches to Wind Wave correlation</a:t>
            </a:r>
            <a:r>
              <a:rPr lang="en-GB" sz="2000" dirty="0" smtClean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Atkins Wind Wave correlation methodology</a:t>
            </a:r>
            <a:endParaRPr lang="en-GB" sz="20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Best </a:t>
            </a:r>
            <a:r>
              <a:rPr lang="en-GB" sz="2000" dirty="0" smtClean="0"/>
              <a:t>Fit </a:t>
            </a:r>
            <a:r>
              <a:rPr lang="en-GB" sz="2000" dirty="0" smtClean="0"/>
              <a:t>analysis - results</a:t>
            </a:r>
            <a:endParaRPr lang="en-GB" sz="20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Conclusions</a:t>
            </a:r>
            <a:endParaRPr lang="en-GB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Q&amp;A</a:t>
            </a:r>
            <a:endParaRPr lang="en-GB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5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3</a:t>
            </a:fld>
            <a:endParaRPr lang="en-GB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390933" y="74868"/>
            <a:ext cx="7862887" cy="6966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Introduction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0933" y="771550"/>
            <a:ext cx="6133294" cy="3428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075" indent="-2190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5300" indent="-2571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1400" dirty="0" smtClean="0"/>
              <a:t>Offshore wind turbines need to be designed to withstand </a:t>
            </a:r>
            <a:r>
              <a:rPr lang="en-GB" sz="1400" dirty="0" smtClean="0"/>
              <a:t>wind </a:t>
            </a:r>
            <a:r>
              <a:rPr lang="en-GB" sz="1400" dirty="0" smtClean="0"/>
              <a:t>and wave environmental conditions throughout their design life (typically 25 years</a:t>
            </a:r>
            <a:r>
              <a:rPr lang="en-GB" sz="1400" dirty="0" smtClean="0"/>
              <a:t>)</a:t>
            </a:r>
            <a:endParaRPr lang="en-GB" sz="1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1400" dirty="0" smtClean="0"/>
              <a:t>Because of the dynamic response, one of the requirements of an efficient design process is to simulate the complete system including the tower and foundation for strength and fatigue conditions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1400" dirty="0" smtClean="0"/>
              <a:t>Current practice is to perform </a:t>
            </a:r>
            <a:r>
              <a:rPr lang="en-GB" sz="1400" dirty="0" smtClean="0"/>
              <a:t>analysis </a:t>
            </a:r>
            <a:r>
              <a:rPr lang="en-GB" sz="1400" dirty="0" smtClean="0"/>
              <a:t>using time domain procedures, which can be very computationally intensive and </a:t>
            </a:r>
            <a:r>
              <a:rPr lang="en-GB" sz="1400" dirty="0" smtClean="0"/>
              <a:t>lengthy</a:t>
            </a:r>
            <a:endParaRPr lang="en-GB" sz="1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1400" dirty="0" smtClean="0"/>
              <a:t>At any given site, wind and waves are intricately related to each other in terms of their magnitude, directions and even the percentage of occurrences over 1,5,10 and 50yr return </a:t>
            </a:r>
            <a:r>
              <a:rPr lang="en-GB" sz="1400" dirty="0" smtClean="0"/>
              <a:t>periods</a:t>
            </a:r>
            <a:endParaRPr lang="en-GB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1400" dirty="0" smtClean="0"/>
              <a:t>Establishing a realistic correlation between the wind and wave conditions is hence a pre-requisite for any type of coupled analysis process between the wind turbine and the sub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 smtClean="0"/>
          </a:p>
          <a:p>
            <a:endParaRPr lang="en-GB" sz="11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/>
          <a:srcRect l="2727" r="66522"/>
          <a:stretch/>
        </p:blipFill>
        <p:spPr bwMode="auto">
          <a:xfrm>
            <a:off x="6605647" y="301958"/>
            <a:ext cx="1566753" cy="4400977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13584" r="3408"/>
          <a:stretch/>
        </p:blipFill>
        <p:spPr bwMode="auto">
          <a:xfrm>
            <a:off x="1823710" y="3367515"/>
            <a:ext cx="2099586" cy="132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80" y="3353316"/>
            <a:ext cx="1868437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808901"/>
            <a:ext cx="7849120" cy="3058993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/>
              <a:t>For fatigue design, a large number of wind-wave combinations exists and some simplification of these is necessary to reduce total analysis times to practical levels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99" y="1275606"/>
            <a:ext cx="3528580" cy="1829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324" y="3113599"/>
            <a:ext cx="3528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Wind speed at Hub (</a:t>
            </a:r>
            <a:r>
              <a:rPr lang="en-GB" sz="1050" i="1" dirty="0" err="1"/>
              <a:t>Vh</a:t>
            </a:r>
            <a:r>
              <a:rPr lang="en-GB" sz="1050" i="1" dirty="0"/>
              <a:t>) vs Significant wave height (Hs)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2030" y="2945157"/>
            <a:ext cx="3062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/>
              <a:t>Significant wave height (Hs) vs Zero Crossing period (</a:t>
            </a:r>
            <a:r>
              <a:rPr lang="en-GB" sz="1050" i="1" dirty="0" err="1"/>
              <a:t>Tz</a:t>
            </a:r>
            <a:r>
              <a:rPr lang="en-GB" sz="1050" i="1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7291" y="4612158"/>
            <a:ext cx="1593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Site specific Wave rose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3643" y="4616493"/>
            <a:ext cx="16952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/>
              <a:t>Site specific Wind rose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955" y="1488333"/>
            <a:ext cx="2907452" cy="145886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5288" y="90385"/>
            <a:ext cx="5472856" cy="658506"/>
          </a:xfrm>
        </p:spPr>
        <p:txBody>
          <a:bodyPr/>
          <a:lstStyle/>
          <a:p>
            <a:r>
              <a:rPr lang="en-GB" dirty="0" smtClean="0"/>
              <a:t>Data Complexity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248" y="1380339"/>
            <a:ext cx="3537780" cy="1234816"/>
            <a:chOff x="1835696" y="1779662"/>
            <a:chExt cx="3812653" cy="1330757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779662"/>
              <a:ext cx="1868437" cy="1330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13584" r="3408"/>
            <a:stretch/>
          </p:blipFill>
          <p:spPr bwMode="auto">
            <a:xfrm>
              <a:off x="1835696" y="1779662"/>
              <a:ext cx="2099586" cy="132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 flipH="1">
              <a:off x="2483768" y="2211710"/>
              <a:ext cx="2160240" cy="0"/>
            </a:xfrm>
            <a:prstGeom prst="line">
              <a:avLst/>
            </a:prstGeom>
            <a:ln w="15875">
              <a:prstDash val="sysDash"/>
              <a:headEnd type="arrow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65509" y="2017446"/>
              <a:ext cx="12241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i="1" dirty="0" smtClean="0">
                  <a:solidFill>
                    <a:schemeClr val="accent5"/>
                  </a:solidFill>
                </a:rPr>
                <a:t>match probabilities</a:t>
              </a:r>
              <a:endParaRPr lang="en-GB" sz="800" i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0" y="67701"/>
            <a:ext cx="7862887" cy="54254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Different Approaches to Wind Wave Correlation</a:t>
            </a:r>
            <a:endParaRPr lang="en-GB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00445"/>
              </p:ext>
            </p:extLst>
          </p:nvPr>
        </p:nvGraphicFramePr>
        <p:xfrm>
          <a:off x="395536" y="594638"/>
          <a:ext cx="7993138" cy="44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688"/>
                <a:gridCol w="4032450"/>
              </a:tblGrid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70C0"/>
                          </a:solidFill>
                        </a:rPr>
                        <a:t>Approach 1</a:t>
                      </a:r>
                      <a:r>
                        <a:rPr lang="en-GB" sz="1400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r>
                        <a:rPr lang="en-GB" sz="1400" baseline="0" dirty="0" smtClean="0">
                          <a:solidFill>
                            <a:srgbClr val="0070C0"/>
                          </a:solidFill>
                        </a:rPr>
                        <a:t>  Analyse all possible combinations</a:t>
                      </a:r>
                      <a:endParaRPr lang="en-GB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70C0"/>
                          </a:solidFill>
                        </a:rPr>
                        <a:t>Approach 2</a:t>
                      </a:r>
                      <a:r>
                        <a:rPr lang="en-GB" sz="1400" dirty="0" smtClean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Correlate the wind condition to the sea state that has the same probability of occurrence</a:t>
                      </a:r>
                      <a:endParaRPr lang="en-GB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9600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70C0"/>
                          </a:solidFill>
                        </a:rPr>
                        <a:t>Approach 3</a:t>
                      </a:r>
                      <a:r>
                        <a:rPr lang="en-GB" sz="1400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r>
                        <a:rPr lang="en-GB" sz="14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Correlate the wind condition to a corresponding sea state using fits based on site specific scatter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diagrams (mean fit).</a:t>
                      </a:r>
                      <a:endParaRPr lang="en-GB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70C0"/>
                          </a:solidFill>
                        </a:rPr>
                        <a:t>Approach 4:</a:t>
                      </a:r>
                      <a:r>
                        <a:rPr lang="en-GB" sz="1400" dirty="0" smtClean="0">
                          <a:solidFill>
                            <a:srgbClr val="0070C0"/>
                          </a:solidFill>
                        </a:rPr>
                        <a:t> C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alibration of Approach 3 to ensure that the simplified wave climate produces the expected site specific wave fatigue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loading (best fit).</a:t>
                      </a:r>
                      <a:endParaRPr lang="en-GB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450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" y="1384821"/>
            <a:ext cx="1656184" cy="117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13584" r="3408"/>
          <a:stretch/>
        </p:blipFill>
        <p:spPr bwMode="auto">
          <a:xfrm>
            <a:off x="2147798" y="1425528"/>
            <a:ext cx="1800200" cy="11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89088" y="3507854"/>
            <a:ext cx="2517420" cy="1342029"/>
            <a:chOff x="-323138" y="399493"/>
            <a:chExt cx="7060407" cy="37638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60" y="987574"/>
              <a:ext cx="6125709" cy="3175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323138" y="2022473"/>
              <a:ext cx="1442265" cy="1035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</a:t>
              </a:r>
              <a:r>
                <a:rPr lang="en-GB" sz="1200" dirty="0" smtClean="0"/>
                <a:t>h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90782" y="399493"/>
              <a:ext cx="1541259" cy="1035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</a:t>
              </a:r>
              <a:r>
                <a:rPr lang="en-GB" sz="1200" dirty="0"/>
                <a:t>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763688" y="2390808"/>
              <a:ext cx="1224136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2987824" y="1275131"/>
              <a:ext cx="15384" cy="969784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619672" y="1356906"/>
              <a:ext cx="3312368" cy="236697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494139" y="3507854"/>
            <a:ext cx="2981573" cy="2033912"/>
            <a:chOff x="-1548680" y="446498"/>
            <a:chExt cx="8285949" cy="565234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60" y="987574"/>
              <a:ext cx="6125709" cy="31758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-389690" y="2390807"/>
              <a:ext cx="1433052" cy="102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</a:t>
              </a:r>
              <a:r>
                <a:rPr lang="en-GB" sz="1200" dirty="0" smtClean="0"/>
                <a:t>h</a:t>
              </a:r>
              <a:endParaRPr lang="en-GB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37288" y="446498"/>
              <a:ext cx="1622720" cy="102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</a:t>
              </a:r>
              <a:r>
                <a:rPr lang="en-GB" sz="1200" dirty="0"/>
                <a:t>s</a:t>
              </a:r>
            </a:p>
          </p:txBody>
        </p:sp>
        <p:sp>
          <p:nvSpPr>
            <p:cNvPr id="34" name="Arc 33"/>
            <p:cNvSpPr/>
            <p:nvPr/>
          </p:nvSpPr>
          <p:spPr>
            <a:xfrm>
              <a:off x="-1548680" y="1356906"/>
              <a:ext cx="6792414" cy="4741941"/>
            </a:xfrm>
            <a:prstGeom prst="arc">
              <a:avLst>
                <a:gd name="adj1" fmla="val 16200000"/>
                <a:gd name="adj2" fmla="val 21204823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763688" y="2390808"/>
              <a:ext cx="2736304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4644008" y="1356906"/>
              <a:ext cx="15384" cy="969784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839670"/>
              </p:ext>
            </p:extLst>
          </p:nvPr>
        </p:nvGraphicFramePr>
        <p:xfrm>
          <a:off x="1439466" y="832191"/>
          <a:ext cx="6102864" cy="368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90104" y="238276"/>
            <a:ext cx="5897165" cy="9096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/>
              <a:t>Traditional Analysis Approach</a:t>
            </a:r>
          </a:p>
        </p:txBody>
      </p:sp>
    </p:spTree>
    <p:extLst>
      <p:ext uri="{BB962C8B-B14F-4D97-AF65-F5344CB8AC3E}">
        <p14:creationId xmlns:p14="http://schemas.microsoft.com/office/powerpoint/2010/main" val="27450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704" y="126180"/>
            <a:ext cx="7862887" cy="1181100"/>
          </a:xfrm>
        </p:spPr>
        <p:txBody>
          <a:bodyPr/>
          <a:lstStyle/>
          <a:p>
            <a:r>
              <a:rPr lang="en-GB" dirty="0"/>
              <a:t>Mean Fit Analysis Approach</a:t>
            </a:r>
            <a:br>
              <a:rPr lang="en-GB" dirty="0"/>
            </a:b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553706" y="1333380"/>
          <a:ext cx="6258655" cy="291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3" imgW="9906045" imgH="4610100" progId="Excel.Sheet.12">
                  <p:embed/>
                </p:oleObj>
              </mc:Choice>
              <mc:Fallback>
                <p:oleObj name="Worksheet" r:id="rId3" imgW="9906045" imgH="4610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3706" y="1333380"/>
                        <a:ext cx="6258655" cy="291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45187" y="1329415"/>
          <a:ext cx="6267173" cy="291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Worksheet" r:id="rId5" imgW="9906045" imgH="4610100" progId="Excel.Sheet.12">
                  <p:embed/>
                </p:oleObj>
              </mc:Choice>
              <mc:Fallback>
                <p:oleObj name="Worksheet" r:id="rId5" imgW="9906045" imgH="4610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5187" y="1329415"/>
                        <a:ext cx="6267173" cy="2916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3452474" y="1221600"/>
            <a:ext cx="2970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39652" y="1653648"/>
            <a:ext cx="0" cy="243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9506" y="985063"/>
            <a:ext cx="702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Tz</a:t>
            </a:r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1093790" y="2510677"/>
            <a:ext cx="702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9712" y="4313289"/>
            <a:ext cx="58228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50% Probability of Non-Exceedance Fit on the Metocean Scatter 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923358"/>
              </p:ext>
            </p:extLst>
          </p:nvPr>
        </p:nvGraphicFramePr>
        <p:xfrm>
          <a:off x="395288" y="1059582"/>
          <a:ext cx="3184525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95288" y="350706"/>
            <a:ext cx="5897165" cy="9096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Mean Fit Analysis Approach</a:t>
            </a:r>
          </a:p>
        </p:txBody>
      </p:sp>
      <p:graphicFrame>
        <p:nvGraphicFramePr>
          <p:cNvPr id="12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94488"/>
              </p:ext>
            </p:extLst>
          </p:nvPr>
        </p:nvGraphicFramePr>
        <p:xfrm>
          <a:off x="4067944" y="1059581"/>
          <a:ext cx="2706290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526" y="132584"/>
            <a:ext cx="7862887" cy="11811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Wave Fatigue </a:t>
            </a:r>
            <a:r>
              <a:rPr lang="en-GB" sz="2800" dirty="0" smtClean="0"/>
              <a:t>Analysis – Mean Fit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53767" y="141480"/>
            <a:ext cx="5897165" cy="9096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/>
          </a:p>
        </p:txBody>
      </p:sp>
      <p:sp>
        <p:nvSpPr>
          <p:cNvPr id="9" name="TextBox 8"/>
          <p:cNvSpPr txBox="1"/>
          <p:nvPr/>
        </p:nvSpPr>
        <p:spPr>
          <a:xfrm>
            <a:off x="251430" y="1060014"/>
            <a:ext cx="4032448" cy="3211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Polynomial relationships </a:t>
            </a:r>
            <a:r>
              <a:rPr lang="en-GB" sz="1600" dirty="0"/>
              <a:t>used to </a:t>
            </a:r>
            <a:r>
              <a:rPr lang="en-GB" sz="1600" dirty="0" smtClean="0"/>
              <a:t>relate wind speed to sea state definition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probability of </a:t>
            </a:r>
            <a:r>
              <a:rPr lang="en-GB" sz="1600" dirty="0" smtClean="0"/>
              <a:t>the resulting wave climate </a:t>
            </a:r>
            <a:r>
              <a:rPr lang="en-GB" sz="1600" dirty="0"/>
              <a:t>is then </a:t>
            </a:r>
            <a:r>
              <a:rPr lang="en-GB" sz="1600" dirty="0" smtClean="0"/>
              <a:t>subservient to the wind probability distribution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Spectral wave fatigue analysis is </a:t>
            </a:r>
            <a:r>
              <a:rPr lang="en-GB" sz="1600" dirty="0"/>
              <a:t>performed for comparison </a:t>
            </a:r>
            <a:r>
              <a:rPr lang="en-GB" sz="1600" dirty="0" smtClean="0"/>
              <a:t>of simplified wave climate with </a:t>
            </a:r>
            <a:r>
              <a:rPr lang="en-GB" sz="1600" dirty="0"/>
              <a:t>site specific fatigue lives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3044" y="4542260"/>
            <a:ext cx="1829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Joint locations and notations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September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Summit 2016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328083" y="1014134"/>
            <a:ext cx="2539441" cy="3564396"/>
            <a:chOff x="5328083" y="1014134"/>
            <a:chExt cx="2539441" cy="35643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083" y="1014134"/>
              <a:ext cx="2539441" cy="3564396"/>
            </a:xfrm>
            <a:prstGeom prst="rect">
              <a:avLst/>
            </a:prstGeom>
            <a:ln w="15875">
              <a:solidFill>
                <a:schemeClr val="accent1"/>
              </a:solidFill>
            </a:ln>
            <a:effectLst>
              <a:softEdge rad="127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012160" y="2716880"/>
              <a:ext cx="247226" cy="75536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60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kins - Warm Theme">
  <a:themeElements>
    <a:clrScheme name="Atkins - Warm Colours">
      <a:dk1>
        <a:srgbClr val="394A58"/>
      </a:dk1>
      <a:lt1>
        <a:srgbClr val="156670"/>
      </a:lt1>
      <a:dk2>
        <a:srgbClr val="000000"/>
      </a:dk2>
      <a:lt2>
        <a:srgbClr val="FFFFFF"/>
      </a:lt2>
      <a:accent1>
        <a:srgbClr val="AAA38E"/>
      </a:accent1>
      <a:accent2>
        <a:srgbClr val="664993"/>
      </a:accent2>
      <a:accent3>
        <a:srgbClr val="AD225E"/>
      </a:accent3>
      <a:accent4>
        <a:srgbClr val="B7372B"/>
      </a:accent4>
      <a:accent5>
        <a:srgbClr val="D0661C"/>
      </a:accent5>
      <a:accent6>
        <a:srgbClr val="F9DC06"/>
      </a:accent6>
      <a:hlink>
        <a:srgbClr val="394A58"/>
      </a:hlink>
      <a:folHlink>
        <a:srgbClr val="15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1213</Words>
  <Application>Microsoft Office PowerPoint</Application>
  <PresentationFormat>On-screen Show (16:9)</PresentationFormat>
  <Paragraphs>186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Atkins - Warm Theme</vt:lpstr>
      <vt:lpstr>Worksheet</vt:lpstr>
      <vt:lpstr>Approach to wind wave correlation in coupled analysis of offshore WTG substructures   </vt:lpstr>
      <vt:lpstr>Outline</vt:lpstr>
      <vt:lpstr>Introduction</vt:lpstr>
      <vt:lpstr>Data Complexity</vt:lpstr>
      <vt:lpstr>Different Approaches to Wind Wave Correlation</vt:lpstr>
      <vt:lpstr>PowerPoint Presentation</vt:lpstr>
      <vt:lpstr>Mean Fit Analysis Approach </vt:lpstr>
      <vt:lpstr>PowerPoint Presentation</vt:lpstr>
      <vt:lpstr>Wave Fatigue Analysis – Mean Fit</vt:lpstr>
      <vt:lpstr>Mean Fit Fatigue Analysis Limitations</vt:lpstr>
      <vt:lpstr>Mean Fit Fatigue Analysis Limitations</vt:lpstr>
      <vt:lpstr>Atkins Calibration Methodology – Best Fit</vt:lpstr>
      <vt:lpstr>Calibrate the Wind Wave relationships Best Fit Analysis Approach </vt:lpstr>
      <vt:lpstr>PowerPoint Presentation</vt:lpstr>
      <vt:lpstr>PowerPoint Presentation</vt:lpstr>
      <vt:lpstr>Directionality </vt:lpstr>
      <vt:lpstr>PowerPoint Presentation</vt:lpstr>
      <vt:lpstr>Thank you  Any Questions?</vt:lpstr>
    </vt:vector>
  </TitlesOfParts>
  <Company>Article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</dc:creator>
  <cp:lastModifiedBy>Sampathkumar, Narasimhan</cp:lastModifiedBy>
  <cp:revision>152</cp:revision>
  <cp:lastPrinted>2016-07-01T09:53:47Z</cp:lastPrinted>
  <dcterms:created xsi:type="dcterms:W3CDTF">2014-11-28T11:36:53Z</dcterms:created>
  <dcterms:modified xsi:type="dcterms:W3CDTF">2016-09-12T21:38:29Z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heme">
    <vt:lpwstr>Warm</vt:lpwstr>
  </property>
</Properties>
</file>