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310" r:id="rId4"/>
    <p:sldId id="312" r:id="rId5"/>
    <p:sldId id="307" r:id="rId6"/>
    <p:sldId id="315" r:id="rId7"/>
    <p:sldId id="300" r:id="rId8"/>
    <p:sldId id="301" r:id="rId9"/>
    <p:sldId id="302" r:id="rId10"/>
    <p:sldId id="275" r:id="rId11"/>
    <p:sldId id="289" r:id="rId12"/>
    <p:sldId id="313" r:id="rId13"/>
    <p:sldId id="314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pos="2880">
          <p15:clr>
            <a:srgbClr val="A4A3A4"/>
          </p15:clr>
        </p15:guide>
        <p15:guide id="8" pos="385">
          <p15:clr>
            <a:srgbClr val="A4A3A4"/>
          </p15:clr>
        </p15:guide>
        <p15:guide id="9" pos="5375">
          <p15:clr>
            <a:srgbClr val="A4A3A4"/>
          </p15:clr>
        </p15:guide>
        <p15:guide id="10" pos="340">
          <p15:clr>
            <a:srgbClr val="A4A3A4"/>
          </p15:clr>
        </p15:guide>
        <p15:guide id="11" pos="5420">
          <p15:clr>
            <a:srgbClr val="A4A3A4"/>
          </p15:clr>
        </p15:guide>
        <p15:guide id="12" pos="4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ng.ng" initials="CN" lastIdx="3" clrIdx="0">
    <p:extLst>
      <p:ext uri="{19B8F6BF-5375-455C-9EA6-DF929625EA0E}">
        <p15:presenceInfo xmlns:p15="http://schemas.microsoft.com/office/powerpoint/2012/main" userId="chong.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C6"/>
    <a:srgbClr val="386FB1"/>
    <a:srgbClr val="D3423F"/>
    <a:srgbClr val="A7D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 autoAdjust="0"/>
    <p:restoredTop sz="74891" autoAdjust="0"/>
  </p:normalViewPr>
  <p:slideViewPr>
    <p:cSldViewPr showGuides="1">
      <p:cViewPr varScale="1">
        <p:scale>
          <a:sx n="65" d="100"/>
          <a:sy n="65" d="100"/>
        </p:scale>
        <p:origin x="1608" y="72"/>
      </p:cViewPr>
      <p:guideLst>
        <p:guide orient="horz" pos="2160"/>
        <p:guide orient="horz" pos="618"/>
        <p:guide orient="horz" pos="709"/>
        <p:guide orient="horz" pos="935"/>
        <p:guide orient="horz" pos="3974"/>
        <p:guide orient="horz" pos="1616"/>
        <p:guide pos="2880"/>
        <p:guide pos="385"/>
        <p:guide pos="5375"/>
        <p:guide pos="340"/>
        <p:guide pos="5420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scatterChart>
        <c:scatterStyle val="smoothMarker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Sheet1!$B$2:$B$252</c:f>
              <c:numCache>
                <c:formatCode>General</c:formatCode>
                <c:ptCount val="25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1.6999999999999999E-3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3.3999999999999998E-3</c:v>
                </c:pt>
                <c:pt idx="35">
                  <c:v>3.5000000000000001E-3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3.8999999999999998E-3</c:v>
                </c:pt>
                <c:pt idx="40">
                  <c:v>4.0000000000000001E-3</c:v>
                </c:pt>
                <c:pt idx="41">
                  <c:v>4.1000000000000003E-3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4.4999999999999997E-3</c:v>
                </c:pt>
                <c:pt idx="46">
                  <c:v>4.5999999999999999E-3</c:v>
                </c:pt>
                <c:pt idx="47">
                  <c:v>4.7000000000000002E-3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5.4999999999999997E-3</c:v>
                </c:pt>
                <c:pt idx="56">
                  <c:v>5.5999999999999999E-3</c:v>
                </c:pt>
                <c:pt idx="57">
                  <c:v>5.7000000000000002E-3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6.1000000000000004E-3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6.4999999999999997E-3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6.7999999999999996E-3</c:v>
                </c:pt>
                <c:pt idx="69">
                  <c:v>6.8999999999999999E-3</c:v>
                </c:pt>
                <c:pt idx="70">
                  <c:v>7.0000000000000001E-3</c:v>
                </c:pt>
                <c:pt idx="71">
                  <c:v>7.1000000000000004E-3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7.7999999999999996E-3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8.0999999999999996E-3</c:v>
                </c:pt>
                <c:pt idx="82">
                  <c:v>8.2000000000000007E-3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8.9999999999999993E-3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9.2999999999999992E-3</c:v>
                </c:pt>
                <c:pt idx="94">
                  <c:v>9.4000000000000004E-3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9.9000000000000008E-3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1.0699999999999999E-2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1.0999999999999999E-2</c:v>
                </c:pt>
                <c:pt idx="111">
                  <c:v>1.11E-2</c:v>
                </c:pt>
                <c:pt idx="112">
                  <c:v>1.12E-2</c:v>
                </c:pt>
                <c:pt idx="113">
                  <c:v>1.1299999999999999E-2</c:v>
                </c:pt>
                <c:pt idx="114">
                  <c:v>1.14E-2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1.17E-2</c:v>
                </c:pt>
                <c:pt idx="118">
                  <c:v>1.18E-2</c:v>
                </c:pt>
                <c:pt idx="119">
                  <c:v>1.1900000000000001E-2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1.2200000000000001E-2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1.2999999999999999E-2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1.3299999999999999E-2</c:v>
                </c:pt>
                <c:pt idx="134">
                  <c:v>1.34E-2</c:v>
                </c:pt>
                <c:pt idx="135">
                  <c:v>1.35E-2</c:v>
                </c:pt>
                <c:pt idx="136">
                  <c:v>1.3599999999999999E-2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1.4E-2</c:v>
                </c:pt>
                <c:pt idx="141">
                  <c:v>1.41E-2</c:v>
                </c:pt>
                <c:pt idx="142">
                  <c:v>1.4200000000000001E-2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1.4500000000000001E-2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1.5299999999999999E-2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1.5599999999999999E-2</c:v>
                </c:pt>
                <c:pt idx="157">
                  <c:v>1.5699999999999999E-2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1.6199999999999999E-2</c:v>
                </c:pt>
                <c:pt idx="163">
                  <c:v>1.6299999999999999E-2</c:v>
                </c:pt>
                <c:pt idx="164">
                  <c:v>1.6400000000000001E-2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1.7999999999999999E-2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1.8700000000000001E-2</c:v>
                </c:pt>
                <c:pt idx="188">
                  <c:v>1.8800000000000001E-2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1.9300000000000001E-2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1.9800000000000002E-2</c:v>
                </c:pt>
                <c:pt idx="199">
                  <c:v>1.9900000000000001E-2</c:v>
                </c:pt>
                <c:pt idx="200">
                  <c:v>0.02</c:v>
                </c:pt>
                <c:pt idx="201">
                  <c:v>2.01E-2</c:v>
                </c:pt>
                <c:pt idx="202">
                  <c:v>2.0199999999999999E-2</c:v>
                </c:pt>
                <c:pt idx="203">
                  <c:v>2.0299999999999999E-2</c:v>
                </c:pt>
                <c:pt idx="204">
                  <c:v>2.0400000000000001E-2</c:v>
                </c:pt>
                <c:pt idx="205">
                  <c:v>2.0500000000000001E-2</c:v>
                </c:pt>
                <c:pt idx="206">
                  <c:v>2.06E-2</c:v>
                </c:pt>
                <c:pt idx="207">
                  <c:v>2.07E-2</c:v>
                </c:pt>
                <c:pt idx="208">
                  <c:v>2.0799999999999999E-2</c:v>
                </c:pt>
                <c:pt idx="209">
                  <c:v>2.0899999999999998E-2</c:v>
                </c:pt>
                <c:pt idx="210">
                  <c:v>2.1000000000000001E-2</c:v>
                </c:pt>
                <c:pt idx="211">
                  <c:v>2.1100000000000001E-2</c:v>
                </c:pt>
                <c:pt idx="212">
                  <c:v>2.12E-2</c:v>
                </c:pt>
                <c:pt idx="213">
                  <c:v>2.1299999999999999E-2</c:v>
                </c:pt>
                <c:pt idx="214">
                  <c:v>2.1399999999999999E-2</c:v>
                </c:pt>
                <c:pt idx="215">
                  <c:v>2.1499999999999998E-2</c:v>
                </c:pt>
                <c:pt idx="216">
                  <c:v>2.1600000000000001E-2</c:v>
                </c:pt>
                <c:pt idx="217">
                  <c:v>2.1700000000000001E-2</c:v>
                </c:pt>
                <c:pt idx="218">
                  <c:v>2.18E-2</c:v>
                </c:pt>
                <c:pt idx="219">
                  <c:v>2.1899999999999999E-2</c:v>
                </c:pt>
                <c:pt idx="220">
                  <c:v>2.1999999999999999E-2</c:v>
                </c:pt>
                <c:pt idx="221">
                  <c:v>2.2100000000000002E-2</c:v>
                </c:pt>
                <c:pt idx="222">
                  <c:v>2.2200000000000001E-2</c:v>
                </c:pt>
                <c:pt idx="223">
                  <c:v>2.23E-2</c:v>
                </c:pt>
                <c:pt idx="224">
                  <c:v>2.24E-2</c:v>
                </c:pt>
                <c:pt idx="225">
                  <c:v>2.2499999999999999E-2</c:v>
                </c:pt>
                <c:pt idx="226">
                  <c:v>2.2599999999999999E-2</c:v>
                </c:pt>
                <c:pt idx="227">
                  <c:v>2.2700000000000001E-2</c:v>
                </c:pt>
                <c:pt idx="228">
                  <c:v>2.2800000000000001E-2</c:v>
                </c:pt>
                <c:pt idx="229">
                  <c:v>2.29E-2</c:v>
                </c:pt>
                <c:pt idx="230">
                  <c:v>2.3E-2</c:v>
                </c:pt>
                <c:pt idx="231">
                  <c:v>2.3099999999999999E-2</c:v>
                </c:pt>
                <c:pt idx="232">
                  <c:v>2.3199999999999998E-2</c:v>
                </c:pt>
                <c:pt idx="233">
                  <c:v>2.3300000000000001E-2</c:v>
                </c:pt>
                <c:pt idx="234">
                  <c:v>2.3400000000000001E-2</c:v>
                </c:pt>
                <c:pt idx="235">
                  <c:v>2.35E-2</c:v>
                </c:pt>
                <c:pt idx="236">
                  <c:v>2.3599999999999999E-2</c:v>
                </c:pt>
                <c:pt idx="237">
                  <c:v>2.3699999999999999E-2</c:v>
                </c:pt>
                <c:pt idx="238">
                  <c:v>2.3800000000000002E-2</c:v>
                </c:pt>
                <c:pt idx="239">
                  <c:v>2.3900000000000001E-2</c:v>
                </c:pt>
                <c:pt idx="240">
                  <c:v>2.4E-2</c:v>
                </c:pt>
                <c:pt idx="241">
                  <c:v>2.41E-2</c:v>
                </c:pt>
                <c:pt idx="242">
                  <c:v>2.4199999999999999E-2</c:v>
                </c:pt>
                <c:pt idx="243">
                  <c:v>2.4299999999999999E-2</c:v>
                </c:pt>
                <c:pt idx="244">
                  <c:v>2.4400000000000002E-2</c:v>
                </c:pt>
                <c:pt idx="245">
                  <c:v>2.4500000000000001E-2</c:v>
                </c:pt>
                <c:pt idx="246">
                  <c:v>2.46E-2</c:v>
                </c:pt>
                <c:pt idx="247">
                  <c:v>2.47E-2</c:v>
                </c:pt>
                <c:pt idx="248">
                  <c:v>2.4799999999999999E-2</c:v>
                </c:pt>
                <c:pt idx="249">
                  <c:v>2.4899999999999999E-2</c:v>
                </c:pt>
                <c:pt idx="250">
                  <c:v>2.5000000000000001E-2</c:v>
                </c:pt>
              </c:numCache>
            </c:numRef>
          </c:xVal>
          <c:yVal>
            <c:numRef>
              <c:f>Sheet1!$D$2:$D$252</c:f>
              <c:numCache>
                <c:formatCode>General</c:formatCode>
                <c:ptCount val="2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22088"/>
        <c:axId val="177519344"/>
      </c:scatterChart>
      <c:valAx>
        <c:axId val="1775220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519344"/>
        <c:crosses val="autoZero"/>
        <c:crossBetween val="midCat"/>
      </c:valAx>
      <c:valAx>
        <c:axId val="177519344"/>
        <c:scaling>
          <c:orientation val="minMax"/>
          <c:max val="1.1000000000000001"/>
          <c:min val="-1.100000000000000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5220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scatterChart>
        <c:scatterStyle val="smoothMarker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Sheet1!$B$2:$B$252</c:f>
              <c:numCache>
                <c:formatCode>General</c:formatCode>
                <c:ptCount val="25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6.9999999999999999E-4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1.6999999999999999E-3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3.3999999999999998E-3</c:v>
                </c:pt>
                <c:pt idx="35">
                  <c:v>3.5000000000000001E-3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3.8999999999999998E-3</c:v>
                </c:pt>
                <c:pt idx="40">
                  <c:v>4.0000000000000001E-3</c:v>
                </c:pt>
                <c:pt idx="41">
                  <c:v>4.1000000000000003E-3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4.4999999999999997E-3</c:v>
                </c:pt>
                <c:pt idx="46">
                  <c:v>4.5999999999999999E-3</c:v>
                </c:pt>
                <c:pt idx="47">
                  <c:v>4.7000000000000002E-3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5.4999999999999997E-3</c:v>
                </c:pt>
                <c:pt idx="56">
                  <c:v>5.5999999999999999E-3</c:v>
                </c:pt>
                <c:pt idx="57">
                  <c:v>5.7000000000000002E-3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6.1000000000000004E-3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6.4999999999999997E-3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6.7999999999999996E-3</c:v>
                </c:pt>
                <c:pt idx="69">
                  <c:v>6.8999999999999999E-3</c:v>
                </c:pt>
                <c:pt idx="70">
                  <c:v>7.0000000000000001E-3</c:v>
                </c:pt>
                <c:pt idx="71">
                  <c:v>7.1000000000000004E-3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7.7999999999999996E-3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8.0999999999999996E-3</c:v>
                </c:pt>
                <c:pt idx="82">
                  <c:v>8.2000000000000007E-3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8.9999999999999993E-3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9.2999999999999992E-3</c:v>
                </c:pt>
                <c:pt idx="94">
                  <c:v>9.4000000000000004E-3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9.9000000000000008E-3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1.0699999999999999E-2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1.0999999999999999E-2</c:v>
                </c:pt>
                <c:pt idx="111">
                  <c:v>1.11E-2</c:v>
                </c:pt>
                <c:pt idx="112">
                  <c:v>1.12E-2</c:v>
                </c:pt>
                <c:pt idx="113">
                  <c:v>1.1299999999999999E-2</c:v>
                </c:pt>
                <c:pt idx="114">
                  <c:v>1.14E-2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1.17E-2</c:v>
                </c:pt>
                <c:pt idx="118">
                  <c:v>1.18E-2</c:v>
                </c:pt>
                <c:pt idx="119">
                  <c:v>1.1900000000000001E-2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1.2200000000000001E-2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1.2999999999999999E-2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1.3299999999999999E-2</c:v>
                </c:pt>
                <c:pt idx="134">
                  <c:v>1.34E-2</c:v>
                </c:pt>
                <c:pt idx="135">
                  <c:v>1.35E-2</c:v>
                </c:pt>
                <c:pt idx="136">
                  <c:v>1.3599999999999999E-2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1.4E-2</c:v>
                </c:pt>
                <c:pt idx="141">
                  <c:v>1.41E-2</c:v>
                </c:pt>
                <c:pt idx="142">
                  <c:v>1.4200000000000001E-2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1.4500000000000001E-2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1.5299999999999999E-2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1.5599999999999999E-2</c:v>
                </c:pt>
                <c:pt idx="157">
                  <c:v>1.5699999999999999E-2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1.6199999999999999E-2</c:v>
                </c:pt>
                <c:pt idx="163">
                  <c:v>1.6299999999999999E-2</c:v>
                </c:pt>
                <c:pt idx="164">
                  <c:v>1.6400000000000001E-2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1.7999999999999999E-2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1.8499999999999999E-2</c:v>
                </c:pt>
                <c:pt idx="186">
                  <c:v>1.8599999999999998E-2</c:v>
                </c:pt>
                <c:pt idx="187">
                  <c:v>1.8700000000000001E-2</c:v>
                </c:pt>
                <c:pt idx="188">
                  <c:v>1.8800000000000001E-2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1.9300000000000001E-2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1.9800000000000002E-2</c:v>
                </c:pt>
                <c:pt idx="199">
                  <c:v>1.9900000000000001E-2</c:v>
                </c:pt>
                <c:pt idx="200">
                  <c:v>0.02</c:v>
                </c:pt>
                <c:pt idx="201">
                  <c:v>2.01E-2</c:v>
                </c:pt>
                <c:pt idx="202">
                  <c:v>2.0199999999999999E-2</c:v>
                </c:pt>
                <c:pt idx="203">
                  <c:v>2.0299999999999999E-2</c:v>
                </c:pt>
                <c:pt idx="204">
                  <c:v>2.0400000000000001E-2</c:v>
                </c:pt>
                <c:pt idx="205">
                  <c:v>2.0500000000000001E-2</c:v>
                </c:pt>
                <c:pt idx="206">
                  <c:v>2.06E-2</c:v>
                </c:pt>
                <c:pt idx="207">
                  <c:v>2.07E-2</c:v>
                </c:pt>
                <c:pt idx="208">
                  <c:v>2.0799999999999999E-2</c:v>
                </c:pt>
                <c:pt idx="209">
                  <c:v>2.0899999999999998E-2</c:v>
                </c:pt>
                <c:pt idx="210">
                  <c:v>2.1000000000000001E-2</c:v>
                </c:pt>
                <c:pt idx="211">
                  <c:v>2.1100000000000001E-2</c:v>
                </c:pt>
                <c:pt idx="212">
                  <c:v>2.12E-2</c:v>
                </c:pt>
                <c:pt idx="213">
                  <c:v>2.1299999999999999E-2</c:v>
                </c:pt>
                <c:pt idx="214">
                  <c:v>2.1399999999999999E-2</c:v>
                </c:pt>
                <c:pt idx="215">
                  <c:v>2.1499999999999998E-2</c:v>
                </c:pt>
                <c:pt idx="216">
                  <c:v>2.1600000000000001E-2</c:v>
                </c:pt>
                <c:pt idx="217">
                  <c:v>2.1700000000000001E-2</c:v>
                </c:pt>
                <c:pt idx="218">
                  <c:v>2.18E-2</c:v>
                </c:pt>
                <c:pt idx="219">
                  <c:v>2.1899999999999999E-2</c:v>
                </c:pt>
                <c:pt idx="220">
                  <c:v>2.1999999999999999E-2</c:v>
                </c:pt>
                <c:pt idx="221">
                  <c:v>2.2100000000000002E-2</c:v>
                </c:pt>
                <c:pt idx="222">
                  <c:v>2.2200000000000001E-2</c:v>
                </c:pt>
                <c:pt idx="223">
                  <c:v>2.23E-2</c:v>
                </c:pt>
                <c:pt idx="224">
                  <c:v>2.24E-2</c:v>
                </c:pt>
                <c:pt idx="225">
                  <c:v>2.2499999999999999E-2</c:v>
                </c:pt>
                <c:pt idx="226">
                  <c:v>2.2599999999999999E-2</c:v>
                </c:pt>
                <c:pt idx="227">
                  <c:v>2.2700000000000001E-2</c:v>
                </c:pt>
                <c:pt idx="228">
                  <c:v>2.2800000000000001E-2</c:v>
                </c:pt>
                <c:pt idx="229">
                  <c:v>2.29E-2</c:v>
                </c:pt>
                <c:pt idx="230">
                  <c:v>2.3E-2</c:v>
                </c:pt>
                <c:pt idx="231">
                  <c:v>2.3099999999999999E-2</c:v>
                </c:pt>
                <c:pt idx="232">
                  <c:v>2.3199999999999998E-2</c:v>
                </c:pt>
                <c:pt idx="233">
                  <c:v>2.3300000000000001E-2</c:v>
                </c:pt>
                <c:pt idx="234">
                  <c:v>2.3400000000000001E-2</c:v>
                </c:pt>
                <c:pt idx="235">
                  <c:v>2.35E-2</c:v>
                </c:pt>
                <c:pt idx="236">
                  <c:v>2.3599999999999999E-2</c:v>
                </c:pt>
                <c:pt idx="237">
                  <c:v>2.3699999999999999E-2</c:v>
                </c:pt>
                <c:pt idx="238">
                  <c:v>2.3800000000000002E-2</c:v>
                </c:pt>
                <c:pt idx="239">
                  <c:v>2.3900000000000001E-2</c:v>
                </c:pt>
                <c:pt idx="240">
                  <c:v>2.4E-2</c:v>
                </c:pt>
                <c:pt idx="241">
                  <c:v>2.41E-2</c:v>
                </c:pt>
                <c:pt idx="242">
                  <c:v>2.4199999999999999E-2</c:v>
                </c:pt>
                <c:pt idx="243">
                  <c:v>2.4299999999999999E-2</c:v>
                </c:pt>
                <c:pt idx="244">
                  <c:v>2.4400000000000002E-2</c:v>
                </c:pt>
                <c:pt idx="245">
                  <c:v>2.4500000000000001E-2</c:v>
                </c:pt>
                <c:pt idx="246">
                  <c:v>2.46E-2</c:v>
                </c:pt>
                <c:pt idx="247">
                  <c:v>2.47E-2</c:v>
                </c:pt>
                <c:pt idx="248">
                  <c:v>2.4799999999999999E-2</c:v>
                </c:pt>
                <c:pt idx="249">
                  <c:v>2.4899999999999999E-2</c:v>
                </c:pt>
                <c:pt idx="250">
                  <c:v>2.5000000000000001E-2</c:v>
                </c:pt>
              </c:numCache>
            </c:numRef>
          </c:xVal>
          <c:yVal>
            <c:numRef>
              <c:f>Sheet1!$C$2:$C$252</c:f>
              <c:numCache>
                <c:formatCode>General</c:formatCode>
                <c:ptCount val="251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0.8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0.8</c:v>
                </c:pt>
                <c:pt idx="73">
                  <c:v>0.8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0.6</c:v>
                </c:pt>
                <c:pt idx="79">
                  <c:v>0.6</c:v>
                </c:pt>
                <c:pt idx="80">
                  <c:v>0.6</c:v>
                </c:pt>
                <c:pt idx="81">
                  <c:v>0.6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0.4</c:v>
                </c:pt>
                <c:pt idx="87">
                  <c:v>0.4</c:v>
                </c:pt>
                <c:pt idx="88">
                  <c:v>0.4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</c:v>
                </c:pt>
                <c:pt idx="100" formatCode="0.00E+00">
                  <c:v>0</c:v>
                </c:pt>
                <c:pt idx="101" formatCode="0.00E+00">
                  <c:v>0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-0.2</c:v>
                </c:pt>
                <c:pt idx="106">
                  <c:v>-0.2</c:v>
                </c:pt>
                <c:pt idx="107">
                  <c:v>-0.2</c:v>
                </c:pt>
                <c:pt idx="108">
                  <c:v>-0.2</c:v>
                </c:pt>
                <c:pt idx="109">
                  <c:v>-0.3</c:v>
                </c:pt>
                <c:pt idx="110">
                  <c:v>-0.3</c:v>
                </c:pt>
                <c:pt idx="111">
                  <c:v>-0.3</c:v>
                </c:pt>
                <c:pt idx="112">
                  <c:v>-0.4</c:v>
                </c:pt>
                <c:pt idx="113">
                  <c:v>-0.4</c:v>
                </c:pt>
                <c:pt idx="114">
                  <c:v>-0.4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-0.6</c:v>
                </c:pt>
                <c:pt idx="120">
                  <c:v>-0.6</c:v>
                </c:pt>
                <c:pt idx="121">
                  <c:v>-0.6</c:v>
                </c:pt>
                <c:pt idx="122">
                  <c:v>-0.6</c:v>
                </c:pt>
                <c:pt idx="123">
                  <c:v>-0.7</c:v>
                </c:pt>
                <c:pt idx="124">
                  <c:v>-0.7</c:v>
                </c:pt>
                <c:pt idx="125">
                  <c:v>-0.7</c:v>
                </c:pt>
                <c:pt idx="126">
                  <c:v>-0.7</c:v>
                </c:pt>
                <c:pt idx="127">
                  <c:v>-0.8</c:v>
                </c:pt>
                <c:pt idx="128">
                  <c:v>-0.8</c:v>
                </c:pt>
                <c:pt idx="129">
                  <c:v>-0.8</c:v>
                </c:pt>
                <c:pt idx="130">
                  <c:v>-0.8</c:v>
                </c:pt>
                <c:pt idx="131">
                  <c:v>-0.8</c:v>
                </c:pt>
                <c:pt idx="132">
                  <c:v>-0.8</c:v>
                </c:pt>
                <c:pt idx="133">
                  <c:v>-0.9</c:v>
                </c:pt>
                <c:pt idx="134">
                  <c:v>-0.9</c:v>
                </c:pt>
                <c:pt idx="135">
                  <c:v>-0.9</c:v>
                </c:pt>
                <c:pt idx="136">
                  <c:v>-0.9</c:v>
                </c:pt>
                <c:pt idx="137">
                  <c:v>-0.9</c:v>
                </c:pt>
                <c:pt idx="138">
                  <c:v>-0.9</c:v>
                </c:pt>
                <c:pt idx="139">
                  <c:v>-0.9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-0.9</c:v>
                </c:pt>
                <c:pt idx="162">
                  <c:v>-0.9</c:v>
                </c:pt>
                <c:pt idx="163">
                  <c:v>-0.9</c:v>
                </c:pt>
                <c:pt idx="164">
                  <c:v>-0.9</c:v>
                </c:pt>
                <c:pt idx="165">
                  <c:v>-0.9</c:v>
                </c:pt>
                <c:pt idx="166">
                  <c:v>-0.9</c:v>
                </c:pt>
                <c:pt idx="167">
                  <c:v>-0.9</c:v>
                </c:pt>
                <c:pt idx="168">
                  <c:v>-0.8</c:v>
                </c:pt>
                <c:pt idx="169">
                  <c:v>-0.8</c:v>
                </c:pt>
                <c:pt idx="170">
                  <c:v>-0.8</c:v>
                </c:pt>
                <c:pt idx="171">
                  <c:v>-0.8</c:v>
                </c:pt>
                <c:pt idx="172">
                  <c:v>-0.8</c:v>
                </c:pt>
                <c:pt idx="173">
                  <c:v>-0.8</c:v>
                </c:pt>
                <c:pt idx="174">
                  <c:v>-0.7</c:v>
                </c:pt>
                <c:pt idx="175">
                  <c:v>-0.7</c:v>
                </c:pt>
                <c:pt idx="176">
                  <c:v>-0.7</c:v>
                </c:pt>
                <c:pt idx="177">
                  <c:v>-0.7</c:v>
                </c:pt>
                <c:pt idx="178">
                  <c:v>-0.6</c:v>
                </c:pt>
                <c:pt idx="179">
                  <c:v>-0.6</c:v>
                </c:pt>
                <c:pt idx="180">
                  <c:v>-0.6</c:v>
                </c:pt>
                <c:pt idx="181">
                  <c:v>-0.6</c:v>
                </c:pt>
                <c:pt idx="182">
                  <c:v>-0.5</c:v>
                </c:pt>
                <c:pt idx="183">
                  <c:v>-0.5</c:v>
                </c:pt>
                <c:pt idx="184">
                  <c:v>-0.5</c:v>
                </c:pt>
                <c:pt idx="185">
                  <c:v>-0.5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-0.3</c:v>
                </c:pt>
                <c:pt idx="190">
                  <c:v>-0.3</c:v>
                </c:pt>
                <c:pt idx="191">
                  <c:v>-0.3</c:v>
                </c:pt>
                <c:pt idx="192">
                  <c:v>-0.2</c:v>
                </c:pt>
                <c:pt idx="193">
                  <c:v>-0.2</c:v>
                </c:pt>
                <c:pt idx="194">
                  <c:v>-0.2</c:v>
                </c:pt>
                <c:pt idx="195">
                  <c:v>-0.2</c:v>
                </c:pt>
                <c:pt idx="196">
                  <c:v>-0.1</c:v>
                </c:pt>
                <c:pt idx="197">
                  <c:v>-0.1</c:v>
                </c:pt>
                <c:pt idx="198">
                  <c:v>-0.1</c:v>
                </c:pt>
                <c:pt idx="199">
                  <c:v>0</c:v>
                </c:pt>
                <c:pt idx="200" formatCode="0.00E+00">
                  <c:v>0</c:v>
                </c:pt>
                <c:pt idx="201" formatCode="0.00E+00">
                  <c:v>0</c:v>
                </c:pt>
                <c:pt idx="202">
                  <c:v>0.1</c:v>
                </c:pt>
                <c:pt idx="203">
                  <c:v>0.1</c:v>
                </c:pt>
                <c:pt idx="204">
                  <c:v>0.1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0.3</c:v>
                </c:pt>
                <c:pt idx="210">
                  <c:v>0.3</c:v>
                </c:pt>
                <c:pt idx="211">
                  <c:v>0.3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0.6</c:v>
                </c:pt>
                <c:pt idx="220">
                  <c:v>0.6</c:v>
                </c:pt>
                <c:pt idx="221">
                  <c:v>0.6</c:v>
                </c:pt>
                <c:pt idx="222">
                  <c:v>0.6</c:v>
                </c:pt>
                <c:pt idx="223">
                  <c:v>0.7</c:v>
                </c:pt>
                <c:pt idx="224">
                  <c:v>0.7</c:v>
                </c:pt>
                <c:pt idx="225">
                  <c:v>0.7</c:v>
                </c:pt>
                <c:pt idx="226">
                  <c:v>0.7</c:v>
                </c:pt>
                <c:pt idx="227">
                  <c:v>0.8</c:v>
                </c:pt>
                <c:pt idx="228">
                  <c:v>0.8</c:v>
                </c:pt>
                <c:pt idx="229">
                  <c:v>0.8</c:v>
                </c:pt>
                <c:pt idx="230">
                  <c:v>0.8</c:v>
                </c:pt>
                <c:pt idx="231">
                  <c:v>0.8</c:v>
                </c:pt>
                <c:pt idx="232">
                  <c:v>0.8</c:v>
                </c:pt>
                <c:pt idx="233">
                  <c:v>0.9</c:v>
                </c:pt>
                <c:pt idx="234">
                  <c:v>0.9</c:v>
                </c:pt>
                <c:pt idx="235">
                  <c:v>0.9</c:v>
                </c:pt>
                <c:pt idx="236">
                  <c:v>0.9</c:v>
                </c:pt>
                <c:pt idx="237">
                  <c:v>0.9</c:v>
                </c:pt>
                <c:pt idx="238">
                  <c:v>0.9</c:v>
                </c:pt>
                <c:pt idx="239">
                  <c:v>0.9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19128"/>
        <c:axId val="177318736"/>
      </c:scatterChart>
      <c:valAx>
        <c:axId val="17731912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7318736"/>
        <c:crosses val="autoZero"/>
        <c:crossBetween val="midCat"/>
      </c:valAx>
      <c:valAx>
        <c:axId val="177318736"/>
        <c:scaling>
          <c:orientation val="minMax"/>
          <c:max val="1.1000000000000001"/>
          <c:min val="-1.1000000000000001"/>
        </c:scaling>
        <c:delete val="1"/>
        <c:axPos val="l"/>
        <c:numFmt formatCode="General" sourceLinked="1"/>
        <c:majorTickMark val="none"/>
        <c:minorTickMark val="none"/>
        <c:tickLblPos val="none"/>
        <c:crossAx val="177319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93F1-77BF-4782-AD04-8852671A7587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AD5F8-0646-4867-9D1F-D958E0BEA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6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3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8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marL="164027" indent="-164027" defTabSz="874807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64027" indent="-164027" defTabSz="874807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64027" indent="-164027" defTabSz="874807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D454D40-FE01-44F3-A83F-B8494BF6EA2F}" type="slidenum">
              <a:rPr lang="en-GB" altLang="en-US" smtClean="0">
                <a:latin typeface="Calibri" pitchFamily="34" charset="0"/>
              </a:rPr>
              <a:pPr eaLnBrk="1" hangingPunct="1"/>
              <a:t>2</a:t>
            </a:fld>
            <a:endParaRPr lang="en-GB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9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Graph source –</a:t>
            </a:r>
            <a:r>
              <a:rPr lang="en-GB" baseline="0" dirty="0" smtClean="0"/>
              <a:t> National Grid 10-year statement and typical offshore wind farm costs for AC/DC (published online)</a:t>
            </a:r>
            <a:endParaRPr lang="en-GB" dirty="0" smtClean="0"/>
          </a:p>
          <a:p>
            <a:r>
              <a:rPr lang="en-GB" dirty="0" smtClean="0"/>
              <a:t>70-80% of the HVDC platform</a:t>
            </a:r>
            <a:r>
              <a:rPr lang="en-GB" baseline="0" dirty="0" smtClean="0"/>
              <a:t> cost is down to the structure</a:t>
            </a:r>
          </a:p>
          <a:p>
            <a:r>
              <a:rPr lang="en-GB" baseline="0" dirty="0" smtClean="0"/>
              <a:t>Only one platform, highly complex, platforms are late and undergo commissioning problems, whole wind farm power transmission is dependant on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1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Dolwin</a:t>
            </a:r>
            <a:r>
              <a:rPr lang="en-GB" baseline="0" dirty="0" smtClean="0"/>
              <a:t> Beta (</a:t>
            </a:r>
            <a:r>
              <a:rPr lang="en-GB" baseline="0" dirty="0" err="1" smtClean="0"/>
              <a:t>dolwin</a:t>
            </a:r>
            <a:r>
              <a:rPr lang="en-GB" baseline="0" dirty="0" smtClean="0"/>
              <a:t> 2) HVDC converter station. </a:t>
            </a:r>
          </a:p>
          <a:p>
            <a:r>
              <a:rPr lang="en-GB" baseline="0" dirty="0" smtClean="0"/>
              <a:t>916MW, 320kVdc, 155kVac, 45km (offshore to shore) + 92km (onshore to substation), 1400mm2 Cu XLPE transmission cable</a:t>
            </a:r>
          </a:p>
          <a:p>
            <a:r>
              <a:rPr lang="en-GB" baseline="0" dirty="0" smtClean="0"/>
              <a:t>http://www.4coffshore.com/windfarms/hvdc-converter-dolwin2-converter-cid11.html</a:t>
            </a:r>
          </a:p>
          <a:p>
            <a:r>
              <a:rPr lang="en-GB" dirty="0" smtClean="0"/>
              <a:t>Converter (top</a:t>
            </a:r>
            <a:r>
              <a:rPr lang="en-GB" baseline="0" dirty="0" smtClean="0"/>
              <a:t> side) of the station:</a:t>
            </a:r>
          </a:p>
          <a:p>
            <a:r>
              <a:rPr lang="en-GB" baseline="0" dirty="0" smtClean="0"/>
              <a:t>Weight: 10,000 tonnes</a:t>
            </a:r>
          </a:p>
          <a:p>
            <a:r>
              <a:rPr lang="en-GB" baseline="0" dirty="0" smtClean="0"/>
              <a:t>size: 100.1m x 74m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Losses – cable transmission losses; component reduction at system level and removal of Ac platform, Reactive power compensation, cooling.</a:t>
            </a:r>
          </a:p>
          <a:p>
            <a:r>
              <a:rPr lang="en-GB" dirty="0" smtClean="0"/>
              <a:t>More</a:t>
            </a:r>
            <a:r>
              <a:rPr lang="en-GB" baseline="0" dirty="0" smtClean="0"/>
              <a:t> testing can be done onshore helping cost savings.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9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Frequency problems</a:t>
            </a:r>
            <a:r>
              <a:rPr lang="en-GB" baseline="0" dirty="0" smtClean="0"/>
              <a:t> with converters</a:t>
            </a:r>
          </a:p>
          <a:p>
            <a:r>
              <a:rPr lang="en-GB" baseline="0" dirty="0" smtClean="0"/>
              <a:t>Optimise the design of HVDC transformer</a:t>
            </a:r>
          </a:p>
          <a:p>
            <a:r>
              <a:rPr lang="en-GB" baseline="0" dirty="0" smtClean="0"/>
              <a:t>Done insulation studies (transformer winding insulation and connection to DC array cables)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Unlike standard MMC</a:t>
            </a:r>
            <a:r>
              <a:rPr lang="en-GB" baseline="0" dirty="0" smtClean="0"/>
              <a:t> where one module is one AC voltage level</a:t>
            </a:r>
          </a:p>
          <a:p>
            <a:r>
              <a:rPr lang="en-GB" baseline="0" dirty="0" smtClean="0"/>
              <a:t>Modules in a set are controlled to the same DC voltage level</a:t>
            </a:r>
          </a:p>
          <a:p>
            <a:r>
              <a:rPr lang="en-GB" baseline="0" dirty="0" smtClean="0"/>
              <a:t>Each set controls modules to a different DC voltage level compared to another set, e.g. 600Vdc, 300Vdc, 150Vdc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 voltage step levels equation refers</a:t>
            </a:r>
            <a:r>
              <a:rPr lang="en-GB" baseline="0" dirty="0" smtClean="0"/>
              <a:t> to HD-MMC approach</a:t>
            </a:r>
          </a:p>
          <a:p>
            <a:r>
              <a:rPr lang="en-GB" dirty="0" smtClean="0"/>
              <a:t>Second equation</a:t>
            </a:r>
            <a:r>
              <a:rPr lang="en-GB" baseline="0" dirty="0" smtClean="0"/>
              <a:t> calculates IGBT modules for 3 phase (specifically the number of switches if you assume two per module)</a:t>
            </a:r>
          </a:p>
          <a:p>
            <a:r>
              <a:rPr lang="en-GB" baseline="0" dirty="0" smtClean="0"/>
              <a:t>Graph shows the extreme savings on MMC if the number of levels and switches is very large</a:t>
            </a:r>
          </a:p>
          <a:p>
            <a:r>
              <a:rPr lang="en-GB" baseline="0" dirty="0" smtClean="0"/>
              <a:t>HD-MMC could achieve the output of 15L MMC with same number of modules as 7L MMC - &gt;55% module saving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1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Grid cluster – 5 five turbines in series – some redundancy</a:t>
            </a:r>
            <a:r>
              <a:rPr lang="en-GB" baseline="0" dirty="0" smtClean="0"/>
              <a:t> (can afford to lose 2 in a set of 5)</a:t>
            </a:r>
          </a:p>
          <a:p>
            <a:r>
              <a:rPr lang="en-GB" baseline="0" dirty="0" smtClean="0"/>
              <a:t>Protection – No DC CB suitable at the moment; not a standard HVDC grid and going in one direction 99% of the time.  If there is a serious fault, we would cut off the wind farm and can isolate individual turbines via </a:t>
            </a:r>
            <a:r>
              <a:rPr lang="en-GB" baseline="0" dirty="0" err="1" smtClean="0"/>
              <a:t>btb</a:t>
            </a:r>
            <a:r>
              <a:rPr lang="en-GB" baseline="0" dirty="0" smtClean="0"/>
              <a:t> converter, then isolate AC side and allow DC bus to decay naturally.  Preferable to adding redundancy through additional </a:t>
            </a:r>
            <a:r>
              <a:rPr lang="en-GB" baseline="0" dirty="0" err="1" smtClean="0"/>
              <a:t>dC</a:t>
            </a:r>
            <a:r>
              <a:rPr lang="en-GB" baseline="0" dirty="0" smtClean="0"/>
              <a:t> transmission lines and DC CB due to cost – in discussion with </a:t>
            </a:r>
            <a:r>
              <a:rPr lang="en-GB" baseline="0" dirty="0" err="1" smtClean="0"/>
              <a:t>TenneT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AD5F8-0646-4867-9D1F-D958E0BEAB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8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4750296" cy="1226567"/>
          </a:xfrm>
        </p:spPr>
        <p:txBody>
          <a:bodyPr anchor="t"/>
          <a:lstStyle>
            <a:lvl1pPr>
              <a:lnSpc>
                <a:spcPts val="2800"/>
              </a:lnSpc>
              <a:spcAft>
                <a:spcPts val="1000"/>
              </a:spcAft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93610"/>
            <a:ext cx="4752528" cy="694928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520502" y="5805264"/>
            <a:ext cx="2167980" cy="21602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1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11188" y="1341438"/>
            <a:ext cx="7921625" cy="47513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2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096" y="0"/>
            <a:ext cx="10274664" cy="68853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1436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5462" y="6364076"/>
            <a:ext cx="2895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05408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94A3877-E7B1-4122-BF1B-42933F8737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82" y="487743"/>
            <a:ext cx="1512000" cy="4794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9750" y="6346824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14986" y="1128712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06413" y="1639828"/>
            <a:ext cx="33847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ORE Catapult</a:t>
            </a:r>
          </a:p>
          <a:p>
            <a:pPr lvl="0"/>
            <a:r>
              <a:rPr lang="en-US" sz="2000" dirty="0" err="1" smtClean="0">
                <a:solidFill>
                  <a:schemeClr val="bg1"/>
                </a:solidFill>
              </a:rPr>
              <a:t>Inovo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121 George Street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Glasgow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G1 1RD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T +44 (0)333 004 1400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F +44 (0)333 004 1399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info@ore.catapult.org.uk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ore.catapult.org.uk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355975" y="1607309"/>
            <a:ext cx="4176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ORE Catapult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National Renewable Energy Centre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Offshore House, Albert Street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Blyth, Northumberland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NE24 1LZ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T +44 (0)1670 359 555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F +44 (0)1670 359 666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info@ore.catapult.org.uk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5938" y="690726"/>
            <a:ext cx="247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200" b="1" dirty="0" smtClean="0">
                <a:solidFill>
                  <a:schemeClr val="bg1"/>
                </a:solidFill>
                <a:latin typeface="+mj-lt"/>
              </a:rPr>
              <a:t>Contact us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096" y="0"/>
            <a:ext cx="10274664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2925" indent="-542925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1436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82" y="487743"/>
            <a:ext cx="1512000" cy="4794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9750" y="6346824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14986" y="1128712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17699" y="686534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Contents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5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01650" y="1484313"/>
            <a:ext cx="6985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24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501650" y="1484313"/>
            <a:ext cx="5726534" cy="4537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3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096" y="0"/>
            <a:ext cx="10274664" cy="688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82" y="487743"/>
            <a:ext cx="1512000" cy="4794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9750" y="6346824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14986" y="1128712"/>
            <a:ext cx="8064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1175" y="1772817"/>
            <a:ext cx="7772400" cy="1224136"/>
          </a:xfrm>
        </p:spPr>
        <p:txBody>
          <a:bodyPr anchor="b"/>
          <a:lstStyle>
            <a:lvl1pPr algn="l">
              <a:defRPr sz="32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6119" y="3099172"/>
            <a:ext cx="7772400" cy="1409948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5949279"/>
            <a:ext cx="7020000" cy="2594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1188" y="1268413"/>
            <a:ext cx="7921625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676502" y="1268928"/>
            <a:ext cx="2844000" cy="48963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04328" y="5977854"/>
            <a:ext cx="5003776" cy="2594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96367" y="1484313"/>
            <a:ext cx="5040312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676502" y="1268928"/>
            <a:ext cx="2844000" cy="151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04328" y="5977854"/>
            <a:ext cx="5003776" cy="2594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679288" y="2953679"/>
            <a:ext cx="2844000" cy="151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688813" y="4648943"/>
            <a:ext cx="2844000" cy="151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/>
          </p:nvPr>
        </p:nvSpPr>
        <p:spPr>
          <a:xfrm>
            <a:off x="496367" y="1484313"/>
            <a:ext cx="5040312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6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1188" y="1268760"/>
            <a:ext cx="4464868" cy="46805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04328" y="5977854"/>
            <a:ext cx="5003776" cy="2594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2100"/>
            </a:lvl2pPr>
            <a:lvl3pPr marL="914400" indent="0">
              <a:buNone/>
              <a:defRPr sz="21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320903" y="1484313"/>
            <a:ext cx="328354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0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262" y="252693"/>
            <a:ext cx="608096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19" y="1600200"/>
            <a:ext cx="80366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033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081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94A3877-E7B1-4122-BF1B-42933F87379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40" y="502168"/>
            <a:ext cx="1512000" cy="4789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9750" y="1110114"/>
            <a:ext cx="806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9750" y="6346824"/>
            <a:ext cx="806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8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67" r:id="rId7"/>
    <p:sldLayoutId id="2147483666" r:id="rId8"/>
    <p:sldLayoutId id="2147483668" r:id="rId9"/>
    <p:sldLayoutId id="2147483670" r:id="rId10"/>
    <p:sldLayoutId id="2147483654" r:id="rId11"/>
    <p:sldLayoutId id="2147483669" r:id="rId12"/>
    <p:sldLayoutId id="2147483655" r:id="rId13"/>
  </p:sldLayoutIdLst>
  <p:hf sldNum="0" hdr="0" ft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2.emf"/><Relationship Id="rId5" Type="http://schemas.openxmlformats.org/officeDocument/2006/relationships/image" Target="../media/image230.png"/><Relationship Id="rId10" Type="http://schemas.openxmlformats.org/officeDocument/2006/relationships/image" Target="../media/image21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9162196" cy="6861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-3001"/>
            <a:ext cx="5562611" cy="502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Definition MMC </a:t>
            </a:r>
            <a:r>
              <a:rPr lang="en-US" dirty="0"/>
              <a:t>for platform-less HVDC offshore wind power collection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98168"/>
            <a:ext cx="4752528" cy="694928"/>
          </a:xfrm>
        </p:spPr>
        <p:txBody>
          <a:bodyPr>
            <a:noAutofit/>
          </a:bodyPr>
          <a:lstStyle/>
          <a:p>
            <a:r>
              <a:rPr lang="en-GB" dirty="0" smtClean="0"/>
              <a:t>Paul McKeever</a:t>
            </a:r>
          </a:p>
          <a:p>
            <a:r>
              <a:rPr lang="en-GB" sz="1400" dirty="0"/>
              <a:t>Head of Research and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436510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27 Sept 2016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 Definition Modular Multilevel </a:t>
            </a:r>
            <a:r>
              <a:rPr lang="en-US" dirty="0" smtClean="0"/>
              <a:t>Converter Control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-1251520"/>
            <a:ext cx="239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15L MMC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037" y="1700808"/>
                <a:ext cx="2080762" cy="960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box>
                            <m:box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𝑜𝑙𝑑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7" y="1700808"/>
                <a:ext cx="2080762" cy="9605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64291" y="1266438"/>
            <a:ext cx="528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Number of AC voltage step levels will increase by: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34575" y="2840092"/>
            <a:ext cx="469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Number of IGBT modules for 3 phase MMC:</a:t>
            </a:r>
          </a:p>
        </p:txBody>
      </p:sp>
      <p:sp>
        <p:nvSpPr>
          <p:cNvPr id="28" name="Striped Right Arrow 27"/>
          <p:cNvSpPr/>
          <p:nvPr/>
        </p:nvSpPr>
        <p:spPr>
          <a:xfrm>
            <a:off x="6255313" y="4227639"/>
            <a:ext cx="946728" cy="788712"/>
          </a:xfrm>
          <a:prstGeom prst="stripedRightArrow">
            <a:avLst/>
          </a:prstGeom>
          <a:solidFill>
            <a:srgbClr val="00B7C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868144" y="5127956"/>
            <a:ext cx="1847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72 vs 168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Switches/Valves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58" y="3905584"/>
            <a:ext cx="3102825" cy="1867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8037" y="3224009"/>
                <a:ext cx="1459117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𝑁𝑚𝑜</m:t>
                      </m:r>
                      <m:r>
                        <a:rPr lang="en-GB" b="0" i="1" baseline="-2500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7" y="3224009"/>
                <a:ext cx="1459117" cy="270652"/>
              </a:xfrm>
              <a:prstGeom prst="rect">
                <a:avLst/>
              </a:prstGeom>
              <a:blipFill rotWithShape="0">
                <a:blip r:embed="rId7"/>
                <a:stretch>
                  <a:fillRect l="-3333" r="-1667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13659" y="589473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More saving on higher MMC level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37088" y="1196752"/>
            <a:ext cx="2605611" cy="4898365"/>
            <a:chOff x="6437088" y="1266438"/>
            <a:chExt cx="2605611" cy="4898365"/>
          </a:xfrm>
        </p:grpSpPr>
        <p:grpSp>
          <p:nvGrpSpPr>
            <p:cNvPr id="26" name="Group 25"/>
            <p:cNvGrpSpPr/>
            <p:nvPr/>
          </p:nvGrpSpPr>
          <p:grpSpPr>
            <a:xfrm>
              <a:off x="6648394" y="1266438"/>
              <a:ext cx="2394305" cy="4898365"/>
              <a:chOff x="6199375" y="1300054"/>
              <a:chExt cx="2394305" cy="48983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279658" y="1627519"/>
                <a:ext cx="2136284" cy="4570900"/>
                <a:chOff x="4821957" y="1631434"/>
                <a:chExt cx="2136284" cy="457090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417" y="1631434"/>
                  <a:ext cx="1237824" cy="457090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21957" y="1870556"/>
                  <a:ext cx="788684" cy="673140"/>
                </a:xfrm>
                <a:prstGeom prst="rect">
                  <a:avLst/>
                </a:prstGeom>
              </p:spPr>
            </p:pic>
            <p:sp>
              <p:nvSpPr>
                <p:cNvPr id="19" name="Oval Callout 18"/>
                <p:cNvSpPr/>
                <p:nvPr/>
              </p:nvSpPr>
              <p:spPr>
                <a:xfrm>
                  <a:off x="4857807" y="1870556"/>
                  <a:ext cx="805989" cy="673140"/>
                </a:xfrm>
                <a:prstGeom prst="wedgeEllipseCallout">
                  <a:avLst>
                    <a:gd name="adj1" fmla="val 65022"/>
                    <a:gd name="adj2" fmla="val 27499"/>
                  </a:avLst>
                </a:prstGeom>
                <a:noFill/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199375" y="1300054"/>
                <a:ext cx="2394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Standard 15L MMC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37088" y="3427064"/>
              <a:ext cx="12987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Synthesized AC Voltage</a:t>
              </a:r>
              <a:endParaRPr lang="en-US" sz="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37088" y="3552971"/>
              <a:ext cx="1379956" cy="83125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419872" y="3092367"/>
            <a:ext cx="2941223" cy="2917350"/>
            <a:chOff x="3419872" y="3162053"/>
            <a:chExt cx="2941223" cy="2917350"/>
          </a:xfrm>
        </p:grpSpPr>
        <p:grpSp>
          <p:nvGrpSpPr>
            <p:cNvPr id="11" name="Group 10"/>
            <p:cNvGrpSpPr/>
            <p:nvPr/>
          </p:nvGrpSpPr>
          <p:grpSpPr>
            <a:xfrm>
              <a:off x="3419872" y="3162053"/>
              <a:ext cx="2941223" cy="2917350"/>
              <a:chOff x="3809058" y="3382965"/>
              <a:chExt cx="2941223" cy="29173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55976" y="3382965"/>
                <a:ext cx="2394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Standard 7L MMC</a:t>
                </a: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53459" y="3704039"/>
                <a:ext cx="1483466" cy="259627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2209" y="3720427"/>
                <a:ext cx="788684" cy="673140"/>
              </a:xfrm>
              <a:prstGeom prst="rect">
                <a:avLst/>
              </a:prstGeom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4198059" y="3720427"/>
                <a:ext cx="805989" cy="673140"/>
              </a:xfrm>
              <a:prstGeom prst="wedgeEllipseCallout">
                <a:avLst>
                  <a:gd name="adj1" fmla="val 65022"/>
                  <a:gd name="adj2" fmla="val 27499"/>
                </a:avLst>
              </a:pr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809058" y="4682248"/>
                <a:ext cx="129875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/>
                  <a:t>Synthesized AC Voltage</a:t>
                </a:r>
                <a:endParaRPr lang="en-US" sz="80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68429" y="4604677"/>
              <a:ext cx="1303983" cy="78819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323289" y="602958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Save </a:t>
            </a:r>
            <a:r>
              <a:rPr lang="en-GB" dirty="0" smtClean="0">
                <a:solidFill>
                  <a:srgbClr val="FF0000"/>
                </a:solidFill>
              </a:rPr>
              <a:t>&gt; 55% </a:t>
            </a:r>
            <a:r>
              <a:rPr lang="en-GB" dirty="0">
                <a:solidFill>
                  <a:srgbClr val="FF0000"/>
                </a:solidFill>
              </a:rPr>
              <a:t>on MMC module</a:t>
            </a:r>
          </a:p>
        </p:txBody>
      </p:sp>
    </p:spTree>
    <p:extLst>
      <p:ext uri="{BB962C8B-B14F-4D97-AF65-F5344CB8AC3E}">
        <p14:creationId xmlns:p14="http://schemas.microsoft.com/office/powerpoint/2010/main" val="2540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HD-MMC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32325" r="40939" b="47611"/>
          <a:stretch/>
        </p:blipFill>
        <p:spPr>
          <a:xfrm>
            <a:off x="507262" y="1484784"/>
            <a:ext cx="7888873" cy="208823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3955001"/>
            <a:ext cx="6985000" cy="1922272"/>
          </a:xfrm>
        </p:spPr>
        <p:txBody>
          <a:bodyPr/>
          <a:lstStyle/>
          <a:p>
            <a:r>
              <a:rPr lang="en-GB" dirty="0"/>
              <a:t>Non </a:t>
            </a:r>
            <a:r>
              <a:rPr lang="en-GB" dirty="0" smtClean="0"/>
              <a:t>intrusive, the HD-MMC control algorithm (red) can be inserted as an add on to the standard control methods (blue) of the MMC.</a:t>
            </a:r>
          </a:p>
          <a:p>
            <a:r>
              <a:rPr lang="en-GB" dirty="0" smtClean="0"/>
              <a:t>This simplifies implementation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5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HVDC is more cost effective and practical over long distances</a:t>
            </a:r>
          </a:p>
          <a:p>
            <a:r>
              <a:rPr lang="en-GB" dirty="0" smtClean="0"/>
              <a:t>HVDC substation structures are very expensive </a:t>
            </a:r>
          </a:p>
          <a:p>
            <a:pPr lvl="1"/>
            <a:r>
              <a:rPr lang="en-GB" dirty="0" smtClean="0"/>
              <a:t>Through use of the Hybrid HVDC Transformer, it can be eliminated</a:t>
            </a:r>
          </a:p>
          <a:p>
            <a:r>
              <a:rPr lang="en-GB" dirty="0" smtClean="0"/>
              <a:t>The HD-MMC approach was developed to optimise the Hybrid Transformer </a:t>
            </a:r>
          </a:p>
          <a:p>
            <a:r>
              <a:rPr lang="en-GB" dirty="0" smtClean="0"/>
              <a:t>It offers huge cost and volume saving potential through improved utilisation of the MMC’s hardware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3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Work/Next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Developing </a:t>
            </a:r>
            <a:r>
              <a:rPr lang="en-GB" dirty="0"/>
              <a:t>HVDC grid topology and control for Hybrid HVDC Transformer </a:t>
            </a:r>
            <a:r>
              <a:rPr lang="en-GB" dirty="0" smtClean="0"/>
              <a:t>concept</a:t>
            </a:r>
          </a:p>
          <a:p>
            <a:pPr lvl="1"/>
            <a:r>
              <a:rPr lang="en-GB" dirty="0" smtClean="0"/>
              <a:t>Grid cluster (five turbines in series with some redundancy)</a:t>
            </a:r>
            <a:endParaRPr lang="en-GB" dirty="0"/>
          </a:p>
          <a:p>
            <a:r>
              <a:rPr lang="en-GB" dirty="0" smtClean="0"/>
              <a:t>Optimising HD-MMC control algorithm for low module count</a:t>
            </a:r>
          </a:p>
          <a:p>
            <a:r>
              <a:rPr lang="en-GB" dirty="0" smtClean="0"/>
              <a:t>Looking at 3-phase implementation of Hybrid HVDC Transformer</a:t>
            </a:r>
          </a:p>
          <a:p>
            <a:r>
              <a:rPr lang="en-GB" dirty="0" smtClean="0"/>
              <a:t>More detailed cost analysis of </a:t>
            </a:r>
            <a:r>
              <a:rPr lang="en-GB" dirty="0"/>
              <a:t>H</a:t>
            </a:r>
            <a:r>
              <a:rPr lang="en-GB" dirty="0" smtClean="0"/>
              <a:t>ybrid HVDC Transformer</a:t>
            </a:r>
            <a:endParaRPr lang="en-GB" dirty="0"/>
          </a:p>
          <a:p>
            <a:r>
              <a:rPr lang="en-GB" dirty="0" smtClean="0"/>
              <a:t>Collaboration being finalised with SINTEF and IREC (part of </a:t>
            </a:r>
            <a:r>
              <a:rPr lang="en-GB" dirty="0" err="1" smtClean="0"/>
              <a:t>IRPWind</a:t>
            </a:r>
            <a:r>
              <a:rPr lang="en-GB" dirty="0" smtClean="0"/>
              <a:t> project)</a:t>
            </a:r>
          </a:p>
          <a:p>
            <a:pPr lvl="1"/>
            <a:r>
              <a:rPr lang="en-GB" dirty="0" smtClean="0"/>
              <a:t>To demonstrate HD MMC concept on hardware – beyond simulation (SINTEF laboratories)</a:t>
            </a:r>
          </a:p>
          <a:p>
            <a:pPr lvl="1"/>
            <a:r>
              <a:rPr lang="en-GB" dirty="0" smtClean="0"/>
              <a:t>Validation of software models against hardware results</a:t>
            </a:r>
          </a:p>
          <a:p>
            <a:pPr lvl="1"/>
            <a:r>
              <a:rPr lang="en-GB" dirty="0" smtClean="0"/>
              <a:t>Medium scale (significant laboratory scale test) – 780VDC, 60kW converter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Outcomes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1371" y="1205261"/>
            <a:ext cx="817307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/>
              <a:t>Publications: </a:t>
            </a:r>
            <a:endParaRPr lang="en-GB" sz="1400" b="1" dirty="0"/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Smailes,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Chong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Ng. P.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Mckeever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R. Fox, M. Knos, J.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“A modular, multi-megawatt, hybrid HVDC transformer for offshore wind power collection and distribution”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EWEA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Offshore conference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Copenhagen,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10-12, 2015 </a:t>
            </a:r>
            <a:endParaRPr lang="en-GB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Smailes, C. Ng, R. Fox, J.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Abusara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Theotokatos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P.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Mckeever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“Evaluation of core loss calculation methods for highly non- sinusoidal inputs”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IET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ACDC Conference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Birmingham, UK, February, 10-12, 2015 </a:t>
            </a:r>
            <a:endParaRPr lang="en-GB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Smailes, Chong Ng, Jonathan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Girasimos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Theotokatos, Mohammad Abusara, “Evaluation of Core Loss Calculation Methods for Highly Non-sinusoidal Inputs”, 13th Wind Integration Workshop, Berlin, Nov 2014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Smailes, C. Ng, J.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 Theotokatos, M. Abusara, “Hybrid, multi-megawatt, medium frequency HVDC transformer for offshore wind turbines”, Renewable Power Generation Conference (RPG), Naples, Sept 2014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Chong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Ng, Paul McKeever, “Flexible HVDC Transformer for Next Generation Renewable Energy Industry”, Journal of Energy and Power Engineering ,vol. 7, no. 9, Sept 2013, pp. 1625 – 1633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Chong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Ng, Paul McKeever, “Offshore Renewable Plant HVDC Power Collector and Distributor”, 22nd International Conference and Electricity Distribution (CIRED), Stockholm, June 2013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Chong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Ng, Paul McKeever, “Next generation HVDC network for the offshore renewable energy industry”, The 10th International Conference on AC and DC Power Transmission, Birmingham, Dec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endParaRPr lang="en-GB" sz="1400" b="1" dirty="0"/>
          </a:p>
          <a:p>
            <a:pPr>
              <a:spcAft>
                <a:spcPts val="600"/>
              </a:spcAft>
            </a:pPr>
            <a:r>
              <a:rPr lang="en-GB" sz="1400" b="1" dirty="0" smtClean="0"/>
              <a:t>Patent Applications:</a:t>
            </a:r>
            <a:endParaRPr lang="en-GB" sz="1400" b="1" dirty="0"/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Smailes M., Ng C., “Low component count, low loss, Modular Multilevel Converter design for HVDC”,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pending UK Patent application 2014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Smailes M., Ng C., “Low component count, low loss, Modular Multilevel Converter design for HVDC”,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pending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PCT Patent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</a:p>
          <a:p>
            <a:pPr marL="285750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H., Southern D., Ferguson A. D., “A Power Collection and Distribution System”, WO2011033308, published 24th March 2011</a:t>
            </a:r>
          </a:p>
        </p:txBody>
      </p:sp>
    </p:spTree>
    <p:extLst>
      <p:ext uri="{BB962C8B-B14F-4D97-AF65-F5344CB8AC3E}">
        <p14:creationId xmlns:p14="http://schemas.microsoft.com/office/powerpoint/2010/main" val="5935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5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1700808"/>
            <a:ext cx="5670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Platform-less Offshore HVDC System</a:t>
            </a:r>
          </a:p>
          <a:p>
            <a:pPr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AC vs DC</a:t>
            </a:r>
          </a:p>
          <a:p>
            <a:pPr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Research History</a:t>
            </a:r>
          </a:p>
          <a:p>
            <a:pPr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Current Status</a:t>
            </a:r>
          </a:p>
          <a:p>
            <a:pPr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HD-MMC</a:t>
            </a:r>
          </a:p>
          <a:p>
            <a:pPr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State of the art</a:t>
            </a:r>
          </a:p>
          <a:p>
            <a:pPr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HD Proposed Solution</a:t>
            </a:r>
          </a:p>
          <a:p>
            <a:pPr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00B7C6"/>
                </a:solidFill>
                <a:latin typeface="Calibri" panose="020F0502020204030204" pitchFamily="34" charset="0"/>
              </a:rPr>
              <a:t>Conclusions/Next Steps</a:t>
            </a:r>
            <a:endParaRPr lang="en-GB" sz="2100" dirty="0">
              <a:solidFill>
                <a:srgbClr val="00B7C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156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 vs. DC Transmission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64" y="2924944"/>
            <a:ext cx="5004000" cy="318622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79512" y="1484784"/>
            <a:ext cx="878497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Wind industry moving further offshore</a:t>
            </a:r>
          </a:p>
          <a:p>
            <a:r>
              <a:rPr lang="en-US" sz="1600" dirty="0" smtClean="0"/>
              <a:t>HVDC more cost effective over long distances</a:t>
            </a:r>
          </a:p>
          <a:p>
            <a:r>
              <a:rPr lang="en-US" sz="1600" dirty="0"/>
              <a:t>Large wind farms increasingly looking to HVDC for </a:t>
            </a:r>
            <a:r>
              <a:rPr lang="en-US" sz="1600" dirty="0" smtClean="0"/>
              <a:t>exporting power</a:t>
            </a:r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2924944"/>
            <a:ext cx="3600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Current</a:t>
            </a:r>
            <a:r>
              <a:rPr lang="en-US" sz="1600" dirty="0" smtClean="0"/>
              <a:t> </a:t>
            </a:r>
            <a:r>
              <a:rPr lang="en-US" sz="1600" dirty="0"/>
              <a:t>HVDC converters </a:t>
            </a:r>
            <a:r>
              <a:rPr lang="en-US" sz="1600" dirty="0" smtClean="0"/>
              <a:t>not </a:t>
            </a:r>
            <a:r>
              <a:rPr lang="en-US" sz="1600" dirty="0" err="1"/>
              <a:t>optimised</a:t>
            </a:r>
            <a:r>
              <a:rPr lang="en-US" sz="1600" dirty="0"/>
              <a:t> for offshore </a:t>
            </a:r>
            <a:r>
              <a:rPr lang="en-US" sz="1600" dirty="0" smtClean="0"/>
              <a:t>environment</a:t>
            </a:r>
            <a:endParaRPr lang="en-US" sz="1600" dirty="0"/>
          </a:p>
          <a:p>
            <a:pPr lvl="1">
              <a:buFont typeface="Lucida Grande"/>
              <a:buChar char="-"/>
            </a:pPr>
            <a:r>
              <a:rPr lang="en-US" sz="1600" dirty="0" smtClean="0"/>
              <a:t>High </a:t>
            </a:r>
            <a:r>
              <a:rPr lang="en-US" sz="1600" dirty="0"/>
              <a:t>capital cost </a:t>
            </a:r>
            <a:r>
              <a:rPr lang="en-US" sz="1600" dirty="0" smtClean="0"/>
              <a:t>                      ≈ 16 - 22 </a:t>
            </a:r>
            <a:r>
              <a:rPr lang="en-US" sz="1600" dirty="0"/>
              <a:t>% of wind </a:t>
            </a:r>
            <a:r>
              <a:rPr lang="en-US" sz="1600" dirty="0" smtClean="0"/>
              <a:t>farm</a:t>
            </a:r>
            <a:endParaRPr lang="en-US" sz="1600" dirty="0"/>
          </a:p>
          <a:p>
            <a:pPr lvl="1">
              <a:buFont typeface="Lucida Grande"/>
              <a:buChar char="-"/>
            </a:pPr>
            <a:r>
              <a:rPr lang="en-US" sz="1600" dirty="0"/>
              <a:t>Low redundancy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5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HD MMC for Platform-less Offshore HVDC System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83968" y="2116415"/>
            <a:ext cx="540060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GB" sz="1800" b="1" dirty="0" smtClean="0">
                <a:solidFill>
                  <a:sysClr val="windowText" lastClr="000000"/>
                </a:solidFill>
                <a:latin typeface="Calibri"/>
              </a:rPr>
              <a:t>Features: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HVDC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transmission from the very beginning</a:t>
            </a:r>
          </a:p>
          <a:p>
            <a:pPr marL="542925" marR="0" lvl="1" indent="-276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losses and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(at system level) </a:t>
            </a:r>
          </a:p>
          <a:p>
            <a:pPr indent="-276225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Decentralised multi-terminal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HVDC system </a:t>
            </a:r>
          </a:p>
          <a:p>
            <a:pPr marL="542925" marR="0" lvl="1" indent="-276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flexibility and redundancy</a:t>
            </a:r>
          </a:p>
          <a:p>
            <a:pPr marL="542925" marR="0" lvl="1" indent="-2762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–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Removal/minimise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offshore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23528" y="1207331"/>
            <a:ext cx="8126475" cy="747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B7C6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Objective: Develop a dedicated high fault tolerances, flexible and cost effective power collection technology for offshore wind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3" y="1951164"/>
            <a:ext cx="3305903" cy="247023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23" y="4683870"/>
            <a:ext cx="5521760" cy="1510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3877-E7B1-4122-BF1B-42933F873793}" type="slidenum">
              <a:rPr lang="en-GB" smtClean="0"/>
              <a:t>4</a:t>
            </a:fld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423198">
            <a:off x="2814398" y="3792298"/>
            <a:ext cx="2413488" cy="30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Converter topology analysis – HB/HB, HB/MMC, MMC/MMC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3854103"/>
            <a:ext cx="3456384" cy="252722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Optimum configuration found to be HB-MMC at 1.4 kHz</a:t>
            </a:r>
          </a:p>
          <a:p>
            <a:r>
              <a:rPr lang="en-GB" sz="1600" dirty="0"/>
              <a:t>Majority of losses attributed to converter conduction losses</a:t>
            </a:r>
          </a:p>
          <a:p>
            <a:r>
              <a:rPr lang="en-GB" sz="1600" dirty="0"/>
              <a:t>This can be decreased by moving to 3-phase</a:t>
            </a:r>
          </a:p>
          <a:p>
            <a:endParaRPr lang="en-GB" sz="16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1155758"/>
            <a:ext cx="5671701" cy="16251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00" dirty="0" smtClean="0"/>
              <a:t>Different converter configurations modelled in Simulink</a:t>
            </a:r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HB-HB</a:t>
            </a:r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HB-MMC</a:t>
            </a:r>
            <a:endParaRPr lang="en-GB" sz="1600" dirty="0"/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MMC-MMC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78711" y="1394982"/>
            <a:ext cx="2932409" cy="2484826"/>
            <a:chOff x="5516872" y="1431018"/>
            <a:chExt cx="3165475" cy="2447925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872" y="1431018"/>
              <a:ext cx="3165475" cy="244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/>
            <p:cNvSpPr/>
            <p:nvPr/>
          </p:nvSpPr>
          <p:spPr>
            <a:xfrm>
              <a:off x="7334397" y="2123242"/>
              <a:ext cx="288032" cy="1219638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506" y="1683930"/>
            <a:ext cx="1799998" cy="684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77" y="3922818"/>
            <a:ext cx="2677123" cy="2386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525888" y="3937854"/>
            <a:ext cx="2990328" cy="2371466"/>
            <a:chOff x="5364088" y="2205211"/>
            <a:chExt cx="3165475" cy="2447925"/>
          </a:xfrm>
        </p:grpSpPr>
        <p:pic>
          <p:nvPicPr>
            <p:cNvPr id="13" name="Picture 12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205211"/>
              <a:ext cx="3165475" cy="24479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7340600" y="2245444"/>
              <a:ext cx="1612" cy="2242815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2636341"/>
            <a:ext cx="5045029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Based on input waveforms, the transformer specifications are optimised</a:t>
            </a:r>
            <a:r>
              <a:rPr lang="en-GB" sz="1600" dirty="0"/>
              <a:t> and losses </a:t>
            </a:r>
            <a:r>
              <a:rPr lang="en-GB" sz="1600" dirty="0" smtClean="0"/>
              <a:t>calculated</a:t>
            </a:r>
          </a:p>
          <a:p>
            <a:r>
              <a:rPr lang="en-GB" sz="1600" dirty="0" smtClean="0"/>
              <a:t>Repeated for frequencies between 500 – 2,000 Hz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78711" y="2497197"/>
            <a:ext cx="1703441" cy="1319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7314618" y="2636341"/>
            <a:ext cx="490821" cy="1286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85005" y="1484784"/>
            <a:ext cx="1251675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85005" y="1484784"/>
            <a:ext cx="387579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171661" y="3797998"/>
          <a:ext cx="1584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3576764" y="3933056"/>
            <a:ext cx="1229539" cy="0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HB-MMC Harmonic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14997"/>
            <a:ext cx="9326934" cy="3528863"/>
          </a:xfrm>
        </p:spPr>
        <p:txBody>
          <a:bodyPr/>
          <a:lstStyle/>
          <a:p>
            <a:r>
              <a:rPr lang="en-GB" dirty="0" smtClean="0"/>
              <a:t>Large Harmonic disparity between HB and </a:t>
            </a:r>
            <a:r>
              <a:rPr lang="en-GB" dirty="0" err="1" smtClean="0"/>
              <a:t>nL</a:t>
            </a:r>
            <a:r>
              <a:rPr lang="en-GB" dirty="0" smtClean="0"/>
              <a:t> MMC</a:t>
            </a:r>
          </a:p>
          <a:p>
            <a:pPr lvl="1"/>
            <a:r>
              <a:rPr lang="en-GB" dirty="0" smtClean="0"/>
              <a:t>Power control issues (harmonics)</a:t>
            </a:r>
          </a:p>
          <a:p>
            <a:pPr lvl="1"/>
            <a:r>
              <a:rPr lang="en-GB" dirty="0" smtClean="0"/>
              <a:t>Transformer hotspots (potentially)</a:t>
            </a:r>
          </a:p>
          <a:p>
            <a:r>
              <a:rPr lang="en-GB" dirty="0" smtClean="0"/>
              <a:t>MMC on LVDC bus requires few modules therefore same issue</a:t>
            </a:r>
          </a:p>
          <a:p>
            <a:r>
              <a:rPr lang="en-GB" dirty="0" smtClean="0"/>
              <a:t>Traditionally use PWM and filter but in MF, high switching losses result!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950319" y="3727245"/>
          <a:ext cx="1584176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78" y="4826630"/>
            <a:ext cx="3753524" cy="14263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55660" y="3980769"/>
            <a:ext cx="978635" cy="5754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4660" y="3789266"/>
            <a:ext cx="1117763" cy="0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5896" y="3212976"/>
            <a:ext cx="1013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smtClean="0"/>
              <a:t>X	</a:t>
            </a:r>
            <a:endParaRPr lang="en-GB" sz="1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36591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HB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3"/>
            <a:endCxn id="5" idx="1"/>
          </p:cNvCxnSpPr>
          <p:nvPr/>
        </p:nvCxnSpPr>
        <p:spPr>
          <a:xfrm flipV="1">
            <a:off x="1547664" y="4301998"/>
            <a:ext cx="623997" cy="248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3899" y="4239891"/>
            <a:ext cx="108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nL</a:t>
            </a:r>
            <a:r>
              <a:rPr lang="en-GB" dirty="0" smtClean="0"/>
              <a:t> MMC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6316337" y="4057121"/>
            <a:ext cx="537562" cy="367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Modular Multilevel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1650" y="1484313"/>
            <a:ext cx="4430390" cy="4537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Its modular design makes it ideal for scaling up.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Now used in a variety of applications, including HVDC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Very attractive for offshore wind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ow THD on AC terminal therefore no bulky filters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High efficiency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High degree of controllability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383562" y="1166250"/>
            <a:ext cx="3868958" cy="5173200"/>
            <a:chOff x="5095530" y="1166250"/>
            <a:chExt cx="3868958" cy="5173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946" y="1166250"/>
              <a:ext cx="3227542" cy="5173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530" y="1553617"/>
              <a:ext cx="2293147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6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78" y="1173956"/>
            <a:ext cx="3227542" cy="51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Modular Multilevel Converter </a:t>
            </a:r>
            <a:r>
              <a:rPr lang="en-GB" dirty="0" smtClean="0"/>
              <a:t>(MMC) </a:t>
            </a:r>
            <a:r>
              <a:rPr lang="en-US" dirty="0" smtClean="0"/>
              <a:t>Limitations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78" y="1559173"/>
            <a:ext cx="317306" cy="4570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9" y="1124744"/>
                <a:ext cx="4968551" cy="5185047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Each </a:t>
                </a:r>
                <a:r>
                  <a:rPr lang="en-US" dirty="0"/>
                  <a:t>module can only create </a:t>
                </a:r>
                <a:r>
                  <a:rPr lang="en-US" dirty="0" smtClean="0"/>
                  <a:t>one </a:t>
                </a:r>
                <a:r>
                  <a:rPr lang="en-US" dirty="0"/>
                  <a:t>AC voltage level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conv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𝑚𝑜𝑑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Therefore many modules required to reduce THD &lt; 3 %  (≈ 30)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Each module requires </a:t>
                </a:r>
                <a:r>
                  <a:rPr lang="en-US" dirty="0" smtClean="0"/>
                  <a:t>two </a:t>
                </a:r>
                <a:r>
                  <a:rPr lang="en-US" dirty="0"/>
                  <a:t>valves and a large capacitor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Capacitor contributes to roughly 50 % of the module volume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Therefore </a:t>
                </a:r>
                <a:r>
                  <a:rPr lang="en-US" dirty="0" smtClean="0"/>
                  <a:t>achieving low </a:t>
                </a:r>
                <a:r>
                  <a:rPr lang="en-US" dirty="0"/>
                  <a:t>THD increases converter losses </a:t>
                </a:r>
                <a:r>
                  <a:rPr lang="en-US" dirty="0" smtClean="0"/>
                  <a:t>and more </a:t>
                </a:r>
                <a:r>
                  <a:rPr lang="en-US" dirty="0"/>
                  <a:t>crucially </a:t>
                </a:r>
                <a:r>
                  <a:rPr lang="en-US" dirty="0" smtClean="0"/>
                  <a:t>converter’s </a:t>
                </a:r>
                <a:r>
                  <a:rPr lang="en-US" dirty="0"/>
                  <a:t>size and weight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 LARGE </a:t>
                </a:r>
                <a:r>
                  <a:rPr lang="en-US" dirty="0" smtClean="0"/>
                  <a:t>offshore </a:t>
                </a:r>
                <a:r>
                  <a:rPr lang="en-US" dirty="0"/>
                  <a:t>platform </a:t>
                </a:r>
                <a:r>
                  <a:rPr lang="en-US" dirty="0" smtClean="0"/>
                  <a:t>is required </a:t>
                </a:r>
                <a:r>
                  <a:rPr lang="en-US" dirty="0"/>
                  <a:t>to support it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Platform </a:t>
                </a:r>
                <a:r>
                  <a:rPr lang="en-US" dirty="0" smtClean="0"/>
                  <a:t>structure accounts </a:t>
                </a:r>
                <a:r>
                  <a:rPr lang="en-US" dirty="0"/>
                  <a:t>for ≈ 70 % of substation cost </a:t>
                </a:r>
                <a:r>
                  <a:rPr lang="en-GB" dirty="0"/>
                  <a:t>therefore significant savings possible by reducing </a:t>
                </a:r>
                <a:r>
                  <a:rPr lang="en-GB" dirty="0" smtClean="0"/>
                  <a:t>size or elimination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9" y="1124744"/>
                <a:ext cx="4968551" cy="5185047"/>
              </a:xfrm>
              <a:blipFill rotWithShape="0">
                <a:blip r:embed="rId4"/>
                <a:stretch>
                  <a:fillRect l="-491" t="-353" r="-613" b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0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4" y="1537937"/>
            <a:ext cx="508186" cy="4610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99069"/>
            <a:ext cx="924067" cy="463026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7581642" y="2005021"/>
            <a:ext cx="49939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3956"/>
            <a:ext cx="3227542" cy="51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High Definition Modular Multilevel Converter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635" y="1484313"/>
            <a:ext cx="4646413" cy="45370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By using the novel HD-MMC control algorithm one module corresponds to </a:t>
            </a:r>
            <a:r>
              <a:rPr lang="en-US" b="1" dirty="0" smtClean="0"/>
              <a:t>multiple AC voltage levels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Using the HD-MMC algorithm only </a:t>
            </a:r>
            <a:r>
              <a:rPr lang="en-US" b="1" dirty="0" smtClean="0"/>
              <a:t>12 modules </a:t>
            </a:r>
            <a:r>
              <a:rPr lang="en-US" dirty="0" smtClean="0"/>
              <a:t>are required to create </a:t>
            </a:r>
            <a:r>
              <a:rPr lang="en-US" b="1" dirty="0" smtClean="0"/>
              <a:t>29 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is achieved by grouping modules into sets, controlling each to provide additional voltage levels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Therefore </a:t>
            </a:r>
            <a:r>
              <a:rPr lang="en-US" b="1" dirty="0" smtClean="0"/>
              <a:t>fewer</a:t>
            </a:r>
            <a:r>
              <a:rPr lang="en-US" dirty="0" smtClean="0"/>
              <a:t> modules for the same THD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results in a more compact converter reducing platform size and cost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78" y="1559173"/>
            <a:ext cx="317306" cy="457016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403950" y="1988840"/>
            <a:ext cx="49939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427732" y="2114475"/>
            <a:ext cx="605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R</a:t>
            </a:r>
            <a:r>
              <a:rPr lang="en-GB" sz="800" dirty="0" smtClean="0">
                <a:solidFill>
                  <a:schemeClr val="bg1"/>
                </a:solidFill>
              </a:rPr>
              <a:t>educe modules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444208" y="4509120"/>
            <a:ext cx="49939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67990" y="4634755"/>
            <a:ext cx="605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R</a:t>
            </a:r>
            <a:r>
              <a:rPr lang="en-GB" sz="800" dirty="0" smtClean="0">
                <a:solidFill>
                  <a:schemeClr val="bg1"/>
                </a:solidFill>
              </a:rPr>
              <a:t>educe modules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6084" y="2115359"/>
            <a:ext cx="605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Group </a:t>
            </a:r>
          </a:p>
          <a:p>
            <a:r>
              <a:rPr lang="en-GB" sz="800" dirty="0" smtClean="0">
                <a:solidFill>
                  <a:schemeClr val="bg1"/>
                </a:solidFill>
              </a:rPr>
              <a:t>into </a:t>
            </a:r>
            <a:r>
              <a:rPr lang="en-GB" sz="800" dirty="0">
                <a:solidFill>
                  <a:schemeClr val="bg1"/>
                </a:solidFill>
              </a:rPr>
              <a:t>s</a:t>
            </a:r>
            <a:r>
              <a:rPr lang="en-GB" sz="800" dirty="0" smtClean="0">
                <a:solidFill>
                  <a:schemeClr val="bg1"/>
                </a:solidFill>
              </a:rPr>
              <a:t>ets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594342" y="4509120"/>
            <a:ext cx="49939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38784" y="4619458"/>
            <a:ext cx="605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Group </a:t>
            </a:r>
          </a:p>
          <a:p>
            <a:r>
              <a:rPr lang="en-GB" sz="800" dirty="0" smtClean="0">
                <a:solidFill>
                  <a:schemeClr val="bg1"/>
                </a:solidFill>
              </a:rPr>
              <a:t>into </a:t>
            </a:r>
            <a:r>
              <a:rPr lang="en-GB" sz="800" dirty="0">
                <a:solidFill>
                  <a:schemeClr val="bg1"/>
                </a:solidFill>
              </a:rPr>
              <a:t>s</a:t>
            </a:r>
            <a:r>
              <a:rPr lang="en-GB" sz="800" dirty="0" smtClean="0">
                <a:solidFill>
                  <a:schemeClr val="bg1"/>
                </a:solidFill>
              </a:rPr>
              <a:t>ets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7C6"/>
      </a:accent1>
      <a:accent2>
        <a:srgbClr val="60605B"/>
      </a:accent2>
      <a:accent3>
        <a:srgbClr val="939905"/>
      </a:accent3>
      <a:accent4>
        <a:srgbClr val="C6930A"/>
      </a:accent4>
      <a:accent5>
        <a:srgbClr val="EAAF0F"/>
      </a:accent5>
      <a:accent6>
        <a:srgbClr val="F79646"/>
      </a:accent6>
      <a:hlink>
        <a:srgbClr val="0000FF"/>
      </a:hlink>
      <a:folHlink>
        <a:srgbClr val="800080"/>
      </a:folHlink>
    </a:clrScheme>
    <a:fontScheme name="O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TEMPLATE.pptx" id="{F14AB743-5414-4967-A785-17DA44DEF131}" vid="{36126C4B-18E6-4B30-B937-39C4F655DB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150112 HVDC Interconnector Projects</Template>
  <TotalTime>5849</TotalTime>
  <Words>1418</Words>
  <Application>Microsoft Office PowerPoint</Application>
  <PresentationFormat>On-screen Show (4:3)</PresentationFormat>
  <Paragraphs>157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Cambria Math</vt:lpstr>
      <vt:lpstr>Georgia</vt:lpstr>
      <vt:lpstr>Lucida Grande</vt:lpstr>
      <vt:lpstr>Office Theme</vt:lpstr>
      <vt:lpstr>High Definition MMC for platform-less HVDC offshore wind power collection system</vt:lpstr>
      <vt:lpstr>Content</vt:lpstr>
      <vt:lpstr>AC vs. DC Transmission</vt:lpstr>
      <vt:lpstr>HD MMC for Platform-less Offshore HVDC System</vt:lpstr>
      <vt:lpstr>Converter topology analysis – HB/HB, HB/MMC, MMC/MMC</vt:lpstr>
      <vt:lpstr>HB-MMC Harmonic Interaction</vt:lpstr>
      <vt:lpstr>The Modular Multilevel Converter</vt:lpstr>
      <vt:lpstr>The Modular Multilevel Converter (MMC) Limitations</vt:lpstr>
      <vt:lpstr>The High Definition Modular Multilevel Converter</vt:lpstr>
      <vt:lpstr>The High Definition Modular Multilevel Converter Control</vt:lpstr>
      <vt:lpstr>Proposed HD-MMC Control</vt:lpstr>
      <vt:lpstr>Conclusion</vt:lpstr>
      <vt:lpstr>Recent Work/Next Steps</vt:lpstr>
      <vt:lpstr>Research Outcomes</vt:lpstr>
      <vt:lpstr>PowerPoint Presentation</vt:lpstr>
    </vt:vector>
  </TitlesOfParts>
  <Company>Catapult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Interconnector Projects</dc:title>
  <dc:creator>Ander Madariaga</dc:creator>
  <cp:lastModifiedBy>Paul McKeever</cp:lastModifiedBy>
  <cp:revision>225</cp:revision>
  <dcterms:created xsi:type="dcterms:W3CDTF">2015-01-12T08:49:20Z</dcterms:created>
  <dcterms:modified xsi:type="dcterms:W3CDTF">2016-09-27T09:23:49Z</dcterms:modified>
</cp:coreProperties>
</file>