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sldIdLst>
    <p:sldId id="270" r:id="rId2"/>
    <p:sldId id="271" r:id="rId3"/>
    <p:sldId id="310" r:id="rId4"/>
    <p:sldId id="312" r:id="rId5"/>
    <p:sldId id="307" r:id="rId6"/>
    <p:sldId id="315" r:id="rId7"/>
    <p:sldId id="300" r:id="rId8"/>
    <p:sldId id="301" r:id="rId9"/>
    <p:sldId id="302" r:id="rId10"/>
    <p:sldId id="275" r:id="rId11"/>
    <p:sldId id="289" r:id="rId12"/>
    <p:sldId id="313" r:id="rId13"/>
    <p:sldId id="314" r:id="rId14"/>
    <p:sldId id="272" r:id="rId15"/>
    <p:sldId id="273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618">
          <p15:clr>
            <a:srgbClr val="A4A3A4"/>
          </p15:clr>
        </p15:guide>
        <p15:guide id="3" orient="horz" pos="709">
          <p15:clr>
            <a:srgbClr val="A4A3A4"/>
          </p15:clr>
        </p15:guide>
        <p15:guide id="4" orient="horz" pos="935">
          <p15:clr>
            <a:srgbClr val="A4A3A4"/>
          </p15:clr>
        </p15:guide>
        <p15:guide id="5" orient="horz" pos="3974">
          <p15:clr>
            <a:srgbClr val="A4A3A4"/>
          </p15:clr>
        </p15:guide>
        <p15:guide id="6" orient="horz" pos="1616">
          <p15:clr>
            <a:srgbClr val="A4A3A4"/>
          </p15:clr>
        </p15:guide>
        <p15:guide id="7" pos="2880">
          <p15:clr>
            <a:srgbClr val="A4A3A4"/>
          </p15:clr>
        </p15:guide>
        <p15:guide id="8" pos="385">
          <p15:clr>
            <a:srgbClr val="A4A3A4"/>
          </p15:clr>
        </p15:guide>
        <p15:guide id="9" pos="5375">
          <p15:clr>
            <a:srgbClr val="A4A3A4"/>
          </p15:clr>
        </p15:guide>
        <p15:guide id="10" pos="340">
          <p15:clr>
            <a:srgbClr val="A4A3A4"/>
          </p15:clr>
        </p15:guide>
        <p15:guide id="11" pos="5420">
          <p15:clr>
            <a:srgbClr val="A4A3A4"/>
          </p15:clr>
        </p15:guide>
        <p15:guide id="12" pos="43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ong.ng" initials="CN" lastIdx="3" clrIdx="0">
    <p:extLst>
      <p:ext uri="{19B8F6BF-5375-455C-9EA6-DF929625EA0E}">
        <p15:presenceInfo xmlns:p15="http://schemas.microsoft.com/office/powerpoint/2012/main" userId="chong.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7C6"/>
    <a:srgbClr val="386FB1"/>
    <a:srgbClr val="D3423F"/>
    <a:srgbClr val="A7D3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739" autoAdjust="0"/>
    <p:restoredTop sz="74891" autoAdjust="0"/>
  </p:normalViewPr>
  <p:slideViewPr>
    <p:cSldViewPr showGuides="1">
      <p:cViewPr varScale="1">
        <p:scale>
          <a:sx n="65" d="100"/>
          <a:sy n="65" d="100"/>
        </p:scale>
        <p:origin x="1608" y="72"/>
      </p:cViewPr>
      <p:guideLst>
        <p:guide orient="horz" pos="2160"/>
        <p:guide orient="horz" pos="618"/>
        <p:guide orient="horz" pos="709"/>
        <p:guide orient="horz" pos="935"/>
        <p:guide orient="horz" pos="3974"/>
        <p:guide orient="horz" pos="1616"/>
        <p:guide pos="2880"/>
        <p:guide pos="385"/>
        <p:guide pos="5375"/>
        <p:guide pos="340"/>
        <p:guide pos="5420"/>
        <p:guide pos="4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scatterChart>
        <c:scatterStyle val="smoothMarker"/>
        <c:varyColors val="0"/>
        <c:ser>
          <c:idx val="0"/>
          <c:order val="0"/>
          <c:spPr>
            <a:ln w="3175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xVal>
            <c:numRef>
              <c:f>Sheet1!$B$2:$B$252</c:f>
              <c:numCache>
                <c:formatCode>General</c:formatCode>
                <c:ptCount val="251"/>
                <c:pt idx="0">
                  <c:v>0</c:v>
                </c:pt>
                <c:pt idx="1">
                  <c:v>1E-4</c:v>
                </c:pt>
                <c:pt idx="2">
                  <c:v>2.0000000000000001E-4</c:v>
                </c:pt>
                <c:pt idx="3">
                  <c:v>2.9999999999999997E-4</c:v>
                </c:pt>
                <c:pt idx="4">
                  <c:v>4.0000000000000002E-4</c:v>
                </c:pt>
                <c:pt idx="5">
                  <c:v>5.0000000000000001E-4</c:v>
                </c:pt>
                <c:pt idx="6">
                  <c:v>5.9999999999999995E-4</c:v>
                </c:pt>
                <c:pt idx="7">
                  <c:v>6.9999999999999999E-4</c:v>
                </c:pt>
                <c:pt idx="8">
                  <c:v>8.0000000000000004E-4</c:v>
                </c:pt>
                <c:pt idx="9">
                  <c:v>8.9999999999999998E-4</c:v>
                </c:pt>
                <c:pt idx="10">
                  <c:v>1E-3</c:v>
                </c:pt>
                <c:pt idx="11">
                  <c:v>1.1000000000000001E-3</c:v>
                </c:pt>
                <c:pt idx="12">
                  <c:v>1.1999999999999999E-3</c:v>
                </c:pt>
                <c:pt idx="13">
                  <c:v>1.2999999999999999E-3</c:v>
                </c:pt>
                <c:pt idx="14">
                  <c:v>1.4E-3</c:v>
                </c:pt>
                <c:pt idx="15">
                  <c:v>1.5E-3</c:v>
                </c:pt>
                <c:pt idx="16">
                  <c:v>1.6000000000000001E-3</c:v>
                </c:pt>
                <c:pt idx="17">
                  <c:v>1.6999999999999999E-3</c:v>
                </c:pt>
                <c:pt idx="18">
                  <c:v>1.8E-3</c:v>
                </c:pt>
                <c:pt idx="19">
                  <c:v>1.9E-3</c:v>
                </c:pt>
                <c:pt idx="20">
                  <c:v>2E-3</c:v>
                </c:pt>
                <c:pt idx="21">
                  <c:v>2.0999999999999999E-3</c:v>
                </c:pt>
                <c:pt idx="22">
                  <c:v>2.2000000000000001E-3</c:v>
                </c:pt>
                <c:pt idx="23">
                  <c:v>2.3E-3</c:v>
                </c:pt>
                <c:pt idx="24">
                  <c:v>2.3999999999999998E-3</c:v>
                </c:pt>
                <c:pt idx="25">
                  <c:v>2.5000000000000001E-3</c:v>
                </c:pt>
                <c:pt idx="26">
                  <c:v>2.5999999999999999E-3</c:v>
                </c:pt>
                <c:pt idx="27">
                  <c:v>2.7000000000000001E-3</c:v>
                </c:pt>
                <c:pt idx="28">
                  <c:v>2.8E-3</c:v>
                </c:pt>
                <c:pt idx="29">
                  <c:v>2.8999999999999998E-3</c:v>
                </c:pt>
                <c:pt idx="30">
                  <c:v>3.0000000000000001E-3</c:v>
                </c:pt>
                <c:pt idx="31">
                  <c:v>3.0999999999999999E-3</c:v>
                </c:pt>
                <c:pt idx="32">
                  <c:v>3.2000000000000002E-3</c:v>
                </c:pt>
                <c:pt idx="33">
                  <c:v>3.3E-3</c:v>
                </c:pt>
                <c:pt idx="34">
                  <c:v>3.3999999999999998E-3</c:v>
                </c:pt>
                <c:pt idx="35">
                  <c:v>3.5000000000000001E-3</c:v>
                </c:pt>
                <c:pt idx="36">
                  <c:v>3.5999999999999999E-3</c:v>
                </c:pt>
                <c:pt idx="37">
                  <c:v>3.7000000000000002E-3</c:v>
                </c:pt>
                <c:pt idx="38">
                  <c:v>3.8E-3</c:v>
                </c:pt>
                <c:pt idx="39">
                  <c:v>3.8999999999999998E-3</c:v>
                </c:pt>
                <c:pt idx="40">
                  <c:v>4.0000000000000001E-3</c:v>
                </c:pt>
                <c:pt idx="41">
                  <c:v>4.1000000000000003E-3</c:v>
                </c:pt>
                <c:pt idx="42">
                  <c:v>4.1999999999999997E-3</c:v>
                </c:pt>
                <c:pt idx="43">
                  <c:v>4.3E-3</c:v>
                </c:pt>
                <c:pt idx="44">
                  <c:v>4.4000000000000003E-3</c:v>
                </c:pt>
                <c:pt idx="45">
                  <c:v>4.4999999999999997E-3</c:v>
                </c:pt>
                <c:pt idx="46">
                  <c:v>4.5999999999999999E-3</c:v>
                </c:pt>
                <c:pt idx="47">
                  <c:v>4.7000000000000002E-3</c:v>
                </c:pt>
                <c:pt idx="48">
                  <c:v>4.7999999999999996E-3</c:v>
                </c:pt>
                <c:pt idx="49">
                  <c:v>4.8999999999999998E-3</c:v>
                </c:pt>
                <c:pt idx="50">
                  <c:v>5.0000000000000001E-3</c:v>
                </c:pt>
                <c:pt idx="51">
                  <c:v>5.1000000000000004E-3</c:v>
                </c:pt>
                <c:pt idx="52">
                  <c:v>5.1999999999999998E-3</c:v>
                </c:pt>
                <c:pt idx="53">
                  <c:v>5.3E-3</c:v>
                </c:pt>
                <c:pt idx="54">
                  <c:v>5.4000000000000003E-3</c:v>
                </c:pt>
                <c:pt idx="55">
                  <c:v>5.4999999999999997E-3</c:v>
                </c:pt>
                <c:pt idx="56">
                  <c:v>5.5999999999999999E-3</c:v>
                </c:pt>
                <c:pt idx="57">
                  <c:v>5.7000000000000002E-3</c:v>
                </c:pt>
                <c:pt idx="58">
                  <c:v>5.7999999999999996E-3</c:v>
                </c:pt>
                <c:pt idx="59">
                  <c:v>5.8999999999999999E-3</c:v>
                </c:pt>
                <c:pt idx="60">
                  <c:v>6.0000000000000001E-3</c:v>
                </c:pt>
                <c:pt idx="61">
                  <c:v>6.1000000000000004E-3</c:v>
                </c:pt>
                <c:pt idx="62">
                  <c:v>6.1999999999999998E-3</c:v>
                </c:pt>
                <c:pt idx="63">
                  <c:v>6.3E-3</c:v>
                </c:pt>
                <c:pt idx="64">
                  <c:v>6.4000000000000003E-3</c:v>
                </c:pt>
                <c:pt idx="65">
                  <c:v>6.4999999999999997E-3</c:v>
                </c:pt>
                <c:pt idx="66">
                  <c:v>6.6E-3</c:v>
                </c:pt>
                <c:pt idx="67">
                  <c:v>6.7000000000000002E-3</c:v>
                </c:pt>
                <c:pt idx="68">
                  <c:v>6.7999999999999996E-3</c:v>
                </c:pt>
                <c:pt idx="69">
                  <c:v>6.8999999999999999E-3</c:v>
                </c:pt>
                <c:pt idx="70">
                  <c:v>7.0000000000000001E-3</c:v>
                </c:pt>
                <c:pt idx="71">
                  <c:v>7.1000000000000004E-3</c:v>
                </c:pt>
                <c:pt idx="72">
                  <c:v>7.1999999999999998E-3</c:v>
                </c:pt>
                <c:pt idx="73">
                  <c:v>7.3000000000000001E-3</c:v>
                </c:pt>
                <c:pt idx="74">
                  <c:v>7.4000000000000003E-3</c:v>
                </c:pt>
                <c:pt idx="75">
                  <c:v>7.4999999999999997E-3</c:v>
                </c:pt>
                <c:pt idx="76">
                  <c:v>7.6E-3</c:v>
                </c:pt>
                <c:pt idx="77">
                  <c:v>7.7000000000000002E-3</c:v>
                </c:pt>
                <c:pt idx="78">
                  <c:v>7.7999999999999996E-3</c:v>
                </c:pt>
                <c:pt idx="79">
                  <c:v>7.9000000000000008E-3</c:v>
                </c:pt>
                <c:pt idx="80">
                  <c:v>8.0000000000000002E-3</c:v>
                </c:pt>
                <c:pt idx="81">
                  <c:v>8.0999999999999996E-3</c:v>
                </c:pt>
                <c:pt idx="82">
                  <c:v>8.2000000000000007E-3</c:v>
                </c:pt>
                <c:pt idx="83">
                  <c:v>8.3000000000000001E-3</c:v>
                </c:pt>
                <c:pt idx="84">
                  <c:v>8.3999999999999995E-3</c:v>
                </c:pt>
                <c:pt idx="85">
                  <c:v>8.5000000000000006E-3</c:v>
                </c:pt>
                <c:pt idx="86">
                  <c:v>8.6E-3</c:v>
                </c:pt>
                <c:pt idx="87">
                  <c:v>8.6999999999999994E-3</c:v>
                </c:pt>
                <c:pt idx="88">
                  <c:v>8.8000000000000005E-3</c:v>
                </c:pt>
                <c:pt idx="89">
                  <c:v>8.8999999999999999E-3</c:v>
                </c:pt>
                <c:pt idx="90">
                  <c:v>8.9999999999999993E-3</c:v>
                </c:pt>
                <c:pt idx="91">
                  <c:v>9.1000000000000004E-3</c:v>
                </c:pt>
                <c:pt idx="92">
                  <c:v>9.1999999999999998E-3</c:v>
                </c:pt>
                <c:pt idx="93">
                  <c:v>9.2999999999999992E-3</c:v>
                </c:pt>
                <c:pt idx="94">
                  <c:v>9.4000000000000004E-3</c:v>
                </c:pt>
                <c:pt idx="95">
                  <c:v>9.4999999999999998E-3</c:v>
                </c:pt>
                <c:pt idx="96">
                  <c:v>9.5999999999999992E-3</c:v>
                </c:pt>
                <c:pt idx="97">
                  <c:v>9.7000000000000003E-3</c:v>
                </c:pt>
                <c:pt idx="98">
                  <c:v>9.7999999999999997E-3</c:v>
                </c:pt>
                <c:pt idx="99">
                  <c:v>9.9000000000000008E-3</c:v>
                </c:pt>
                <c:pt idx="100">
                  <c:v>0.01</c:v>
                </c:pt>
                <c:pt idx="101">
                  <c:v>1.01E-2</c:v>
                </c:pt>
                <c:pt idx="102">
                  <c:v>1.0200000000000001E-2</c:v>
                </c:pt>
                <c:pt idx="103">
                  <c:v>1.03E-2</c:v>
                </c:pt>
                <c:pt idx="104">
                  <c:v>1.04E-2</c:v>
                </c:pt>
                <c:pt idx="105">
                  <c:v>1.0500000000000001E-2</c:v>
                </c:pt>
                <c:pt idx="106">
                  <c:v>1.06E-2</c:v>
                </c:pt>
                <c:pt idx="107">
                  <c:v>1.0699999999999999E-2</c:v>
                </c:pt>
                <c:pt idx="108">
                  <c:v>1.0800000000000001E-2</c:v>
                </c:pt>
                <c:pt idx="109">
                  <c:v>1.09E-2</c:v>
                </c:pt>
                <c:pt idx="110">
                  <c:v>1.0999999999999999E-2</c:v>
                </c:pt>
                <c:pt idx="111">
                  <c:v>1.11E-2</c:v>
                </c:pt>
                <c:pt idx="112">
                  <c:v>1.12E-2</c:v>
                </c:pt>
                <c:pt idx="113">
                  <c:v>1.1299999999999999E-2</c:v>
                </c:pt>
                <c:pt idx="114">
                  <c:v>1.14E-2</c:v>
                </c:pt>
                <c:pt idx="115">
                  <c:v>1.15E-2</c:v>
                </c:pt>
                <c:pt idx="116">
                  <c:v>1.1599999999999999E-2</c:v>
                </c:pt>
                <c:pt idx="117">
                  <c:v>1.17E-2</c:v>
                </c:pt>
                <c:pt idx="118">
                  <c:v>1.18E-2</c:v>
                </c:pt>
                <c:pt idx="119">
                  <c:v>1.1900000000000001E-2</c:v>
                </c:pt>
                <c:pt idx="120">
                  <c:v>1.2E-2</c:v>
                </c:pt>
                <c:pt idx="121">
                  <c:v>1.21E-2</c:v>
                </c:pt>
                <c:pt idx="122">
                  <c:v>1.2200000000000001E-2</c:v>
                </c:pt>
                <c:pt idx="123">
                  <c:v>1.23E-2</c:v>
                </c:pt>
                <c:pt idx="124">
                  <c:v>1.24E-2</c:v>
                </c:pt>
                <c:pt idx="125">
                  <c:v>1.2500000000000001E-2</c:v>
                </c:pt>
                <c:pt idx="126">
                  <c:v>1.26E-2</c:v>
                </c:pt>
                <c:pt idx="127">
                  <c:v>1.2699999999999999E-2</c:v>
                </c:pt>
                <c:pt idx="128">
                  <c:v>1.2800000000000001E-2</c:v>
                </c:pt>
                <c:pt idx="129">
                  <c:v>1.29E-2</c:v>
                </c:pt>
                <c:pt idx="130">
                  <c:v>1.2999999999999999E-2</c:v>
                </c:pt>
                <c:pt idx="131">
                  <c:v>1.3100000000000001E-2</c:v>
                </c:pt>
                <c:pt idx="132">
                  <c:v>1.32E-2</c:v>
                </c:pt>
                <c:pt idx="133">
                  <c:v>1.3299999999999999E-2</c:v>
                </c:pt>
                <c:pt idx="134">
                  <c:v>1.34E-2</c:v>
                </c:pt>
                <c:pt idx="135">
                  <c:v>1.35E-2</c:v>
                </c:pt>
                <c:pt idx="136">
                  <c:v>1.3599999999999999E-2</c:v>
                </c:pt>
                <c:pt idx="137">
                  <c:v>1.37E-2</c:v>
                </c:pt>
                <c:pt idx="138">
                  <c:v>1.38E-2</c:v>
                </c:pt>
                <c:pt idx="139">
                  <c:v>1.3899999999999999E-2</c:v>
                </c:pt>
                <c:pt idx="140">
                  <c:v>1.4E-2</c:v>
                </c:pt>
                <c:pt idx="141">
                  <c:v>1.41E-2</c:v>
                </c:pt>
                <c:pt idx="142">
                  <c:v>1.4200000000000001E-2</c:v>
                </c:pt>
                <c:pt idx="143">
                  <c:v>1.43E-2</c:v>
                </c:pt>
                <c:pt idx="144">
                  <c:v>1.44E-2</c:v>
                </c:pt>
                <c:pt idx="145">
                  <c:v>1.4500000000000001E-2</c:v>
                </c:pt>
                <c:pt idx="146">
                  <c:v>1.46E-2</c:v>
                </c:pt>
                <c:pt idx="147">
                  <c:v>1.47E-2</c:v>
                </c:pt>
                <c:pt idx="148">
                  <c:v>1.4800000000000001E-2</c:v>
                </c:pt>
                <c:pt idx="149">
                  <c:v>1.49E-2</c:v>
                </c:pt>
                <c:pt idx="150">
                  <c:v>1.4999999999999999E-2</c:v>
                </c:pt>
                <c:pt idx="151">
                  <c:v>1.5100000000000001E-2</c:v>
                </c:pt>
                <c:pt idx="152">
                  <c:v>1.52E-2</c:v>
                </c:pt>
                <c:pt idx="153">
                  <c:v>1.5299999999999999E-2</c:v>
                </c:pt>
                <c:pt idx="154">
                  <c:v>1.54E-2</c:v>
                </c:pt>
                <c:pt idx="155">
                  <c:v>1.55E-2</c:v>
                </c:pt>
                <c:pt idx="156">
                  <c:v>1.5599999999999999E-2</c:v>
                </c:pt>
                <c:pt idx="157">
                  <c:v>1.5699999999999999E-2</c:v>
                </c:pt>
                <c:pt idx="158">
                  <c:v>1.5800000000000002E-2</c:v>
                </c:pt>
                <c:pt idx="159">
                  <c:v>1.5900000000000001E-2</c:v>
                </c:pt>
                <c:pt idx="160">
                  <c:v>1.6E-2</c:v>
                </c:pt>
                <c:pt idx="161">
                  <c:v>1.61E-2</c:v>
                </c:pt>
                <c:pt idx="162">
                  <c:v>1.6199999999999999E-2</c:v>
                </c:pt>
                <c:pt idx="163">
                  <c:v>1.6299999999999999E-2</c:v>
                </c:pt>
                <c:pt idx="164">
                  <c:v>1.6400000000000001E-2</c:v>
                </c:pt>
                <c:pt idx="165">
                  <c:v>1.6500000000000001E-2</c:v>
                </c:pt>
                <c:pt idx="166">
                  <c:v>1.66E-2</c:v>
                </c:pt>
                <c:pt idx="167">
                  <c:v>1.67E-2</c:v>
                </c:pt>
                <c:pt idx="168">
                  <c:v>1.6799999999999999E-2</c:v>
                </c:pt>
                <c:pt idx="169">
                  <c:v>1.6899999999999998E-2</c:v>
                </c:pt>
                <c:pt idx="170">
                  <c:v>1.7000000000000001E-2</c:v>
                </c:pt>
                <c:pt idx="171">
                  <c:v>1.7100000000000001E-2</c:v>
                </c:pt>
                <c:pt idx="172">
                  <c:v>1.72E-2</c:v>
                </c:pt>
                <c:pt idx="173">
                  <c:v>1.7299999999999999E-2</c:v>
                </c:pt>
                <c:pt idx="174">
                  <c:v>1.7399999999999999E-2</c:v>
                </c:pt>
                <c:pt idx="175">
                  <c:v>1.7500000000000002E-2</c:v>
                </c:pt>
                <c:pt idx="176">
                  <c:v>1.7600000000000001E-2</c:v>
                </c:pt>
                <c:pt idx="177">
                  <c:v>1.77E-2</c:v>
                </c:pt>
                <c:pt idx="178">
                  <c:v>1.78E-2</c:v>
                </c:pt>
                <c:pt idx="179">
                  <c:v>1.7899999999999999E-2</c:v>
                </c:pt>
                <c:pt idx="180">
                  <c:v>1.7999999999999999E-2</c:v>
                </c:pt>
                <c:pt idx="181">
                  <c:v>1.8100000000000002E-2</c:v>
                </c:pt>
                <c:pt idx="182">
                  <c:v>1.8200000000000001E-2</c:v>
                </c:pt>
                <c:pt idx="183">
                  <c:v>1.83E-2</c:v>
                </c:pt>
                <c:pt idx="184">
                  <c:v>1.84E-2</c:v>
                </c:pt>
                <c:pt idx="185">
                  <c:v>1.8499999999999999E-2</c:v>
                </c:pt>
                <c:pt idx="186">
                  <c:v>1.8599999999999998E-2</c:v>
                </c:pt>
                <c:pt idx="187">
                  <c:v>1.8700000000000001E-2</c:v>
                </c:pt>
                <c:pt idx="188">
                  <c:v>1.8800000000000001E-2</c:v>
                </c:pt>
                <c:pt idx="189">
                  <c:v>1.89E-2</c:v>
                </c:pt>
                <c:pt idx="190">
                  <c:v>1.9E-2</c:v>
                </c:pt>
                <c:pt idx="191">
                  <c:v>1.9099999999999999E-2</c:v>
                </c:pt>
                <c:pt idx="192">
                  <c:v>1.9199999999999998E-2</c:v>
                </c:pt>
                <c:pt idx="193">
                  <c:v>1.9300000000000001E-2</c:v>
                </c:pt>
                <c:pt idx="194">
                  <c:v>1.9400000000000001E-2</c:v>
                </c:pt>
                <c:pt idx="195">
                  <c:v>1.95E-2</c:v>
                </c:pt>
                <c:pt idx="196">
                  <c:v>1.9599999999999999E-2</c:v>
                </c:pt>
                <c:pt idx="197">
                  <c:v>1.9699999999999999E-2</c:v>
                </c:pt>
                <c:pt idx="198">
                  <c:v>1.9800000000000002E-2</c:v>
                </c:pt>
                <c:pt idx="199">
                  <c:v>1.9900000000000001E-2</c:v>
                </c:pt>
                <c:pt idx="200">
                  <c:v>0.02</c:v>
                </c:pt>
                <c:pt idx="201">
                  <c:v>2.01E-2</c:v>
                </c:pt>
                <c:pt idx="202">
                  <c:v>2.0199999999999999E-2</c:v>
                </c:pt>
                <c:pt idx="203">
                  <c:v>2.0299999999999999E-2</c:v>
                </c:pt>
                <c:pt idx="204">
                  <c:v>2.0400000000000001E-2</c:v>
                </c:pt>
                <c:pt idx="205">
                  <c:v>2.0500000000000001E-2</c:v>
                </c:pt>
                <c:pt idx="206">
                  <c:v>2.06E-2</c:v>
                </c:pt>
                <c:pt idx="207">
                  <c:v>2.07E-2</c:v>
                </c:pt>
                <c:pt idx="208">
                  <c:v>2.0799999999999999E-2</c:v>
                </c:pt>
                <c:pt idx="209">
                  <c:v>2.0899999999999998E-2</c:v>
                </c:pt>
                <c:pt idx="210">
                  <c:v>2.1000000000000001E-2</c:v>
                </c:pt>
                <c:pt idx="211">
                  <c:v>2.1100000000000001E-2</c:v>
                </c:pt>
                <c:pt idx="212">
                  <c:v>2.12E-2</c:v>
                </c:pt>
                <c:pt idx="213">
                  <c:v>2.1299999999999999E-2</c:v>
                </c:pt>
                <c:pt idx="214">
                  <c:v>2.1399999999999999E-2</c:v>
                </c:pt>
                <c:pt idx="215">
                  <c:v>2.1499999999999998E-2</c:v>
                </c:pt>
                <c:pt idx="216">
                  <c:v>2.1600000000000001E-2</c:v>
                </c:pt>
                <c:pt idx="217">
                  <c:v>2.1700000000000001E-2</c:v>
                </c:pt>
                <c:pt idx="218">
                  <c:v>2.18E-2</c:v>
                </c:pt>
                <c:pt idx="219">
                  <c:v>2.1899999999999999E-2</c:v>
                </c:pt>
                <c:pt idx="220">
                  <c:v>2.1999999999999999E-2</c:v>
                </c:pt>
                <c:pt idx="221">
                  <c:v>2.2100000000000002E-2</c:v>
                </c:pt>
                <c:pt idx="222">
                  <c:v>2.2200000000000001E-2</c:v>
                </c:pt>
                <c:pt idx="223">
                  <c:v>2.23E-2</c:v>
                </c:pt>
                <c:pt idx="224">
                  <c:v>2.24E-2</c:v>
                </c:pt>
                <c:pt idx="225">
                  <c:v>2.2499999999999999E-2</c:v>
                </c:pt>
                <c:pt idx="226">
                  <c:v>2.2599999999999999E-2</c:v>
                </c:pt>
                <c:pt idx="227">
                  <c:v>2.2700000000000001E-2</c:v>
                </c:pt>
                <c:pt idx="228">
                  <c:v>2.2800000000000001E-2</c:v>
                </c:pt>
                <c:pt idx="229">
                  <c:v>2.29E-2</c:v>
                </c:pt>
                <c:pt idx="230">
                  <c:v>2.3E-2</c:v>
                </c:pt>
                <c:pt idx="231">
                  <c:v>2.3099999999999999E-2</c:v>
                </c:pt>
                <c:pt idx="232">
                  <c:v>2.3199999999999998E-2</c:v>
                </c:pt>
                <c:pt idx="233">
                  <c:v>2.3300000000000001E-2</c:v>
                </c:pt>
                <c:pt idx="234">
                  <c:v>2.3400000000000001E-2</c:v>
                </c:pt>
                <c:pt idx="235">
                  <c:v>2.35E-2</c:v>
                </c:pt>
                <c:pt idx="236">
                  <c:v>2.3599999999999999E-2</c:v>
                </c:pt>
                <c:pt idx="237">
                  <c:v>2.3699999999999999E-2</c:v>
                </c:pt>
                <c:pt idx="238">
                  <c:v>2.3800000000000002E-2</c:v>
                </c:pt>
                <c:pt idx="239">
                  <c:v>2.3900000000000001E-2</c:v>
                </c:pt>
                <c:pt idx="240">
                  <c:v>2.4E-2</c:v>
                </c:pt>
                <c:pt idx="241">
                  <c:v>2.41E-2</c:v>
                </c:pt>
                <c:pt idx="242">
                  <c:v>2.4199999999999999E-2</c:v>
                </c:pt>
                <c:pt idx="243">
                  <c:v>2.4299999999999999E-2</c:v>
                </c:pt>
                <c:pt idx="244">
                  <c:v>2.4400000000000002E-2</c:v>
                </c:pt>
                <c:pt idx="245">
                  <c:v>2.4500000000000001E-2</c:v>
                </c:pt>
                <c:pt idx="246">
                  <c:v>2.46E-2</c:v>
                </c:pt>
                <c:pt idx="247">
                  <c:v>2.47E-2</c:v>
                </c:pt>
                <c:pt idx="248">
                  <c:v>2.4799999999999999E-2</c:v>
                </c:pt>
                <c:pt idx="249">
                  <c:v>2.4899999999999999E-2</c:v>
                </c:pt>
                <c:pt idx="250">
                  <c:v>2.5000000000000001E-2</c:v>
                </c:pt>
              </c:numCache>
            </c:numRef>
          </c:xVal>
          <c:yVal>
            <c:numRef>
              <c:f>Sheet1!$D$2:$D$252</c:f>
              <c:numCache>
                <c:formatCode>General</c:formatCode>
                <c:ptCount val="25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  <c:pt idx="50">
                  <c:v>1</c:v>
                </c:pt>
                <c:pt idx="51">
                  <c:v>1</c:v>
                </c:pt>
                <c:pt idx="52">
                  <c:v>1</c:v>
                </c:pt>
                <c:pt idx="53">
                  <c:v>1</c:v>
                </c:pt>
                <c:pt idx="54">
                  <c:v>1</c:v>
                </c:pt>
                <c:pt idx="55">
                  <c:v>1</c:v>
                </c:pt>
                <c:pt idx="56">
                  <c:v>1</c:v>
                </c:pt>
                <c:pt idx="57">
                  <c:v>1</c:v>
                </c:pt>
                <c:pt idx="58">
                  <c:v>1</c:v>
                </c:pt>
                <c:pt idx="59">
                  <c:v>1</c:v>
                </c:pt>
                <c:pt idx="60">
                  <c:v>1</c:v>
                </c:pt>
                <c:pt idx="61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  <c:pt idx="72">
                  <c:v>1</c:v>
                </c:pt>
                <c:pt idx="73">
                  <c:v>1</c:v>
                </c:pt>
                <c:pt idx="74">
                  <c:v>1</c:v>
                </c:pt>
                <c:pt idx="75">
                  <c:v>1</c:v>
                </c:pt>
                <c:pt idx="76">
                  <c:v>1</c:v>
                </c:pt>
                <c:pt idx="77">
                  <c:v>1</c:v>
                </c:pt>
                <c:pt idx="78">
                  <c:v>1</c:v>
                </c:pt>
                <c:pt idx="79">
                  <c:v>1</c:v>
                </c:pt>
                <c:pt idx="80">
                  <c:v>1</c:v>
                </c:pt>
                <c:pt idx="81">
                  <c:v>1</c:v>
                </c:pt>
                <c:pt idx="82">
                  <c:v>1</c:v>
                </c:pt>
                <c:pt idx="83">
                  <c:v>1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-1</c:v>
                </c:pt>
                <c:pt idx="118">
                  <c:v>-1</c:v>
                </c:pt>
                <c:pt idx="119">
                  <c:v>-1</c:v>
                </c:pt>
                <c:pt idx="120">
                  <c:v>-1</c:v>
                </c:pt>
                <c:pt idx="121">
                  <c:v>-1</c:v>
                </c:pt>
                <c:pt idx="122">
                  <c:v>-1</c:v>
                </c:pt>
                <c:pt idx="123">
                  <c:v>-1</c:v>
                </c:pt>
                <c:pt idx="124">
                  <c:v>-1</c:v>
                </c:pt>
                <c:pt idx="125">
                  <c:v>-1</c:v>
                </c:pt>
                <c:pt idx="126">
                  <c:v>-1</c:v>
                </c:pt>
                <c:pt idx="127">
                  <c:v>-1</c:v>
                </c:pt>
                <c:pt idx="128">
                  <c:v>-1</c:v>
                </c:pt>
                <c:pt idx="129">
                  <c:v>-1</c:v>
                </c:pt>
                <c:pt idx="130">
                  <c:v>-1</c:v>
                </c:pt>
                <c:pt idx="131">
                  <c:v>-1</c:v>
                </c:pt>
                <c:pt idx="132">
                  <c:v>-1</c:v>
                </c:pt>
                <c:pt idx="133">
                  <c:v>-1</c:v>
                </c:pt>
                <c:pt idx="134">
                  <c:v>-1</c:v>
                </c:pt>
                <c:pt idx="135">
                  <c:v>-1</c:v>
                </c:pt>
                <c:pt idx="136">
                  <c:v>-1</c:v>
                </c:pt>
                <c:pt idx="137">
                  <c:v>-1</c:v>
                </c:pt>
                <c:pt idx="138">
                  <c:v>-1</c:v>
                </c:pt>
                <c:pt idx="139">
                  <c:v>-1</c:v>
                </c:pt>
                <c:pt idx="140">
                  <c:v>-1</c:v>
                </c:pt>
                <c:pt idx="141">
                  <c:v>-1</c:v>
                </c:pt>
                <c:pt idx="142">
                  <c:v>-1</c:v>
                </c:pt>
                <c:pt idx="143">
                  <c:v>-1</c:v>
                </c:pt>
                <c:pt idx="144">
                  <c:v>-1</c:v>
                </c:pt>
                <c:pt idx="145">
                  <c:v>-1</c:v>
                </c:pt>
                <c:pt idx="146">
                  <c:v>-1</c:v>
                </c:pt>
                <c:pt idx="147">
                  <c:v>-1</c:v>
                </c:pt>
                <c:pt idx="148">
                  <c:v>-1</c:v>
                </c:pt>
                <c:pt idx="149">
                  <c:v>-1</c:v>
                </c:pt>
                <c:pt idx="150">
                  <c:v>-1</c:v>
                </c:pt>
                <c:pt idx="151">
                  <c:v>-1</c:v>
                </c:pt>
                <c:pt idx="152">
                  <c:v>-1</c:v>
                </c:pt>
                <c:pt idx="153">
                  <c:v>-1</c:v>
                </c:pt>
                <c:pt idx="154">
                  <c:v>-1</c:v>
                </c:pt>
                <c:pt idx="155">
                  <c:v>-1</c:v>
                </c:pt>
                <c:pt idx="156">
                  <c:v>-1</c:v>
                </c:pt>
                <c:pt idx="157">
                  <c:v>-1</c:v>
                </c:pt>
                <c:pt idx="158">
                  <c:v>-1</c:v>
                </c:pt>
                <c:pt idx="159">
                  <c:v>-1</c:v>
                </c:pt>
                <c:pt idx="160">
                  <c:v>-1</c:v>
                </c:pt>
                <c:pt idx="161">
                  <c:v>-1</c:v>
                </c:pt>
                <c:pt idx="162">
                  <c:v>-1</c:v>
                </c:pt>
                <c:pt idx="163">
                  <c:v>-1</c:v>
                </c:pt>
                <c:pt idx="164">
                  <c:v>-1</c:v>
                </c:pt>
                <c:pt idx="165">
                  <c:v>-1</c:v>
                </c:pt>
                <c:pt idx="166">
                  <c:v>-1</c:v>
                </c:pt>
                <c:pt idx="167">
                  <c:v>-1</c:v>
                </c:pt>
                <c:pt idx="168">
                  <c:v>-1</c:v>
                </c:pt>
                <c:pt idx="169">
                  <c:v>-1</c:v>
                </c:pt>
                <c:pt idx="170">
                  <c:v>-1</c:v>
                </c:pt>
                <c:pt idx="171">
                  <c:v>-1</c:v>
                </c:pt>
                <c:pt idx="172">
                  <c:v>-1</c:v>
                </c:pt>
                <c:pt idx="173">
                  <c:v>-1</c:v>
                </c:pt>
                <c:pt idx="174">
                  <c:v>-1</c:v>
                </c:pt>
                <c:pt idx="175">
                  <c:v>-1</c:v>
                </c:pt>
                <c:pt idx="176">
                  <c:v>-1</c:v>
                </c:pt>
                <c:pt idx="177">
                  <c:v>-1</c:v>
                </c:pt>
                <c:pt idx="178">
                  <c:v>-1</c:v>
                </c:pt>
                <c:pt idx="179">
                  <c:v>-1</c:v>
                </c:pt>
                <c:pt idx="180">
                  <c:v>-1</c:v>
                </c:pt>
                <c:pt idx="181">
                  <c:v>-1</c:v>
                </c:pt>
                <c:pt idx="182">
                  <c:v>-1</c:v>
                </c:pt>
                <c:pt idx="183">
                  <c:v>-1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1</c:v>
                </c:pt>
                <c:pt idx="218">
                  <c:v>1</c:v>
                </c:pt>
                <c:pt idx="219">
                  <c:v>1</c:v>
                </c:pt>
                <c:pt idx="220">
                  <c:v>1</c:v>
                </c:pt>
                <c:pt idx="221">
                  <c:v>1</c:v>
                </c:pt>
                <c:pt idx="222">
                  <c:v>1</c:v>
                </c:pt>
                <c:pt idx="223">
                  <c:v>1</c:v>
                </c:pt>
                <c:pt idx="224">
                  <c:v>1</c:v>
                </c:pt>
                <c:pt idx="225">
                  <c:v>1</c:v>
                </c:pt>
                <c:pt idx="226">
                  <c:v>1</c:v>
                </c:pt>
                <c:pt idx="227">
                  <c:v>1</c:v>
                </c:pt>
                <c:pt idx="228">
                  <c:v>1</c:v>
                </c:pt>
                <c:pt idx="229">
                  <c:v>1</c:v>
                </c:pt>
                <c:pt idx="230">
                  <c:v>1</c:v>
                </c:pt>
                <c:pt idx="231">
                  <c:v>1</c:v>
                </c:pt>
                <c:pt idx="232">
                  <c:v>1</c:v>
                </c:pt>
                <c:pt idx="233">
                  <c:v>1</c:v>
                </c:pt>
                <c:pt idx="234">
                  <c:v>1</c:v>
                </c:pt>
                <c:pt idx="235">
                  <c:v>1</c:v>
                </c:pt>
                <c:pt idx="236">
                  <c:v>1</c:v>
                </c:pt>
                <c:pt idx="237">
                  <c:v>1</c:v>
                </c:pt>
                <c:pt idx="238">
                  <c:v>1</c:v>
                </c:pt>
                <c:pt idx="239">
                  <c:v>1</c:v>
                </c:pt>
                <c:pt idx="240">
                  <c:v>1</c:v>
                </c:pt>
                <c:pt idx="241">
                  <c:v>1</c:v>
                </c:pt>
                <c:pt idx="242">
                  <c:v>1</c:v>
                </c:pt>
                <c:pt idx="243">
                  <c:v>1</c:v>
                </c:pt>
                <c:pt idx="244">
                  <c:v>1</c:v>
                </c:pt>
                <c:pt idx="245">
                  <c:v>1</c:v>
                </c:pt>
                <c:pt idx="246">
                  <c:v>1</c:v>
                </c:pt>
                <c:pt idx="247">
                  <c:v>1</c:v>
                </c:pt>
                <c:pt idx="248">
                  <c:v>1</c:v>
                </c:pt>
                <c:pt idx="249">
                  <c:v>1</c:v>
                </c:pt>
                <c:pt idx="250">
                  <c:v>1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7522088"/>
        <c:axId val="177519344"/>
      </c:scatterChart>
      <c:valAx>
        <c:axId val="177522088"/>
        <c:scaling>
          <c:orientation val="minMax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one"/>
        <c:crossAx val="177519344"/>
        <c:crosses val="autoZero"/>
        <c:crossBetween val="midCat"/>
      </c:valAx>
      <c:valAx>
        <c:axId val="177519344"/>
        <c:scaling>
          <c:orientation val="minMax"/>
          <c:max val="1.1000000000000001"/>
          <c:min val="-1.1000000000000001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one"/>
        <c:crossAx val="177522088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scatterChart>
        <c:scatterStyle val="smoothMarker"/>
        <c:varyColors val="0"/>
        <c:ser>
          <c:idx val="0"/>
          <c:order val="0"/>
          <c:spPr>
            <a:ln w="3175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xVal>
            <c:numRef>
              <c:f>Sheet1!$B$2:$B$252</c:f>
              <c:numCache>
                <c:formatCode>General</c:formatCode>
                <c:ptCount val="251"/>
                <c:pt idx="0">
                  <c:v>0</c:v>
                </c:pt>
                <c:pt idx="1">
                  <c:v>1E-4</c:v>
                </c:pt>
                <c:pt idx="2">
                  <c:v>2.0000000000000001E-4</c:v>
                </c:pt>
                <c:pt idx="3">
                  <c:v>2.9999999999999997E-4</c:v>
                </c:pt>
                <c:pt idx="4">
                  <c:v>4.0000000000000002E-4</c:v>
                </c:pt>
                <c:pt idx="5">
                  <c:v>5.0000000000000001E-4</c:v>
                </c:pt>
                <c:pt idx="6">
                  <c:v>5.9999999999999995E-4</c:v>
                </c:pt>
                <c:pt idx="7">
                  <c:v>6.9999999999999999E-4</c:v>
                </c:pt>
                <c:pt idx="8">
                  <c:v>8.0000000000000004E-4</c:v>
                </c:pt>
                <c:pt idx="9">
                  <c:v>8.9999999999999998E-4</c:v>
                </c:pt>
                <c:pt idx="10">
                  <c:v>1E-3</c:v>
                </c:pt>
                <c:pt idx="11">
                  <c:v>1.1000000000000001E-3</c:v>
                </c:pt>
                <c:pt idx="12">
                  <c:v>1.1999999999999999E-3</c:v>
                </c:pt>
                <c:pt idx="13">
                  <c:v>1.2999999999999999E-3</c:v>
                </c:pt>
                <c:pt idx="14">
                  <c:v>1.4E-3</c:v>
                </c:pt>
                <c:pt idx="15">
                  <c:v>1.5E-3</c:v>
                </c:pt>
                <c:pt idx="16">
                  <c:v>1.6000000000000001E-3</c:v>
                </c:pt>
                <c:pt idx="17">
                  <c:v>1.6999999999999999E-3</c:v>
                </c:pt>
                <c:pt idx="18">
                  <c:v>1.8E-3</c:v>
                </c:pt>
                <c:pt idx="19">
                  <c:v>1.9E-3</c:v>
                </c:pt>
                <c:pt idx="20">
                  <c:v>2E-3</c:v>
                </c:pt>
                <c:pt idx="21">
                  <c:v>2.0999999999999999E-3</c:v>
                </c:pt>
                <c:pt idx="22">
                  <c:v>2.2000000000000001E-3</c:v>
                </c:pt>
                <c:pt idx="23">
                  <c:v>2.3E-3</c:v>
                </c:pt>
                <c:pt idx="24">
                  <c:v>2.3999999999999998E-3</c:v>
                </c:pt>
                <c:pt idx="25">
                  <c:v>2.5000000000000001E-3</c:v>
                </c:pt>
                <c:pt idx="26">
                  <c:v>2.5999999999999999E-3</c:v>
                </c:pt>
                <c:pt idx="27">
                  <c:v>2.7000000000000001E-3</c:v>
                </c:pt>
                <c:pt idx="28">
                  <c:v>2.8E-3</c:v>
                </c:pt>
                <c:pt idx="29">
                  <c:v>2.8999999999999998E-3</c:v>
                </c:pt>
                <c:pt idx="30">
                  <c:v>3.0000000000000001E-3</c:v>
                </c:pt>
                <c:pt idx="31">
                  <c:v>3.0999999999999999E-3</c:v>
                </c:pt>
                <c:pt idx="32">
                  <c:v>3.2000000000000002E-3</c:v>
                </c:pt>
                <c:pt idx="33">
                  <c:v>3.3E-3</c:v>
                </c:pt>
                <c:pt idx="34">
                  <c:v>3.3999999999999998E-3</c:v>
                </c:pt>
                <c:pt idx="35">
                  <c:v>3.5000000000000001E-3</c:v>
                </c:pt>
                <c:pt idx="36">
                  <c:v>3.5999999999999999E-3</c:v>
                </c:pt>
                <c:pt idx="37">
                  <c:v>3.7000000000000002E-3</c:v>
                </c:pt>
                <c:pt idx="38">
                  <c:v>3.8E-3</c:v>
                </c:pt>
                <c:pt idx="39">
                  <c:v>3.8999999999999998E-3</c:v>
                </c:pt>
                <c:pt idx="40">
                  <c:v>4.0000000000000001E-3</c:v>
                </c:pt>
                <c:pt idx="41">
                  <c:v>4.1000000000000003E-3</c:v>
                </c:pt>
                <c:pt idx="42">
                  <c:v>4.1999999999999997E-3</c:v>
                </c:pt>
                <c:pt idx="43">
                  <c:v>4.3E-3</c:v>
                </c:pt>
                <c:pt idx="44">
                  <c:v>4.4000000000000003E-3</c:v>
                </c:pt>
                <c:pt idx="45">
                  <c:v>4.4999999999999997E-3</c:v>
                </c:pt>
                <c:pt idx="46">
                  <c:v>4.5999999999999999E-3</c:v>
                </c:pt>
                <c:pt idx="47">
                  <c:v>4.7000000000000002E-3</c:v>
                </c:pt>
                <c:pt idx="48">
                  <c:v>4.7999999999999996E-3</c:v>
                </c:pt>
                <c:pt idx="49">
                  <c:v>4.8999999999999998E-3</c:v>
                </c:pt>
                <c:pt idx="50">
                  <c:v>5.0000000000000001E-3</c:v>
                </c:pt>
                <c:pt idx="51">
                  <c:v>5.1000000000000004E-3</c:v>
                </c:pt>
                <c:pt idx="52">
                  <c:v>5.1999999999999998E-3</c:v>
                </c:pt>
                <c:pt idx="53">
                  <c:v>5.3E-3</c:v>
                </c:pt>
                <c:pt idx="54">
                  <c:v>5.4000000000000003E-3</c:v>
                </c:pt>
                <c:pt idx="55">
                  <c:v>5.4999999999999997E-3</c:v>
                </c:pt>
                <c:pt idx="56">
                  <c:v>5.5999999999999999E-3</c:v>
                </c:pt>
                <c:pt idx="57">
                  <c:v>5.7000000000000002E-3</c:v>
                </c:pt>
                <c:pt idx="58">
                  <c:v>5.7999999999999996E-3</c:v>
                </c:pt>
                <c:pt idx="59">
                  <c:v>5.8999999999999999E-3</c:v>
                </c:pt>
                <c:pt idx="60">
                  <c:v>6.0000000000000001E-3</c:v>
                </c:pt>
                <c:pt idx="61">
                  <c:v>6.1000000000000004E-3</c:v>
                </c:pt>
                <c:pt idx="62">
                  <c:v>6.1999999999999998E-3</c:v>
                </c:pt>
                <c:pt idx="63">
                  <c:v>6.3E-3</c:v>
                </c:pt>
                <c:pt idx="64">
                  <c:v>6.4000000000000003E-3</c:v>
                </c:pt>
                <c:pt idx="65">
                  <c:v>6.4999999999999997E-3</c:v>
                </c:pt>
                <c:pt idx="66">
                  <c:v>6.6E-3</c:v>
                </c:pt>
                <c:pt idx="67">
                  <c:v>6.7000000000000002E-3</c:v>
                </c:pt>
                <c:pt idx="68">
                  <c:v>6.7999999999999996E-3</c:v>
                </c:pt>
                <c:pt idx="69">
                  <c:v>6.8999999999999999E-3</c:v>
                </c:pt>
                <c:pt idx="70">
                  <c:v>7.0000000000000001E-3</c:v>
                </c:pt>
                <c:pt idx="71">
                  <c:v>7.1000000000000004E-3</c:v>
                </c:pt>
                <c:pt idx="72">
                  <c:v>7.1999999999999998E-3</c:v>
                </c:pt>
                <c:pt idx="73">
                  <c:v>7.3000000000000001E-3</c:v>
                </c:pt>
                <c:pt idx="74">
                  <c:v>7.4000000000000003E-3</c:v>
                </c:pt>
                <c:pt idx="75">
                  <c:v>7.4999999999999997E-3</c:v>
                </c:pt>
                <c:pt idx="76">
                  <c:v>7.6E-3</c:v>
                </c:pt>
                <c:pt idx="77">
                  <c:v>7.7000000000000002E-3</c:v>
                </c:pt>
                <c:pt idx="78">
                  <c:v>7.7999999999999996E-3</c:v>
                </c:pt>
                <c:pt idx="79">
                  <c:v>7.9000000000000008E-3</c:v>
                </c:pt>
                <c:pt idx="80">
                  <c:v>8.0000000000000002E-3</c:v>
                </c:pt>
                <c:pt idx="81">
                  <c:v>8.0999999999999996E-3</c:v>
                </c:pt>
                <c:pt idx="82">
                  <c:v>8.2000000000000007E-3</c:v>
                </c:pt>
                <c:pt idx="83">
                  <c:v>8.3000000000000001E-3</c:v>
                </c:pt>
                <c:pt idx="84">
                  <c:v>8.3999999999999995E-3</c:v>
                </c:pt>
                <c:pt idx="85">
                  <c:v>8.5000000000000006E-3</c:v>
                </c:pt>
                <c:pt idx="86">
                  <c:v>8.6E-3</c:v>
                </c:pt>
                <c:pt idx="87">
                  <c:v>8.6999999999999994E-3</c:v>
                </c:pt>
                <c:pt idx="88">
                  <c:v>8.8000000000000005E-3</c:v>
                </c:pt>
                <c:pt idx="89">
                  <c:v>8.8999999999999999E-3</c:v>
                </c:pt>
                <c:pt idx="90">
                  <c:v>8.9999999999999993E-3</c:v>
                </c:pt>
                <c:pt idx="91">
                  <c:v>9.1000000000000004E-3</c:v>
                </c:pt>
                <c:pt idx="92">
                  <c:v>9.1999999999999998E-3</c:v>
                </c:pt>
                <c:pt idx="93">
                  <c:v>9.2999999999999992E-3</c:v>
                </c:pt>
                <c:pt idx="94">
                  <c:v>9.4000000000000004E-3</c:v>
                </c:pt>
                <c:pt idx="95">
                  <c:v>9.4999999999999998E-3</c:v>
                </c:pt>
                <c:pt idx="96">
                  <c:v>9.5999999999999992E-3</c:v>
                </c:pt>
                <c:pt idx="97">
                  <c:v>9.7000000000000003E-3</c:v>
                </c:pt>
                <c:pt idx="98">
                  <c:v>9.7999999999999997E-3</c:v>
                </c:pt>
                <c:pt idx="99">
                  <c:v>9.9000000000000008E-3</c:v>
                </c:pt>
                <c:pt idx="100">
                  <c:v>0.01</c:v>
                </c:pt>
                <c:pt idx="101">
                  <c:v>1.01E-2</c:v>
                </c:pt>
                <c:pt idx="102">
                  <c:v>1.0200000000000001E-2</c:v>
                </c:pt>
                <c:pt idx="103">
                  <c:v>1.03E-2</c:v>
                </c:pt>
                <c:pt idx="104">
                  <c:v>1.04E-2</c:v>
                </c:pt>
                <c:pt idx="105">
                  <c:v>1.0500000000000001E-2</c:v>
                </c:pt>
                <c:pt idx="106">
                  <c:v>1.06E-2</c:v>
                </c:pt>
                <c:pt idx="107">
                  <c:v>1.0699999999999999E-2</c:v>
                </c:pt>
                <c:pt idx="108">
                  <c:v>1.0800000000000001E-2</c:v>
                </c:pt>
                <c:pt idx="109">
                  <c:v>1.09E-2</c:v>
                </c:pt>
                <c:pt idx="110">
                  <c:v>1.0999999999999999E-2</c:v>
                </c:pt>
                <c:pt idx="111">
                  <c:v>1.11E-2</c:v>
                </c:pt>
                <c:pt idx="112">
                  <c:v>1.12E-2</c:v>
                </c:pt>
                <c:pt idx="113">
                  <c:v>1.1299999999999999E-2</c:v>
                </c:pt>
                <c:pt idx="114">
                  <c:v>1.14E-2</c:v>
                </c:pt>
                <c:pt idx="115">
                  <c:v>1.15E-2</c:v>
                </c:pt>
                <c:pt idx="116">
                  <c:v>1.1599999999999999E-2</c:v>
                </c:pt>
                <c:pt idx="117">
                  <c:v>1.17E-2</c:v>
                </c:pt>
                <c:pt idx="118">
                  <c:v>1.18E-2</c:v>
                </c:pt>
                <c:pt idx="119">
                  <c:v>1.1900000000000001E-2</c:v>
                </c:pt>
                <c:pt idx="120">
                  <c:v>1.2E-2</c:v>
                </c:pt>
                <c:pt idx="121">
                  <c:v>1.21E-2</c:v>
                </c:pt>
                <c:pt idx="122">
                  <c:v>1.2200000000000001E-2</c:v>
                </c:pt>
                <c:pt idx="123">
                  <c:v>1.23E-2</c:v>
                </c:pt>
                <c:pt idx="124">
                  <c:v>1.24E-2</c:v>
                </c:pt>
                <c:pt idx="125">
                  <c:v>1.2500000000000001E-2</c:v>
                </c:pt>
                <c:pt idx="126">
                  <c:v>1.26E-2</c:v>
                </c:pt>
                <c:pt idx="127">
                  <c:v>1.2699999999999999E-2</c:v>
                </c:pt>
                <c:pt idx="128">
                  <c:v>1.2800000000000001E-2</c:v>
                </c:pt>
                <c:pt idx="129">
                  <c:v>1.29E-2</c:v>
                </c:pt>
                <c:pt idx="130">
                  <c:v>1.2999999999999999E-2</c:v>
                </c:pt>
                <c:pt idx="131">
                  <c:v>1.3100000000000001E-2</c:v>
                </c:pt>
                <c:pt idx="132">
                  <c:v>1.32E-2</c:v>
                </c:pt>
                <c:pt idx="133">
                  <c:v>1.3299999999999999E-2</c:v>
                </c:pt>
                <c:pt idx="134">
                  <c:v>1.34E-2</c:v>
                </c:pt>
                <c:pt idx="135">
                  <c:v>1.35E-2</c:v>
                </c:pt>
                <c:pt idx="136">
                  <c:v>1.3599999999999999E-2</c:v>
                </c:pt>
                <c:pt idx="137">
                  <c:v>1.37E-2</c:v>
                </c:pt>
                <c:pt idx="138">
                  <c:v>1.38E-2</c:v>
                </c:pt>
                <c:pt idx="139">
                  <c:v>1.3899999999999999E-2</c:v>
                </c:pt>
                <c:pt idx="140">
                  <c:v>1.4E-2</c:v>
                </c:pt>
                <c:pt idx="141">
                  <c:v>1.41E-2</c:v>
                </c:pt>
                <c:pt idx="142">
                  <c:v>1.4200000000000001E-2</c:v>
                </c:pt>
                <c:pt idx="143">
                  <c:v>1.43E-2</c:v>
                </c:pt>
                <c:pt idx="144">
                  <c:v>1.44E-2</c:v>
                </c:pt>
                <c:pt idx="145">
                  <c:v>1.4500000000000001E-2</c:v>
                </c:pt>
                <c:pt idx="146">
                  <c:v>1.46E-2</c:v>
                </c:pt>
                <c:pt idx="147">
                  <c:v>1.47E-2</c:v>
                </c:pt>
                <c:pt idx="148">
                  <c:v>1.4800000000000001E-2</c:v>
                </c:pt>
                <c:pt idx="149">
                  <c:v>1.49E-2</c:v>
                </c:pt>
                <c:pt idx="150">
                  <c:v>1.4999999999999999E-2</c:v>
                </c:pt>
                <c:pt idx="151">
                  <c:v>1.5100000000000001E-2</c:v>
                </c:pt>
                <c:pt idx="152">
                  <c:v>1.52E-2</c:v>
                </c:pt>
                <c:pt idx="153">
                  <c:v>1.5299999999999999E-2</c:v>
                </c:pt>
                <c:pt idx="154">
                  <c:v>1.54E-2</c:v>
                </c:pt>
                <c:pt idx="155">
                  <c:v>1.55E-2</c:v>
                </c:pt>
                <c:pt idx="156">
                  <c:v>1.5599999999999999E-2</c:v>
                </c:pt>
                <c:pt idx="157">
                  <c:v>1.5699999999999999E-2</c:v>
                </c:pt>
                <c:pt idx="158">
                  <c:v>1.5800000000000002E-2</c:v>
                </c:pt>
                <c:pt idx="159">
                  <c:v>1.5900000000000001E-2</c:v>
                </c:pt>
                <c:pt idx="160">
                  <c:v>1.6E-2</c:v>
                </c:pt>
                <c:pt idx="161">
                  <c:v>1.61E-2</c:v>
                </c:pt>
                <c:pt idx="162">
                  <c:v>1.6199999999999999E-2</c:v>
                </c:pt>
                <c:pt idx="163">
                  <c:v>1.6299999999999999E-2</c:v>
                </c:pt>
                <c:pt idx="164">
                  <c:v>1.6400000000000001E-2</c:v>
                </c:pt>
                <c:pt idx="165">
                  <c:v>1.6500000000000001E-2</c:v>
                </c:pt>
                <c:pt idx="166">
                  <c:v>1.66E-2</c:v>
                </c:pt>
                <c:pt idx="167">
                  <c:v>1.67E-2</c:v>
                </c:pt>
                <c:pt idx="168">
                  <c:v>1.6799999999999999E-2</c:v>
                </c:pt>
                <c:pt idx="169">
                  <c:v>1.6899999999999998E-2</c:v>
                </c:pt>
                <c:pt idx="170">
                  <c:v>1.7000000000000001E-2</c:v>
                </c:pt>
                <c:pt idx="171">
                  <c:v>1.7100000000000001E-2</c:v>
                </c:pt>
                <c:pt idx="172">
                  <c:v>1.72E-2</c:v>
                </c:pt>
                <c:pt idx="173">
                  <c:v>1.7299999999999999E-2</c:v>
                </c:pt>
                <c:pt idx="174">
                  <c:v>1.7399999999999999E-2</c:v>
                </c:pt>
                <c:pt idx="175">
                  <c:v>1.7500000000000002E-2</c:v>
                </c:pt>
                <c:pt idx="176">
                  <c:v>1.7600000000000001E-2</c:v>
                </c:pt>
                <c:pt idx="177">
                  <c:v>1.77E-2</c:v>
                </c:pt>
                <c:pt idx="178">
                  <c:v>1.78E-2</c:v>
                </c:pt>
                <c:pt idx="179">
                  <c:v>1.7899999999999999E-2</c:v>
                </c:pt>
                <c:pt idx="180">
                  <c:v>1.7999999999999999E-2</c:v>
                </c:pt>
                <c:pt idx="181">
                  <c:v>1.8100000000000002E-2</c:v>
                </c:pt>
                <c:pt idx="182">
                  <c:v>1.8200000000000001E-2</c:v>
                </c:pt>
                <c:pt idx="183">
                  <c:v>1.83E-2</c:v>
                </c:pt>
                <c:pt idx="184">
                  <c:v>1.84E-2</c:v>
                </c:pt>
                <c:pt idx="185">
                  <c:v>1.8499999999999999E-2</c:v>
                </c:pt>
                <c:pt idx="186">
                  <c:v>1.8599999999999998E-2</c:v>
                </c:pt>
                <c:pt idx="187">
                  <c:v>1.8700000000000001E-2</c:v>
                </c:pt>
                <c:pt idx="188">
                  <c:v>1.8800000000000001E-2</c:v>
                </c:pt>
                <c:pt idx="189">
                  <c:v>1.89E-2</c:v>
                </c:pt>
                <c:pt idx="190">
                  <c:v>1.9E-2</c:v>
                </c:pt>
                <c:pt idx="191">
                  <c:v>1.9099999999999999E-2</c:v>
                </c:pt>
                <c:pt idx="192">
                  <c:v>1.9199999999999998E-2</c:v>
                </c:pt>
                <c:pt idx="193">
                  <c:v>1.9300000000000001E-2</c:v>
                </c:pt>
                <c:pt idx="194">
                  <c:v>1.9400000000000001E-2</c:v>
                </c:pt>
                <c:pt idx="195">
                  <c:v>1.95E-2</c:v>
                </c:pt>
                <c:pt idx="196">
                  <c:v>1.9599999999999999E-2</c:v>
                </c:pt>
                <c:pt idx="197">
                  <c:v>1.9699999999999999E-2</c:v>
                </c:pt>
                <c:pt idx="198">
                  <c:v>1.9800000000000002E-2</c:v>
                </c:pt>
                <c:pt idx="199">
                  <c:v>1.9900000000000001E-2</c:v>
                </c:pt>
                <c:pt idx="200">
                  <c:v>0.02</c:v>
                </c:pt>
                <c:pt idx="201">
                  <c:v>2.01E-2</c:v>
                </c:pt>
                <c:pt idx="202">
                  <c:v>2.0199999999999999E-2</c:v>
                </c:pt>
                <c:pt idx="203">
                  <c:v>2.0299999999999999E-2</c:v>
                </c:pt>
                <c:pt idx="204">
                  <c:v>2.0400000000000001E-2</c:v>
                </c:pt>
                <c:pt idx="205">
                  <c:v>2.0500000000000001E-2</c:v>
                </c:pt>
                <c:pt idx="206">
                  <c:v>2.06E-2</c:v>
                </c:pt>
                <c:pt idx="207">
                  <c:v>2.07E-2</c:v>
                </c:pt>
                <c:pt idx="208">
                  <c:v>2.0799999999999999E-2</c:v>
                </c:pt>
                <c:pt idx="209">
                  <c:v>2.0899999999999998E-2</c:v>
                </c:pt>
                <c:pt idx="210">
                  <c:v>2.1000000000000001E-2</c:v>
                </c:pt>
                <c:pt idx="211">
                  <c:v>2.1100000000000001E-2</c:v>
                </c:pt>
                <c:pt idx="212">
                  <c:v>2.12E-2</c:v>
                </c:pt>
                <c:pt idx="213">
                  <c:v>2.1299999999999999E-2</c:v>
                </c:pt>
                <c:pt idx="214">
                  <c:v>2.1399999999999999E-2</c:v>
                </c:pt>
                <c:pt idx="215">
                  <c:v>2.1499999999999998E-2</c:v>
                </c:pt>
                <c:pt idx="216">
                  <c:v>2.1600000000000001E-2</c:v>
                </c:pt>
                <c:pt idx="217">
                  <c:v>2.1700000000000001E-2</c:v>
                </c:pt>
                <c:pt idx="218">
                  <c:v>2.18E-2</c:v>
                </c:pt>
                <c:pt idx="219">
                  <c:v>2.1899999999999999E-2</c:v>
                </c:pt>
                <c:pt idx="220">
                  <c:v>2.1999999999999999E-2</c:v>
                </c:pt>
                <c:pt idx="221">
                  <c:v>2.2100000000000002E-2</c:v>
                </c:pt>
                <c:pt idx="222">
                  <c:v>2.2200000000000001E-2</c:v>
                </c:pt>
                <c:pt idx="223">
                  <c:v>2.23E-2</c:v>
                </c:pt>
                <c:pt idx="224">
                  <c:v>2.24E-2</c:v>
                </c:pt>
                <c:pt idx="225">
                  <c:v>2.2499999999999999E-2</c:v>
                </c:pt>
                <c:pt idx="226">
                  <c:v>2.2599999999999999E-2</c:v>
                </c:pt>
                <c:pt idx="227">
                  <c:v>2.2700000000000001E-2</c:v>
                </c:pt>
                <c:pt idx="228">
                  <c:v>2.2800000000000001E-2</c:v>
                </c:pt>
                <c:pt idx="229">
                  <c:v>2.29E-2</c:v>
                </c:pt>
                <c:pt idx="230">
                  <c:v>2.3E-2</c:v>
                </c:pt>
                <c:pt idx="231">
                  <c:v>2.3099999999999999E-2</c:v>
                </c:pt>
                <c:pt idx="232">
                  <c:v>2.3199999999999998E-2</c:v>
                </c:pt>
                <c:pt idx="233">
                  <c:v>2.3300000000000001E-2</c:v>
                </c:pt>
                <c:pt idx="234">
                  <c:v>2.3400000000000001E-2</c:v>
                </c:pt>
                <c:pt idx="235">
                  <c:v>2.35E-2</c:v>
                </c:pt>
                <c:pt idx="236">
                  <c:v>2.3599999999999999E-2</c:v>
                </c:pt>
                <c:pt idx="237">
                  <c:v>2.3699999999999999E-2</c:v>
                </c:pt>
                <c:pt idx="238">
                  <c:v>2.3800000000000002E-2</c:v>
                </c:pt>
                <c:pt idx="239">
                  <c:v>2.3900000000000001E-2</c:v>
                </c:pt>
                <c:pt idx="240">
                  <c:v>2.4E-2</c:v>
                </c:pt>
                <c:pt idx="241">
                  <c:v>2.41E-2</c:v>
                </c:pt>
                <c:pt idx="242">
                  <c:v>2.4199999999999999E-2</c:v>
                </c:pt>
                <c:pt idx="243">
                  <c:v>2.4299999999999999E-2</c:v>
                </c:pt>
                <c:pt idx="244">
                  <c:v>2.4400000000000002E-2</c:v>
                </c:pt>
                <c:pt idx="245">
                  <c:v>2.4500000000000001E-2</c:v>
                </c:pt>
                <c:pt idx="246">
                  <c:v>2.46E-2</c:v>
                </c:pt>
                <c:pt idx="247">
                  <c:v>2.47E-2</c:v>
                </c:pt>
                <c:pt idx="248">
                  <c:v>2.4799999999999999E-2</c:v>
                </c:pt>
                <c:pt idx="249">
                  <c:v>2.4899999999999999E-2</c:v>
                </c:pt>
                <c:pt idx="250">
                  <c:v>2.5000000000000001E-2</c:v>
                </c:pt>
              </c:numCache>
            </c:numRef>
          </c:xVal>
          <c:yVal>
            <c:numRef>
              <c:f>Sheet1!$C$2:$C$252</c:f>
              <c:numCache>
                <c:formatCode>General</c:formatCode>
                <c:ptCount val="251"/>
                <c:pt idx="0">
                  <c:v>0</c:v>
                </c:pt>
                <c:pt idx="1">
                  <c:v>0</c:v>
                </c:pt>
                <c:pt idx="2">
                  <c:v>0.1</c:v>
                </c:pt>
                <c:pt idx="3">
                  <c:v>0.1</c:v>
                </c:pt>
                <c:pt idx="4">
                  <c:v>0.1</c:v>
                </c:pt>
                <c:pt idx="5">
                  <c:v>0.2</c:v>
                </c:pt>
                <c:pt idx="6">
                  <c:v>0.2</c:v>
                </c:pt>
                <c:pt idx="7">
                  <c:v>0.2</c:v>
                </c:pt>
                <c:pt idx="8">
                  <c:v>0.2</c:v>
                </c:pt>
                <c:pt idx="9">
                  <c:v>0.3</c:v>
                </c:pt>
                <c:pt idx="10">
                  <c:v>0.3</c:v>
                </c:pt>
                <c:pt idx="11">
                  <c:v>0.3</c:v>
                </c:pt>
                <c:pt idx="12">
                  <c:v>0.4</c:v>
                </c:pt>
                <c:pt idx="13">
                  <c:v>0.4</c:v>
                </c:pt>
                <c:pt idx="14">
                  <c:v>0.4</c:v>
                </c:pt>
                <c:pt idx="15">
                  <c:v>0.5</c:v>
                </c:pt>
                <c:pt idx="16">
                  <c:v>0.5</c:v>
                </c:pt>
                <c:pt idx="17">
                  <c:v>0.5</c:v>
                </c:pt>
                <c:pt idx="18">
                  <c:v>0.5</c:v>
                </c:pt>
                <c:pt idx="19">
                  <c:v>0.6</c:v>
                </c:pt>
                <c:pt idx="20">
                  <c:v>0.6</c:v>
                </c:pt>
                <c:pt idx="21">
                  <c:v>0.6</c:v>
                </c:pt>
                <c:pt idx="22">
                  <c:v>0.6</c:v>
                </c:pt>
                <c:pt idx="23">
                  <c:v>0.7</c:v>
                </c:pt>
                <c:pt idx="24">
                  <c:v>0.7</c:v>
                </c:pt>
                <c:pt idx="25">
                  <c:v>0.7</c:v>
                </c:pt>
                <c:pt idx="26">
                  <c:v>0.7</c:v>
                </c:pt>
                <c:pt idx="27">
                  <c:v>0.8</c:v>
                </c:pt>
                <c:pt idx="28">
                  <c:v>0.8</c:v>
                </c:pt>
                <c:pt idx="29">
                  <c:v>0.8</c:v>
                </c:pt>
                <c:pt idx="30">
                  <c:v>0.8</c:v>
                </c:pt>
                <c:pt idx="31">
                  <c:v>0.8</c:v>
                </c:pt>
                <c:pt idx="32">
                  <c:v>0.8</c:v>
                </c:pt>
                <c:pt idx="33">
                  <c:v>0.9</c:v>
                </c:pt>
                <c:pt idx="34">
                  <c:v>0.9</c:v>
                </c:pt>
                <c:pt idx="35">
                  <c:v>0.9</c:v>
                </c:pt>
                <c:pt idx="36">
                  <c:v>0.9</c:v>
                </c:pt>
                <c:pt idx="37">
                  <c:v>0.9</c:v>
                </c:pt>
                <c:pt idx="38">
                  <c:v>0.9</c:v>
                </c:pt>
                <c:pt idx="39">
                  <c:v>0.9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  <c:pt idx="50">
                  <c:v>1</c:v>
                </c:pt>
                <c:pt idx="51">
                  <c:v>1</c:v>
                </c:pt>
                <c:pt idx="52">
                  <c:v>1</c:v>
                </c:pt>
                <c:pt idx="53">
                  <c:v>1</c:v>
                </c:pt>
                <c:pt idx="54">
                  <c:v>1</c:v>
                </c:pt>
                <c:pt idx="55">
                  <c:v>1</c:v>
                </c:pt>
                <c:pt idx="56">
                  <c:v>1</c:v>
                </c:pt>
                <c:pt idx="57">
                  <c:v>1</c:v>
                </c:pt>
                <c:pt idx="58">
                  <c:v>1</c:v>
                </c:pt>
                <c:pt idx="59">
                  <c:v>1</c:v>
                </c:pt>
                <c:pt idx="60">
                  <c:v>1</c:v>
                </c:pt>
                <c:pt idx="61">
                  <c:v>0.9</c:v>
                </c:pt>
                <c:pt idx="62">
                  <c:v>0.9</c:v>
                </c:pt>
                <c:pt idx="63">
                  <c:v>0.9</c:v>
                </c:pt>
                <c:pt idx="64">
                  <c:v>0.9</c:v>
                </c:pt>
                <c:pt idx="65">
                  <c:v>0.9</c:v>
                </c:pt>
                <c:pt idx="66">
                  <c:v>0.9</c:v>
                </c:pt>
                <c:pt idx="67">
                  <c:v>0.9</c:v>
                </c:pt>
                <c:pt idx="68">
                  <c:v>0.8</c:v>
                </c:pt>
                <c:pt idx="69">
                  <c:v>0.8</c:v>
                </c:pt>
                <c:pt idx="70">
                  <c:v>0.8</c:v>
                </c:pt>
                <c:pt idx="71">
                  <c:v>0.8</c:v>
                </c:pt>
                <c:pt idx="72">
                  <c:v>0.8</c:v>
                </c:pt>
                <c:pt idx="73">
                  <c:v>0.8</c:v>
                </c:pt>
                <c:pt idx="74">
                  <c:v>0.7</c:v>
                </c:pt>
                <c:pt idx="75">
                  <c:v>0.7</c:v>
                </c:pt>
                <c:pt idx="76">
                  <c:v>0.7</c:v>
                </c:pt>
                <c:pt idx="77">
                  <c:v>0.7</c:v>
                </c:pt>
                <c:pt idx="78">
                  <c:v>0.6</c:v>
                </c:pt>
                <c:pt idx="79">
                  <c:v>0.6</c:v>
                </c:pt>
                <c:pt idx="80">
                  <c:v>0.6</c:v>
                </c:pt>
                <c:pt idx="81">
                  <c:v>0.6</c:v>
                </c:pt>
                <c:pt idx="82">
                  <c:v>0.5</c:v>
                </c:pt>
                <c:pt idx="83">
                  <c:v>0.5</c:v>
                </c:pt>
                <c:pt idx="84">
                  <c:v>0.5</c:v>
                </c:pt>
                <c:pt idx="85">
                  <c:v>0.5</c:v>
                </c:pt>
                <c:pt idx="86">
                  <c:v>0.4</c:v>
                </c:pt>
                <c:pt idx="87">
                  <c:v>0.4</c:v>
                </c:pt>
                <c:pt idx="88">
                  <c:v>0.4</c:v>
                </c:pt>
                <c:pt idx="89">
                  <c:v>0.3</c:v>
                </c:pt>
                <c:pt idx="90">
                  <c:v>0.3</c:v>
                </c:pt>
                <c:pt idx="91">
                  <c:v>0.3</c:v>
                </c:pt>
                <c:pt idx="92">
                  <c:v>0.2</c:v>
                </c:pt>
                <c:pt idx="93">
                  <c:v>0.2</c:v>
                </c:pt>
                <c:pt idx="94">
                  <c:v>0.2</c:v>
                </c:pt>
                <c:pt idx="95">
                  <c:v>0.2</c:v>
                </c:pt>
                <c:pt idx="96">
                  <c:v>0.1</c:v>
                </c:pt>
                <c:pt idx="97">
                  <c:v>0.1</c:v>
                </c:pt>
                <c:pt idx="98">
                  <c:v>0.1</c:v>
                </c:pt>
                <c:pt idx="99">
                  <c:v>0</c:v>
                </c:pt>
                <c:pt idx="100" formatCode="0.00E+00">
                  <c:v>0</c:v>
                </c:pt>
                <c:pt idx="101" formatCode="0.00E+00">
                  <c:v>0</c:v>
                </c:pt>
                <c:pt idx="102">
                  <c:v>-0.1</c:v>
                </c:pt>
                <c:pt idx="103">
                  <c:v>-0.1</c:v>
                </c:pt>
                <c:pt idx="104">
                  <c:v>-0.1</c:v>
                </c:pt>
                <c:pt idx="105">
                  <c:v>-0.2</c:v>
                </c:pt>
                <c:pt idx="106">
                  <c:v>-0.2</c:v>
                </c:pt>
                <c:pt idx="107">
                  <c:v>-0.2</c:v>
                </c:pt>
                <c:pt idx="108">
                  <c:v>-0.2</c:v>
                </c:pt>
                <c:pt idx="109">
                  <c:v>-0.3</c:v>
                </c:pt>
                <c:pt idx="110">
                  <c:v>-0.3</c:v>
                </c:pt>
                <c:pt idx="111">
                  <c:v>-0.3</c:v>
                </c:pt>
                <c:pt idx="112">
                  <c:v>-0.4</c:v>
                </c:pt>
                <c:pt idx="113">
                  <c:v>-0.4</c:v>
                </c:pt>
                <c:pt idx="114">
                  <c:v>-0.4</c:v>
                </c:pt>
                <c:pt idx="115">
                  <c:v>-0.5</c:v>
                </c:pt>
                <c:pt idx="116">
                  <c:v>-0.5</c:v>
                </c:pt>
                <c:pt idx="117">
                  <c:v>-0.5</c:v>
                </c:pt>
                <c:pt idx="118">
                  <c:v>-0.5</c:v>
                </c:pt>
                <c:pt idx="119">
                  <c:v>-0.6</c:v>
                </c:pt>
                <c:pt idx="120">
                  <c:v>-0.6</c:v>
                </c:pt>
                <c:pt idx="121">
                  <c:v>-0.6</c:v>
                </c:pt>
                <c:pt idx="122">
                  <c:v>-0.6</c:v>
                </c:pt>
                <c:pt idx="123">
                  <c:v>-0.7</c:v>
                </c:pt>
                <c:pt idx="124">
                  <c:v>-0.7</c:v>
                </c:pt>
                <c:pt idx="125">
                  <c:v>-0.7</c:v>
                </c:pt>
                <c:pt idx="126">
                  <c:v>-0.7</c:v>
                </c:pt>
                <c:pt idx="127">
                  <c:v>-0.8</c:v>
                </c:pt>
                <c:pt idx="128">
                  <c:v>-0.8</c:v>
                </c:pt>
                <c:pt idx="129">
                  <c:v>-0.8</c:v>
                </c:pt>
                <c:pt idx="130">
                  <c:v>-0.8</c:v>
                </c:pt>
                <c:pt idx="131">
                  <c:v>-0.8</c:v>
                </c:pt>
                <c:pt idx="132">
                  <c:v>-0.8</c:v>
                </c:pt>
                <c:pt idx="133">
                  <c:v>-0.9</c:v>
                </c:pt>
                <c:pt idx="134">
                  <c:v>-0.9</c:v>
                </c:pt>
                <c:pt idx="135">
                  <c:v>-0.9</c:v>
                </c:pt>
                <c:pt idx="136">
                  <c:v>-0.9</c:v>
                </c:pt>
                <c:pt idx="137">
                  <c:v>-0.9</c:v>
                </c:pt>
                <c:pt idx="138">
                  <c:v>-0.9</c:v>
                </c:pt>
                <c:pt idx="139">
                  <c:v>-0.9</c:v>
                </c:pt>
                <c:pt idx="140">
                  <c:v>-1</c:v>
                </c:pt>
                <c:pt idx="141">
                  <c:v>-1</c:v>
                </c:pt>
                <c:pt idx="142">
                  <c:v>-1</c:v>
                </c:pt>
                <c:pt idx="143">
                  <c:v>-1</c:v>
                </c:pt>
                <c:pt idx="144">
                  <c:v>-1</c:v>
                </c:pt>
                <c:pt idx="145">
                  <c:v>-1</c:v>
                </c:pt>
                <c:pt idx="146">
                  <c:v>-1</c:v>
                </c:pt>
                <c:pt idx="147">
                  <c:v>-1</c:v>
                </c:pt>
                <c:pt idx="148">
                  <c:v>-1</c:v>
                </c:pt>
                <c:pt idx="149">
                  <c:v>-1</c:v>
                </c:pt>
                <c:pt idx="150">
                  <c:v>-1</c:v>
                </c:pt>
                <c:pt idx="151">
                  <c:v>-1</c:v>
                </c:pt>
                <c:pt idx="152">
                  <c:v>-1</c:v>
                </c:pt>
                <c:pt idx="153">
                  <c:v>-1</c:v>
                </c:pt>
                <c:pt idx="154">
                  <c:v>-1</c:v>
                </c:pt>
                <c:pt idx="155">
                  <c:v>-1</c:v>
                </c:pt>
                <c:pt idx="156">
                  <c:v>-1</c:v>
                </c:pt>
                <c:pt idx="157">
                  <c:v>-1</c:v>
                </c:pt>
                <c:pt idx="158">
                  <c:v>-1</c:v>
                </c:pt>
                <c:pt idx="159">
                  <c:v>-1</c:v>
                </c:pt>
                <c:pt idx="160">
                  <c:v>-1</c:v>
                </c:pt>
                <c:pt idx="161">
                  <c:v>-0.9</c:v>
                </c:pt>
                <c:pt idx="162">
                  <c:v>-0.9</c:v>
                </c:pt>
                <c:pt idx="163">
                  <c:v>-0.9</c:v>
                </c:pt>
                <c:pt idx="164">
                  <c:v>-0.9</c:v>
                </c:pt>
                <c:pt idx="165">
                  <c:v>-0.9</c:v>
                </c:pt>
                <c:pt idx="166">
                  <c:v>-0.9</c:v>
                </c:pt>
                <c:pt idx="167">
                  <c:v>-0.9</c:v>
                </c:pt>
                <c:pt idx="168">
                  <c:v>-0.8</c:v>
                </c:pt>
                <c:pt idx="169">
                  <c:v>-0.8</c:v>
                </c:pt>
                <c:pt idx="170">
                  <c:v>-0.8</c:v>
                </c:pt>
                <c:pt idx="171">
                  <c:v>-0.8</c:v>
                </c:pt>
                <c:pt idx="172">
                  <c:v>-0.8</c:v>
                </c:pt>
                <c:pt idx="173">
                  <c:v>-0.8</c:v>
                </c:pt>
                <c:pt idx="174">
                  <c:v>-0.7</c:v>
                </c:pt>
                <c:pt idx="175">
                  <c:v>-0.7</c:v>
                </c:pt>
                <c:pt idx="176">
                  <c:v>-0.7</c:v>
                </c:pt>
                <c:pt idx="177">
                  <c:v>-0.7</c:v>
                </c:pt>
                <c:pt idx="178">
                  <c:v>-0.6</c:v>
                </c:pt>
                <c:pt idx="179">
                  <c:v>-0.6</c:v>
                </c:pt>
                <c:pt idx="180">
                  <c:v>-0.6</c:v>
                </c:pt>
                <c:pt idx="181">
                  <c:v>-0.6</c:v>
                </c:pt>
                <c:pt idx="182">
                  <c:v>-0.5</c:v>
                </c:pt>
                <c:pt idx="183">
                  <c:v>-0.5</c:v>
                </c:pt>
                <c:pt idx="184">
                  <c:v>-0.5</c:v>
                </c:pt>
                <c:pt idx="185">
                  <c:v>-0.5</c:v>
                </c:pt>
                <c:pt idx="186">
                  <c:v>-0.4</c:v>
                </c:pt>
                <c:pt idx="187">
                  <c:v>-0.4</c:v>
                </c:pt>
                <c:pt idx="188">
                  <c:v>-0.4</c:v>
                </c:pt>
                <c:pt idx="189">
                  <c:v>-0.3</c:v>
                </c:pt>
                <c:pt idx="190">
                  <c:v>-0.3</c:v>
                </c:pt>
                <c:pt idx="191">
                  <c:v>-0.3</c:v>
                </c:pt>
                <c:pt idx="192">
                  <c:v>-0.2</c:v>
                </c:pt>
                <c:pt idx="193">
                  <c:v>-0.2</c:v>
                </c:pt>
                <c:pt idx="194">
                  <c:v>-0.2</c:v>
                </c:pt>
                <c:pt idx="195">
                  <c:v>-0.2</c:v>
                </c:pt>
                <c:pt idx="196">
                  <c:v>-0.1</c:v>
                </c:pt>
                <c:pt idx="197">
                  <c:v>-0.1</c:v>
                </c:pt>
                <c:pt idx="198">
                  <c:v>-0.1</c:v>
                </c:pt>
                <c:pt idx="199">
                  <c:v>0</c:v>
                </c:pt>
                <c:pt idx="200" formatCode="0.00E+00">
                  <c:v>0</c:v>
                </c:pt>
                <c:pt idx="201" formatCode="0.00E+00">
                  <c:v>0</c:v>
                </c:pt>
                <c:pt idx="202">
                  <c:v>0.1</c:v>
                </c:pt>
                <c:pt idx="203">
                  <c:v>0.1</c:v>
                </c:pt>
                <c:pt idx="204">
                  <c:v>0.1</c:v>
                </c:pt>
                <c:pt idx="205">
                  <c:v>0.2</c:v>
                </c:pt>
                <c:pt idx="206">
                  <c:v>0.2</c:v>
                </c:pt>
                <c:pt idx="207">
                  <c:v>0.2</c:v>
                </c:pt>
                <c:pt idx="208">
                  <c:v>0.2</c:v>
                </c:pt>
                <c:pt idx="209">
                  <c:v>0.3</c:v>
                </c:pt>
                <c:pt idx="210">
                  <c:v>0.3</c:v>
                </c:pt>
                <c:pt idx="211">
                  <c:v>0.3</c:v>
                </c:pt>
                <c:pt idx="212">
                  <c:v>0.4</c:v>
                </c:pt>
                <c:pt idx="213">
                  <c:v>0.4</c:v>
                </c:pt>
                <c:pt idx="214">
                  <c:v>0.4</c:v>
                </c:pt>
                <c:pt idx="215">
                  <c:v>0.5</c:v>
                </c:pt>
                <c:pt idx="216">
                  <c:v>0.5</c:v>
                </c:pt>
                <c:pt idx="217">
                  <c:v>0.5</c:v>
                </c:pt>
                <c:pt idx="218">
                  <c:v>0.5</c:v>
                </c:pt>
                <c:pt idx="219">
                  <c:v>0.6</c:v>
                </c:pt>
                <c:pt idx="220">
                  <c:v>0.6</c:v>
                </c:pt>
                <c:pt idx="221">
                  <c:v>0.6</c:v>
                </c:pt>
                <c:pt idx="222">
                  <c:v>0.6</c:v>
                </c:pt>
                <c:pt idx="223">
                  <c:v>0.7</c:v>
                </c:pt>
                <c:pt idx="224">
                  <c:v>0.7</c:v>
                </c:pt>
                <c:pt idx="225">
                  <c:v>0.7</c:v>
                </c:pt>
                <c:pt idx="226">
                  <c:v>0.7</c:v>
                </c:pt>
                <c:pt idx="227">
                  <c:v>0.8</c:v>
                </c:pt>
                <c:pt idx="228">
                  <c:v>0.8</c:v>
                </c:pt>
                <c:pt idx="229">
                  <c:v>0.8</c:v>
                </c:pt>
                <c:pt idx="230">
                  <c:v>0.8</c:v>
                </c:pt>
                <c:pt idx="231">
                  <c:v>0.8</c:v>
                </c:pt>
                <c:pt idx="232">
                  <c:v>0.8</c:v>
                </c:pt>
                <c:pt idx="233">
                  <c:v>0.9</c:v>
                </c:pt>
                <c:pt idx="234">
                  <c:v>0.9</c:v>
                </c:pt>
                <c:pt idx="235">
                  <c:v>0.9</c:v>
                </c:pt>
                <c:pt idx="236">
                  <c:v>0.9</c:v>
                </c:pt>
                <c:pt idx="237">
                  <c:v>0.9</c:v>
                </c:pt>
                <c:pt idx="238">
                  <c:v>0.9</c:v>
                </c:pt>
                <c:pt idx="239">
                  <c:v>0.9</c:v>
                </c:pt>
                <c:pt idx="240">
                  <c:v>1</c:v>
                </c:pt>
                <c:pt idx="241">
                  <c:v>1</c:v>
                </c:pt>
                <c:pt idx="242">
                  <c:v>1</c:v>
                </c:pt>
                <c:pt idx="243">
                  <c:v>1</c:v>
                </c:pt>
                <c:pt idx="244">
                  <c:v>1</c:v>
                </c:pt>
                <c:pt idx="245">
                  <c:v>1</c:v>
                </c:pt>
                <c:pt idx="246">
                  <c:v>1</c:v>
                </c:pt>
                <c:pt idx="247">
                  <c:v>1</c:v>
                </c:pt>
                <c:pt idx="248">
                  <c:v>1</c:v>
                </c:pt>
                <c:pt idx="249">
                  <c:v>1</c:v>
                </c:pt>
                <c:pt idx="250">
                  <c:v>1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7319128"/>
        <c:axId val="177318736"/>
      </c:scatterChart>
      <c:valAx>
        <c:axId val="177319128"/>
        <c:scaling>
          <c:orientation val="minMax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one"/>
        <c:crossAx val="177318736"/>
        <c:crosses val="autoZero"/>
        <c:crossBetween val="midCat"/>
      </c:valAx>
      <c:valAx>
        <c:axId val="177318736"/>
        <c:scaling>
          <c:orientation val="minMax"/>
          <c:max val="1.1000000000000001"/>
          <c:min val="-1.1000000000000001"/>
        </c:scaling>
        <c:delete val="1"/>
        <c:axPos val="l"/>
        <c:numFmt formatCode="General" sourceLinked="1"/>
        <c:majorTickMark val="none"/>
        <c:minorTickMark val="none"/>
        <c:tickLblPos val="none"/>
        <c:crossAx val="17731912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A093F1-77BF-4782-AD04-8852671A7587}" type="datetimeFigureOut">
              <a:rPr lang="en-GB" smtClean="0"/>
              <a:t>27/09/2016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8AD5F8-0646-4867-9D1F-D958E0BEA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4362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AD5F8-0646-4867-9D1F-D958E0BEAB0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9536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7480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 smtClean="0"/>
          </a:p>
          <a:p>
            <a:pPr marL="164027" indent="-164027" defTabSz="874807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 smtClean="0"/>
          </a:p>
          <a:p>
            <a:pPr marL="164027" indent="-164027" defTabSz="874807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 smtClean="0"/>
          </a:p>
          <a:p>
            <a:pPr marL="164027" indent="-164027" defTabSz="874807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 smtClean="0"/>
          </a:p>
          <a:p>
            <a:pPr>
              <a:defRPr/>
            </a:pPr>
            <a:endParaRPr lang="en-GB" dirty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685817" indent="-263776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055103" indent="-211021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477145" indent="-211021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1899186" indent="-211021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321227" indent="-211021" defTabSz="42204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743269" indent="-211021" defTabSz="42204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165310" indent="-211021" defTabSz="42204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587351" indent="-211021" defTabSz="42204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1D454D40-FE01-44F3-A83F-B8494BF6EA2F}" type="slidenum">
              <a:rPr lang="en-GB" altLang="en-US" smtClean="0">
                <a:latin typeface="Calibri" pitchFamily="34" charset="0"/>
              </a:rPr>
              <a:pPr eaLnBrk="1" hangingPunct="1"/>
              <a:t>2</a:t>
            </a:fld>
            <a:endParaRPr lang="en-GB" altLang="en-US" smtClean="0">
              <a:latin typeface="Calibri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0918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Graph source –</a:t>
            </a:r>
            <a:r>
              <a:rPr lang="en-GB" baseline="0" dirty="0" smtClean="0"/>
              <a:t> National Grid 10-year statement and typical offshore wind farm costs for AC/DC (published online)</a:t>
            </a:r>
            <a:endParaRPr lang="en-GB" dirty="0" smtClean="0"/>
          </a:p>
          <a:p>
            <a:r>
              <a:rPr lang="en-GB" dirty="0" smtClean="0"/>
              <a:t>70-80% of the HVDC platform</a:t>
            </a:r>
            <a:r>
              <a:rPr lang="en-GB" baseline="0" dirty="0" smtClean="0"/>
              <a:t> cost is down to the structure</a:t>
            </a:r>
          </a:p>
          <a:p>
            <a:r>
              <a:rPr lang="en-GB" baseline="0" dirty="0" smtClean="0"/>
              <a:t>Only one platform, highly complex, platforms are late and undergo commissioning problems, whole wind farm power transmission is dependant on it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AD5F8-0646-4867-9D1F-D958E0BEAB0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79186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Dolwin</a:t>
            </a:r>
            <a:r>
              <a:rPr lang="en-GB" baseline="0" dirty="0" smtClean="0"/>
              <a:t> Beta (</a:t>
            </a:r>
            <a:r>
              <a:rPr lang="en-GB" baseline="0" dirty="0" err="1" smtClean="0"/>
              <a:t>dolwin</a:t>
            </a:r>
            <a:r>
              <a:rPr lang="en-GB" baseline="0" dirty="0" smtClean="0"/>
              <a:t> 2) HVDC converter station. </a:t>
            </a:r>
          </a:p>
          <a:p>
            <a:r>
              <a:rPr lang="en-GB" baseline="0" dirty="0" smtClean="0"/>
              <a:t>916MW, 320kVdc, 155kVac, 45km (offshore to shore) + 92km (onshore to substation), 1400mm2 Cu XLPE transmission cable</a:t>
            </a:r>
          </a:p>
          <a:p>
            <a:r>
              <a:rPr lang="en-GB" baseline="0" dirty="0" smtClean="0"/>
              <a:t>http://www.4coffshore.com/windfarms/hvdc-converter-dolwin2-converter-cid11.html</a:t>
            </a:r>
          </a:p>
          <a:p>
            <a:r>
              <a:rPr lang="en-GB" dirty="0" smtClean="0"/>
              <a:t>Converter (top</a:t>
            </a:r>
            <a:r>
              <a:rPr lang="en-GB" baseline="0" dirty="0" smtClean="0"/>
              <a:t> side) of the station:</a:t>
            </a:r>
          </a:p>
          <a:p>
            <a:r>
              <a:rPr lang="en-GB" baseline="0" dirty="0" smtClean="0"/>
              <a:t>Weight: 10,000 tonnes</a:t>
            </a:r>
          </a:p>
          <a:p>
            <a:r>
              <a:rPr lang="en-GB" baseline="0" dirty="0" smtClean="0"/>
              <a:t>size: 100.1m x 74m</a:t>
            </a:r>
          </a:p>
          <a:p>
            <a:endParaRPr lang="en-GB" baseline="0" dirty="0" smtClean="0"/>
          </a:p>
          <a:p>
            <a:r>
              <a:rPr lang="en-GB" baseline="0" dirty="0" smtClean="0"/>
              <a:t>Losses – cable transmission losses; component reduction at system level and removal of Ac platform, Reactive power compensation, cooling.</a:t>
            </a:r>
          </a:p>
          <a:p>
            <a:r>
              <a:rPr lang="en-GB" dirty="0" smtClean="0"/>
              <a:t>More</a:t>
            </a:r>
            <a:r>
              <a:rPr lang="en-GB" baseline="0" dirty="0" smtClean="0"/>
              <a:t> testing can be done onshore helping cost savings.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32994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Frequency problems</a:t>
            </a:r>
            <a:r>
              <a:rPr lang="en-GB" baseline="0" dirty="0" smtClean="0"/>
              <a:t> with converters</a:t>
            </a:r>
          </a:p>
          <a:p>
            <a:r>
              <a:rPr lang="en-GB" baseline="0" dirty="0" smtClean="0"/>
              <a:t>Optimise the design of HVDC transformer</a:t>
            </a:r>
          </a:p>
          <a:p>
            <a:r>
              <a:rPr lang="en-GB" baseline="0" dirty="0" smtClean="0"/>
              <a:t>Done insulation studies (transformer winding insulation and connection to DC array cables)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AD5F8-0646-4867-9D1F-D958E0BEAB0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73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Unlike standard MMC</a:t>
            </a:r>
            <a:r>
              <a:rPr lang="en-GB" baseline="0" dirty="0" smtClean="0"/>
              <a:t> where one module is one AC voltage level</a:t>
            </a:r>
          </a:p>
          <a:p>
            <a:r>
              <a:rPr lang="en-GB" baseline="0" dirty="0" smtClean="0"/>
              <a:t>Modules in a set are controlled to the same DC voltage level</a:t>
            </a:r>
          </a:p>
          <a:p>
            <a:r>
              <a:rPr lang="en-GB" baseline="0" dirty="0" smtClean="0"/>
              <a:t>Each set controls modules to a different DC voltage level compared to another set, e.g. 600Vdc, 300Vdc, 150Vdc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AD5F8-0646-4867-9D1F-D958E0BEAB0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8150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AC voltage step levels equation refers</a:t>
            </a:r>
            <a:r>
              <a:rPr lang="en-GB" baseline="0" dirty="0" smtClean="0"/>
              <a:t> to HD-MMC approach</a:t>
            </a:r>
          </a:p>
          <a:p>
            <a:r>
              <a:rPr lang="en-GB" dirty="0" smtClean="0"/>
              <a:t>Second equation</a:t>
            </a:r>
            <a:r>
              <a:rPr lang="en-GB" baseline="0" dirty="0" smtClean="0"/>
              <a:t> calculates IGBT modules for 3 phase (specifically the number of switches if you assume two per module)</a:t>
            </a:r>
          </a:p>
          <a:p>
            <a:r>
              <a:rPr lang="en-GB" baseline="0" dirty="0" smtClean="0"/>
              <a:t>Graph shows the extreme savings on MMC if the number of levels and switches is very large</a:t>
            </a:r>
          </a:p>
          <a:p>
            <a:r>
              <a:rPr lang="en-GB" baseline="0" dirty="0" smtClean="0"/>
              <a:t>HD-MMC could achieve the output of 15L MMC with same number of modules as 7L MMC - &gt;55% module saving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AD5F8-0646-4867-9D1F-D958E0BEAB04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84126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Grid cluster – 5 five turbines in series – some redundancy</a:t>
            </a:r>
            <a:r>
              <a:rPr lang="en-GB" baseline="0" dirty="0" smtClean="0"/>
              <a:t> (can afford to lose 2 in a set of 5)</a:t>
            </a:r>
          </a:p>
          <a:p>
            <a:r>
              <a:rPr lang="en-GB" baseline="0" dirty="0" smtClean="0"/>
              <a:t>Protection – No DC CB suitable at the moment; not a standard HVDC grid and going in one direction 99% of the time.  If there is a serious fault, we would cut off the wind farm and can isolate individual turbines via </a:t>
            </a:r>
            <a:r>
              <a:rPr lang="en-GB" baseline="0" dirty="0" err="1" smtClean="0"/>
              <a:t>btb</a:t>
            </a:r>
            <a:r>
              <a:rPr lang="en-GB" baseline="0" dirty="0" smtClean="0"/>
              <a:t> converter, then isolate AC side and allow DC bus to decay naturally.  Preferable to adding redundancy through additional </a:t>
            </a:r>
            <a:r>
              <a:rPr lang="en-GB" baseline="0" dirty="0" err="1" smtClean="0"/>
              <a:t>dC</a:t>
            </a:r>
            <a:r>
              <a:rPr lang="en-GB" baseline="0" dirty="0" smtClean="0"/>
              <a:t> transmission lines and DC CB due to cost – in discussion with </a:t>
            </a:r>
            <a:r>
              <a:rPr lang="en-GB" baseline="0" dirty="0" err="1" smtClean="0"/>
              <a:t>TenneT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AD5F8-0646-4867-9D1F-D958E0BEAB04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8384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60848"/>
            <a:ext cx="4750296" cy="1226567"/>
          </a:xfrm>
        </p:spPr>
        <p:txBody>
          <a:bodyPr anchor="t"/>
          <a:lstStyle>
            <a:lvl1pPr>
              <a:lnSpc>
                <a:spcPts val="2800"/>
              </a:lnSpc>
              <a:spcAft>
                <a:spcPts val="1000"/>
              </a:spcAft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3293610"/>
            <a:ext cx="4752528" cy="694928"/>
          </a:xfrm>
        </p:spPr>
        <p:txBody>
          <a:bodyPr>
            <a:normAutofit/>
          </a:bodyPr>
          <a:lstStyle>
            <a:lvl1pPr marL="0" indent="0" algn="l">
              <a:lnSpc>
                <a:spcPts val="220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13" name="Text Placeholder 2"/>
          <p:cNvSpPr>
            <a:spLocks noGrp="1"/>
          </p:cNvSpPr>
          <p:nvPr>
            <p:ph type="body" idx="11"/>
          </p:nvPr>
        </p:nvSpPr>
        <p:spPr>
          <a:xfrm>
            <a:off x="520502" y="5805264"/>
            <a:ext cx="2167980" cy="216024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78187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A3877-E7B1-4122-BF1B-42933F873793}" type="slidenum">
              <a:rPr lang="en-GB" smtClean="0"/>
              <a:t>‹#›</a:t>
            </a:fld>
            <a:endParaRPr lang="en-GB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11188" y="1341438"/>
            <a:ext cx="7921625" cy="4751387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7759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ollaborat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A3877-E7B1-4122-BF1B-42933F8737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87230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0096" y="0"/>
            <a:ext cx="10274664" cy="6885384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1436" y="6356350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55462" y="6364076"/>
            <a:ext cx="2895600" cy="365125"/>
          </a:xfrm>
        </p:spPr>
        <p:txBody>
          <a:bodyPr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4408" y="6356350"/>
            <a:ext cx="405408" cy="365125"/>
          </a:xfrm>
        </p:spPr>
        <p:txBody>
          <a:bodyPr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494A3877-E7B1-4122-BF1B-42933F873793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582" y="487743"/>
            <a:ext cx="1512000" cy="479463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539750" y="6346824"/>
            <a:ext cx="80645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514986" y="1128712"/>
            <a:ext cx="80645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506413" y="1639828"/>
            <a:ext cx="338474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dirty="0" smtClean="0">
                <a:solidFill>
                  <a:schemeClr val="bg1"/>
                </a:solidFill>
              </a:rPr>
              <a:t>ORE Catapult</a:t>
            </a:r>
          </a:p>
          <a:p>
            <a:pPr lvl="0"/>
            <a:r>
              <a:rPr lang="en-US" sz="2000" dirty="0" err="1" smtClean="0">
                <a:solidFill>
                  <a:schemeClr val="bg1"/>
                </a:solidFill>
              </a:rPr>
              <a:t>Inovo</a:t>
            </a:r>
            <a:endParaRPr lang="en-US" sz="2000" dirty="0" smtClean="0">
              <a:solidFill>
                <a:schemeClr val="bg1"/>
              </a:solidFill>
            </a:endParaRPr>
          </a:p>
          <a:p>
            <a:pPr lvl="0"/>
            <a:r>
              <a:rPr lang="en-US" sz="2000" dirty="0" smtClean="0">
                <a:solidFill>
                  <a:schemeClr val="bg1"/>
                </a:solidFill>
              </a:rPr>
              <a:t>121 George Street</a:t>
            </a:r>
          </a:p>
          <a:p>
            <a:pPr lvl="0"/>
            <a:r>
              <a:rPr lang="en-US" sz="2000" dirty="0" smtClean="0">
                <a:solidFill>
                  <a:schemeClr val="bg1"/>
                </a:solidFill>
              </a:rPr>
              <a:t>Glasgow</a:t>
            </a:r>
          </a:p>
          <a:p>
            <a:pPr lvl="0"/>
            <a:r>
              <a:rPr lang="en-US" sz="2000" dirty="0" smtClean="0">
                <a:solidFill>
                  <a:schemeClr val="bg1"/>
                </a:solidFill>
              </a:rPr>
              <a:t>G1 1RD</a:t>
            </a:r>
          </a:p>
          <a:p>
            <a:pPr lvl="0"/>
            <a:endParaRPr lang="en-US" sz="2000" dirty="0" smtClean="0">
              <a:solidFill>
                <a:schemeClr val="bg1"/>
              </a:solidFill>
            </a:endParaRPr>
          </a:p>
          <a:p>
            <a:pPr lvl="0"/>
            <a:r>
              <a:rPr lang="en-US" sz="2000" dirty="0" smtClean="0">
                <a:solidFill>
                  <a:schemeClr val="bg1"/>
                </a:solidFill>
              </a:rPr>
              <a:t>T +44 (0)333 004 1400</a:t>
            </a:r>
          </a:p>
          <a:p>
            <a:pPr lvl="0"/>
            <a:r>
              <a:rPr lang="en-US" sz="2000" dirty="0" smtClean="0">
                <a:solidFill>
                  <a:schemeClr val="bg1"/>
                </a:solidFill>
              </a:rPr>
              <a:t>F +44 (0)333 004 1399</a:t>
            </a:r>
          </a:p>
          <a:p>
            <a:pPr lvl="0"/>
            <a:r>
              <a:rPr lang="en-US" sz="2000" dirty="0" smtClean="0">
                <a:solidFill>
                  <a:schemeClr val="bg1"/>
                </a:solidFill>
              </a:rPr>
              <a:t>info@ore.catapult.org.uk</a:t>
            </a:r>
          </a:p>
          <a:p>
            <a:pPr lvl="0"/>
            <a:endParaRPr lang="en-US" sz="2000" dirty="0" smtClean="0">
              <a:solidFill>
                <a:schemeClr val="bg1"/>
              </a:solidFill>
            </a:endParaRPr>
          </a:p>
          <a:p>
            <a:pPr lvl="0"/>
            <a:endParaRPr lang="en-US" sz="2000" dirty="0" smtClean="0">
              <a:solidFill>
                <a:schemeClr val="bg1"/>
              </a:solidFill>
            </a:endParaRPr>
          </a:p>
          <a:p>
            <a:pPr lvl="0"/>
            <a:endParaRPr lang="en-US" sz="2000" dirty="0" smtClean="0">
              <a:solidFill>
                <a:schemeClr val="bg1"/>
              </a:solidFill>
            </a:endParaRPr>
          </a:p>
          <a:p>
            <a:pPr lvl="0"/>
            <a:r>
              <a:rPr lang="en-US" sz="2000" b="1" dirty="0" smtClean="0">
                <a:solidFill>
                  <a:schemeClr val="bg1"/>
                </a:solidFill>
              </a:rPr>
              <a:t>ore.catapult.org.uk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4355975" y="1607309"/>
            <a:ext cx="417683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dirty="0" smtClean="0">
                <a:solidFill>
                  <a:schemeClr val="bg1"/>
                </a:solidFill>
              </a:rPr>
              <a:t>ORE Catapult</a:t>
            </a:r>
          </a:p>
          <a:p>
            <a:pPr lvl="0"/>
            <a:r>
              <a:rPr lang="en-US" sz="2000" dirty="0" smtClean="0">
                <a:solidFill>
                  <a:schemeClr val="bg1"/>
                </a:solidFill>
              </a:rPr>
              <a:t>National Renewable Energy Centre</a:t>
            </a:r>
          </a:p>
          <a:p>
            <a:pPr lvl="0"/>
            <a:r>
              <a:rPr lang="en-US" sz="2000" dirty="0" smtClean="0">
                <a:solidFill>
                  <a:schemeClr val="bg1"/>
                </a:solidFill>
              </a:rPr>
              <a:t>Offshore House, Albert Street</a:t>
            </a:r>
          </a:p>
          <a:p>
            <a:pPr lvl="0"/>
            <a:r>
              <a:rPr lang="en-US" sz="2000" dirty="0" smtClean="0">
                <a:solidFill>
                  <a:schemeClr val="bg1"/>
                </a:solidFill>
              </a:rPr>
              <a:t>Blyth, Northumberland</a:t>
            </a:r>
          </a:p>
          <a:p>
            <a:pPr lvl="0"/>
            <a:r>
              <a:rPr lang="en-US" sz="2000" dirty="0" smtClean="0">
                <a:solidFill>
                  <a:schemeClr val="bg1"/>
                </a:solidFill>
              </a:rPr>
              <a:t>NE24 1LZ</a:t>
            </a:r>
          </a:p>
          <a:p>
            <a:pPr lvl="0"/>
            <a:endParaRPr lang="en-US" sz="2000" dirty="0" smtClean="0">
              <a:solidFill>
                <a:schemeClr val="bg1"/>
              </a:solidFill>
            </a:endParaRPr>
          </a:p>
          <a:p>
            <a:pPr lvl="0"/>
            <a:r>
              <a:rPr lang="en-US" sz="2000" dirty="0" smtClean="0">
                <a:solidFill>
                  <a:schemeClr val="bg1"/>
                </a:solidFill>
              </a:rPr>
              <a:t>T +44 (0)1670 359 555</a:t>
            </a:r>
          </a:p>
          <a:p>
            <a:pPr lvl="0"/>
            <a:r>
              <a:rPr lang="en-US" sz="2000" dirty="0" smtClean="0">
                <a:solidFill>
                  <a:schemeClr val="bg1"/>
                </a:solidFill>
              </a:rPr>
              <a:t>F +44 (0)1670 359 666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info@ore.catapult.org.uk</a:t>
            </a:r>
          </a:p>
          <a:p>
            <a:pPr lvl="0"/>
            <a:endParaRPr lang="en-US" sz="2000" dirty="0" smtClean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515938" y="690726"/>
            <a:ext cx="24701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GB" sz="2200" b="1" dirty="0" smtClean="0">
                <a:solidFill>
                  <a:schemeClr val="bg1"/>
                </a:solidFill>
                <a:latin typeface="+mj-lt"/>
              </a:rPr>
              <a:t>Contact us</a:t>
            </a:r>
            <a:endParaRPr lang="en-GB" sz="22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91614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A3877-E7B1-4122-BF1B-42933F8737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929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0096" y="0"/>
            <a:ext cx="10274664" cy="688538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542925" indent="-542925">
              <a:spcAft>
                <a:spcPts val="0"/>
              </a:spcAft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>
              <a:spcAft>
                <a:spcPts val="0"/>
              </a:spcAft>
              <a:defRPr>
                <a:solidFill>
                  <a:schemeClr val="bg1"/>
                </a:solidFill>
              </a:defRPr>
            </a:lvl2pPr>
            <a:lvl3pPr>
              <a:spcAft>
                <a:spcPts val="0"/>
              </a:spcAft>
              <a:defRPr>
                <a:solidFill>
                  <a:schemeClr val="bg1"/>
                </a:solidFill>
              </a:defRPr>
            </a:lvl3pPr>
            <a:lvl4pPr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1436" y="6356350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582" y="487743"/>
            <a:ext cx="1512000" cy="479463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539750" y="6346824"/>
            <a:ext cx="80645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514986" y="1128712"/>
            <a:ext cx="80645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517699" y="686534"/>
            <a:ext cx="16001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GB" sz="2400" b="1" dirty="0" smtClean="0">
                <a:solidFill>
                  <a:schemeClr val="bg1"/>
                </a:solidFill>
                <a:latin typeface="+mj-lt"/>
              </a:rPr>
              <a:t>Contents</a:t>
            </a:r>
            <a:endParaRPr lang="en-GB" sz="24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04521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A3877-E7B1-4122-BF1B-42933F873793}" type="slidenum">
              <a:rPr lang="en-GB" smtClean="0"/>
              <a:t>‹#›</a:t>
            </a:fld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501650" y="1484313"/>
            <a:ext cx="6985000" cy="45370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0243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-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A3877-E7B1-4122-BF1B-42933F873793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Content Placeholder 5"/>
          <p:cNvSpPr>
            <a:spLocks noGrp="1"/>
          </p:cNvSpPr>
          <p:nvPr>
            <p:ph sz="quarter" idx="13"/>
          </p:nvPr>
        </p:nvSpPr>
        <p:spPr>
          <a:xfrm>
            <a:off x="501650" y="1484313"/>
            <a:ext cx="5726534" cy="45370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3837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0096" y="0"/>
            <a:ext cx="10274664" cy="68853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582" y="487743"/>
            <a:ext cx="1512000" cy="479463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539750" y="6346824"/>
            <a:ext cx="80645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514986" y="1128712"/>
            <a:ext cx="80645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1175" y="1772817"/>
            <a:ext cx="7772400" cy="1224136"/>
          </a:xfrm>
        </p:spPr>
        <p:txBody>
          <a:bodyPr anchor="b"/>
          <a:lstStyle>
            <a:lvl1pPr algn="l">
              <a:defRPr sz="3200" b="1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496119" y="3099172"/>
            <a:ext cx="7772400" cy="1409948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4326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5949279"/>
            <a:ext cx="7020000" cy="25945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/>
            </a:lvl1pPr>
            <a:lvl2pPr marL="457200" indent="0">
              <a:buNone/>
              <a:defRPr sz="2100"/>
            </a:lvl2pPr>
            <a:lvl3pPr marL="914400" indent="0">
              <a:buNone/>
              <a:defRPr sz="2100"/>
            </a:lvl3pPr>
            <a:lvl4pPr marL="1371600" indent="0">
              <a:buNone/>
              <a:defRPr sz="2100"/>
            </a:lvl4pPr>
            <a:lvl5pPr marL="1828800" indent="0">
              <a:buNone/>
              <a:defRPr sz="21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A3877-E7B1-4122-BF1B-42933F873793}" type="slidenum">
              <a:rPr lang="en-GB" smtClean="0"/>
              <a:t>‹#›</a:t>
            </a:fld>
            <a:endParaRPr lang="en-GB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611188" y="1268413"/>
            <a:ext cx="7921625" cy="4608512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2853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A3877-E7B1-4122-BF1B-42933F873793}" type="slidenum">
              <a:rPr lang="en-GB" smtClean="0"/>
              <a:t>‹#›</a:t>
            </a:fld>
            <a:endParaRPr lang="en-GB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5676502" y="1268928"/>
            <a:ext cx="2844000" cy="4896376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0" name="Content Placeholder 3"/>
          <p:cNvSpPr>
            <a:spLocks noGrp="1"/>
          </p:cNvSpPr>
          <p:nvPr>
            <p:ph sz="half" idx="14"/>
          </p:nvPr>
        </p:nvSpPr>
        <p:spPr>
          <a:xfrm>
            <a:off x="504328" y="5977854"/>
            <a:ext cx="5003776" cy="25945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/>
            </a:lvl1pPr>
            <a:lvl2pPr marL="457200" indent="0">
              <a:buNone/>
              <a:defRPr sz="2100"/>
            </a:lvl2pPr>
            <a:lvl3pPr marL="914400" indent="0">
              <a:buNone/>
              <a:defRPr sz="2100"/>
            </a:lvl3pPr>
            <a:lvl4pPr marL="1371600" indent="0">
              <a:buNone/>
              <a:defRPr sz="2100"/>
            </a:lvl4pPr>
            <a:lvl5pPr marL="1828800" indent="0">
              <a:buNone/>
              <a:defRPr sz="21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5"/>
          </p:nvPr>
        </p:nvSpPr>
        <p:spPr>
          <a:xfrm>
            <a:off x="496367" y="1484313"/>
            <a:ext cx="5040312" cy="43926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980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A3877-E7B1-4122-BF1B-42933F873793}" type="slidenum">
              <a:rPr lang="en-GB" smtClean="0"/>
              <a:t>‹#›</a:t>
            </a:fld>
            <a:endParaRPr lang="en-GB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5676502" y="1268928"/>
            <a:ext cx="2844000" cy="15120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0" name="Content Placeholder 3"/>
          <p:cNvSpPr>
            <a:spLocks noGrp="1"/>
          </p:cNvSpPr>
          <p:nvPr>
            <p:ph sz="half" idx="14"/>
          </p:nvPr>
        </p:nvSpPr>
        <p:spPr>
          <a:xfrm>
            <a:off x="504328" y="5977854"/>
            <a:ext cx="5003776" cy="25945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/>
            </a:lvl1pPr>
            <a:lvl2pPr marL="457200" indent="0">
              <a:buNone/>
              <a:defRPr sz="2100"/>
            </a:lvl2pPr>
            <a:lvl3pPr marL="914400" indent="0">
              <a:buNone/>
              <a:defRPr sz="2100"/>
            </a:lvl3pPr>
            <a:lvl4pPr marL="1371600" indent="0">
              <a:buNone/>
              <a:defRPr sz="2100"/>
            </a:lvl4pPr>
            <a:lvl5pPr marL="1828800" indent="0">
              <a:buNone/>
              <a:defRPr sz="21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5679288" y="2953679"/>
            <a:ext cx="2844000" cy="15120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5688813" y="4648943"/>
            <a:ext cx="2844000" cy="15120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3" name="Content Placeholder 10"/>
          <p:cNvSpPr>
            <a:spLocks noGrp="1"/>
          </p:cNvSpPr>
          <p:nvPr>
            <p:ph sz="quarter" idx="17"/>
          </p:nvPr>
        </p:nvSpPr>
        <p:spPr>
          <a:xfrm>
            <a:off x="496367" y="1484313"/>
            <a:ext cx="5040312" cy="43926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660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A3877-E7B1-4122-BF1B-42933F873793}" type="slidenum">
              <a:rPr lang="en-GB" smtClean="0"/>
              <a:t>‹#›</a:t>
            </a:fld>
            <a:endParaRPr lang="en-GB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611188" y="1268760"/>
            <a:ext cx="4464868" cy="468052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14"/>
          </p:nvPr>
        </p:nvSpPr>
        <p:spPr>
          <a:xfrm>
            <a:off x="504328" y="5977854"/>
            <a:ext cx="5003776" cy="25945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/>
            </a:lvl1pPr>
            <a:lvl2pPr marL="457200" indent="0">
              <a:buNone/>
              <a:defRPr sz="2100"/>
            </a:lvl2pPr>
            <a:lvl3pPr marL="914400" indent="0">
              <a:buNone/>
              <a:defRPr sz="2100"/>
            </a:lvl3pPr>
            <a:lvl4pPr marL="1371600" indent="0">
              <a:buNone/>
              <a:defRPr sz="2100"/>
            </a:lvl4pPr>
            <a:lvl5pPr marL="1828800" indent="0">
              <a:buNone/>
              <a:defRPr sz="21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5"/>
          </p:nvPr>
        </p:nvSpPr>
        <p:spPr>
          <a:xfrm>
            <a:off x="5320903" y="1484313"/>
            <a:ext cx="3283545" cy="43926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105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7262" y="252693"/>
            <a:ext cx="6080962" cy="85010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6119" y="1600200"/>
            <a:ext cx="803669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033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0816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44408" y="6356350"/>
            <a:ext cx="4423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494A3877-E7B1-4122-BF1B-42933F873793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440" y="502168"/>
            <a:ext cx="1512000" cy="478940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539750" y="1110114"/>
            <a:ext cx="80645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539750" y="6346824"/>
            <a:ext cx="80645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1183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0" r:id="rId3"/>
    <p:sldLayoutId id="2147483662" r:id="rId4"/>
    <p:sldLayoutId id="2147483663" r:id="rId5"/>
    <p:sldLayoutId id="2147483664" r:id="rId6"/>
    <p:sldLayoutId id="2147483667" r:id="rId7"/>
    <p:sldLayoutId id="2147483666" r:id="rId8"/>
    <p:sldLayoutId id="2147483668" r:id="rId9"/>
    <p:sldLayoutId id="2147483670" r:id="rId10"/>
    <p:sldLayoutId id="2147483654" r:id="rId11"/>
    <p:sldLayoutId id="2147483669" r:id="rId12"/>
    <p:sldLayoutId id="2147483655" r:id="rId13"/>
  </p:sldLayoutIdLst>
  <p:hf sldNum="0" hdr="0" ftr="0" dt="0"/>
  <p:txStyles>
    <p:titleStyle>
      <a:lvl1pPr algn="l" defTabSz="914400" rtl="0" eaLnBrk="1" latinLnBrk="0" hangingPunct="1">
        <a:lnSpc>
          <a:spcPts val="2400"/>
        </a:lnSpc>
        <a:spcBef>
          <a:spcPct val="0"/>
        </a:spcBef>
        <a:buNone/>
        <a:defRPr sz="22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ts val="26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ts val="26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ts val="26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ts val="26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257300" indent="-228600" algn="l" defTabSz="914400" rtl="0" eaLnBrk="1" latinLnBrk="0" hangingPunct="1">
        <a:lnSpc>
          <a:spcPts val="26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7" Type="http://schemas.openxmlformats.org/officeDocument/2006/relationships/image" Target="../media/image20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11" Type="http://schemas.openxmlformats.org/officeDocument/2006/relationships/image" Target="../media/image22.emf"/><Relationship Id="rId5" Type="http://schemas.openxmlformats.org/officeDocument/2006/relationships/image" Target="../media/image230.png"/><Relationship Id="rId10" Type="http://schemas.openxmlformats.org/officeDocument/2006/relationships/image" Target="../media/image21.png"/><Relationship Id="rId9" Type="http://schemas.openxmlformats.org/officeDocument/2006/relationships/image" Target="../media/image20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emf"/><Relationship Id="rId5" Type="http://schemas.openxmlformats.org/officeDocument/2006/relationships/image" Target="../media/image13.emf"/><Relationship Id="rId4" Type="http://schemas.openxmlformats.org/officeDocument/2006/relationships/image" Target="../media/image1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01"/>
            <a:ext cx="9162196" cy="68610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50" y="-3001"/>
            <a:ext cx="5562611" cy="502616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High Definition MMC </a:t>
            </a:r>
            <a:r>
              <a:rPr lang="en-US" dirty="0"/>
              <a:t>for platform-less HVDC offshore wind power collection system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3598168"/>
            <a:ext cx="4752528" cy="694928"/>
          </a:xfrm>
        </p:spPr>
        <p:txBody>
          <a:bodyPr>
            <a:noAutofit/>
          </a:bodyPr>
          <a:lstStyle/>
          <a:p>
            <a:r>
              <a:rPr lang="en-GB" dirty="0" smtClean="0"/>
              <a:t>Paul McKeever</a:t>
            </a:r>
          </a:p>
          <a:p>
            <a:r>
              <a:rPr lang="en-GB" sz="1400" dirty="0"/>
              <a:t>Head of Research and Development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3568" y="4365106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</a:rPr>
              <a:t>27 Sept 2016</a:t>
            </a:r>
            <a:endParaRPr lang="en-GB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07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High Definition Modular Multilevel </a:t>
            </a:r>
            <a:r>
              <a:rPr lang="en-US" dirty="0" smtClean="0"/>
              <a:t>Converter Control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5580112" y="-1251520"/>
            <a:ext cx="23943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Standard 15L MMC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78037" y="1700808"/>
                <a:ext cx="2080762" cy="9605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𝑛𝑒𝑤</m:t>
                          </m:r>
                        </m:sub>
                      </m:sSub>
                      <m:r>
                        <a:rPr lang="pt-BR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pt-BR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pt-BR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box>
                            <m:boxPr>
                              <m:ctrlPr>
                                <a:rPr lang="pt-BR" i="1" smtClean="0"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pt-BR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pt-BR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𝑜𝑙𝑑</m:t>
                                      </m:r>
                                    </m:sub>
                                  </m:sSub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pt-BR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𝑀</m:t>
                                      </m:r>
                                    </m:e>
                                    <m:sub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𝑚𝑖𝑛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box>
                        </m:sup>
                        <m:e>
                          <m:sSup>
                            <m:sSupPr>
                              <m:ctrlPr>
                                <a:rPr lang="pt-BR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p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037" y="1700808"/>
                <a:ext cx="2080762" cy="96058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464291" y="1266438"/>
            <a:ext cx="52886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</a:rPr>
              <a:t>Number of AC voltage step levels will increase by:</a:t>
            </a:r>
            <a:endParaRPr lang="en-GB" dirty="0"/>
          </a:p>
        </p:txBody>
      </p:sp>
      <p:sp>
        <p:nvSpPr>
          <p:cNvPr id="22" name="Rectangle 21"/>
          <p:cNvSpPr/>
          <p:nvPr/>
        </p:nvSpPr>
        <p:spPr>
          <a:xfrm>
            <a:off x="434575" y="2840092"/>
            <a:ext cx="46945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</a:rPr>
              <a:t>Number of IGBT modules for 3 phase MMC:</a:t>
            </a:r>
          </a:p>
        </p:txBody>
      </p:sp>
      <p:sp>
        <p:nvSpPr>
          <p:cNvPr id="28" name="Striped Right Arrow 27"/>
          <p:cNvSpPr/>
          <p:nvPr/>
        </p:nvSpPr>
        <p:spPr>
          <a:xfrm>
            <a:off x="6255313" y="4227639"/>
            <a:ext cx="946728" cy="788712"/>
          </a:xfrm>
          <a:prstGeom prst="stripedRightArrow">
            <a:avLst/>
          </a:prstGeom>
          <a:solidFill>
            <a:srgbClr val="00B7C6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/>
          <p:cNvSpPr/>
          <p:nvPr/>
        </p:nvSpPr>
        <p:spPr>
          <a:xfrm>
            <a:off x="5868144" y="5127956"/>
            <a:ext cx="18474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 smtClean="0">
                <a:solidFill>
                  <a:srgbClr val="0070C0"/>
                </a:solidFill>
              </a:rPr>
              <a:t>72 vs 168</a:t>
            </a:r>
          </a:p>
          <a:p>
            <a:pPr algn="ctr"/>
            <a:r>
              <a:rPr lang="en-GB" dirty="0" smtClean="0">
                <a:solidFill>
                  <a:srgbClr val="0070C0"/>
                </a:solidFill>
              </a:rPr>
              <a:t>Switches/Valves</a:t>
            </a:r>
            <a:endParaRPr lang="en-GB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5658" y="3905584"/>
            <a:ext cx="3102825" cy="18674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78037" y="3224009"/>
                <a:ext cx="1459117" cy="2706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𝑠𝑤</m:t>
                          </m:r>
                        </m:sub>
                      </m:sSub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𝑁𝑚𝑜</m:t>
                      </m:r>
                      <m:r>
                        <a:rPr lang="en-GB" b="0" i="1" baseline="-25000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GB" baseline="-250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037" y="3224009"/>
                <a:ext cx="1459117" cy="270652"/>
              </a:xfrm>
              <a:prstGeom prst="rect">
                <a:avLst/>
              </a:prstGeom>
              <a:blipFill rotWithShape="0">
                <a:blip r:embed="rId7"/>
                <a:stretch>
                  <a:fillRect l="-3333" r="-1667" b="-204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313659" y="5894737"/>
            <a:ext cx="36856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</a:rPr>
              <a:t>More saving on higher MMC level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6437088" y="1196752"/>
            <a:ext cx="2605611" cy="4898365"/>
            <a:chOff x="6437088" y="1266438"/>
            <a:chExt cx="2605611" cy="4898365"/>
          </a:xfrm>
        </p:grpSpPr>
        <p:grpSp>
          <p:nvGrpSpPr>
            <p:cNvPr id="26" name="Group 25"/>
            <p:cNvGrpSpPr/>
            <p:nvPr/>
          </p:nvGrpSpPr>
          <p:grpSpPr>
            <a:xfrm>
              <a:off x="6648394" y="1266438"/>
              <a:ext cx="2394305" cy="4898365"/>
              <a:chOff x="6199375" y="1300054"/>
              <a:chExt cx="2394305" cy="4898365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6279658" y="1627519"/>
                <a:ext cx="2136284" cy="4570900"/>
                <a:chOff x="4821957" y="1631434"/>
                <a:chExt cx="2136284" cy="4570900"/>
              </a:xfrm>
            </p:grpSpPr>
            <p:pic>
              <p:nvPicPr>
                <p:cNvPr id="12" name="Picture 11"/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720417" y="1631434"/>
                  <a:ext cx="1237824" cy="4570900"/>
                </a:xfrm>
                <a:prstGeom prst="rect">
                  <a:avLst/>
                </a:prstGeom>
              </p:spPr>
            </p:pic>
            <p:pic>
              <p:nvPicPr>
                <p:cNvPr id="18" name="Picture 17"/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821957" y="1870556"/>
                  <a:ext cx="788684" cy="673140"/>
                </a:xfrm>
                <a:prstGeom prst="rect">
                  <a:avLst/>
                </a:prstGeom>
              </p:spPr>
            </p:pic>
            <p:sp>
              <p:nvSpPr>
                <p:cNvPr id="19" name="Oval Callout 18"/>
                <p:cNvSpPr/>
                <p:nvPr/>
              </p:nvSpPr>
              <p:spPr>
                <a:xfrm>
                  <a:off x="4857807" y="1870556"/>
                  <a:ext cx="805989" cy="673140"/>
                </a:xfrm>
                <a:prstGeom prst="wedgeEllipseCallout">
                  <a:avLst>
                    <a:gd name="adj1" fmla="val 65022"/>
                    <a:gd name="adj2" fmla="val 27499"/>
                  </a:avLst>
                </a:prstGeom>
                <a:noFill/>
                <a:ln w="3175">
                  <a:solidFill>
                    <a:schemeClr val="tx1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25" name="TextBox 24"/>
              <p:cNvSpPr txBox="1"/>
              <p:nvPr/>
            </p:nvSpPr>
            <p:spPr>
              <a:xfrm>
                <a:off x="6199375" y="1300054"/>
                <a:ext cx="239430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Standard 15L MMC</a:t>
                </a:r>
              </a:p>
            </p:txBody>
          </p:sp>
        </p:grpSp>
        <p:sp>
          <p:nvSpPr>
            <p:cNvPr id="27" name="Rectangle 26"/>
            <p:cNvSpPr/>
            <p:nvPr/>
          </p:nvSpPr>
          <p:spPr>
            <a:xfrm>
              <a:off x="6437088" y="3427064"/>
              <a:ext cx="1298754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 smtClean="0"/>
                <a:t>Synthesized AC Voltage</a:t>
              </a:r>
              <a:endParaRPr lang="en-US" sz="800" dirty="0"/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437088" y="3552971"/>
              <a:ext cx="1379956" cy="83125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3419872" y="3092367"/>
            <a:ext cx="2941223" cy="2917350"/>
            <a:chOff x="3419872" y="3162053"/>
            <a:chExt cx="2941223" cy="2917350"/>
          </a:xfrm>
        </p:grpSpPr>
        <p:grpSp>
          <p:nvGrpSpPr>
            <p:cNvPr id="11" name="Group 10"/>
            <p:cNvGrpSpPr/>
            <p:nvPr/>
          </p:nvGrpSpPr>
          <p:grpSpPr>
            <a:xfrm>
              <a:off x="3419872" y="3162053"/>
              <a:ext cx="2941223" cy="2917350"/>
              <a:chOff x="3809058" y="3382965"/>
              <a:chExt cx="2941223" cy="2917350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4355976" y="3382965"/>
                <a:ext cx="239430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Standard 7L MMC</a:t>
                </a:r>
              </a:p>
            </p:txBody>
          </p:sp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053459" y="3704039"/>
                <a:ext cx="1483466" cy="2596276"/>
              </a:xfrm>
              <a:prstGeom prst="rect">
                <a:avLst/>
              </a:prstGeom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162209" y="3720427"/>
                <a:ext cx="788684" cy="673140"/>
              </a:xfrm>
              <a:prstGeom prst="rect">
                <a:avLst/>
              </a:prstGeom>
            </p:spPr>
          </p:pic>
          <p:sp>
            <p:nvSpPr>
              <p:cNvPr id="3" name="Oval Callout 2"/>
              <p:cNvSpPr/>
              <p:nvPr/>
            </p:nvSpPr>
            <p:spPr>
              <a:xfrm>
                <a:off x="4198059" y="3720427"/>
                <a:ext cx="805989" cy="673140"/>
              </a:xfrm>
              <a:prstGeom prst="wedgeEllipseCallout">
                <a:avLst>
                  <a:gd name="adj1" fmla="val 65022"/>
                  <a:gd name="adj2" fmla="val 27499"/>
                </a:avLst>
              </a:prstGeom>
              <a:noFill/>
              <a:ln w="3175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3809058" y="4682248"/>
                <a:ext cx="1298753" cy="2154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800" dirty="0" smtClean="0"/>
                  <a:t>Synthesized AC Voltage</a:t>
                </a:r>
                <a:endParaRPr lang="en-US" sz="800" dirty="0"/>
              </a:p>
            </p:txBody>
          </p:sp>
        </p:grp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468429" y="4604677"/>
              <a:ext cx="1303983" cy="788190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/>
        </p:nvSpPr>
        <p:spPr>
          <a:xfrm>
            <a:off x="5323289" y="6029580"/>
            <a:ext cx="31918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Save </a:t>
            </a:r>
            <a:r>
              <a:rPr lang="en-GB" dirty="0" smtClean="0">
                <a:solidFill>
                  <a:srgbClr val="FF0000"/>
                </a:solidFill>
              </a:rPr>
              <a:t>&gt; 55% </a:t>
            </a:r>
            <a:r>
              <a:rPr lang="en-GB" dirty="0">
                <a:solidFill>
                  <a:srgbClr val="FF0000"/>
                </a:solidFill>
              </a:rPr>
              <a:t>on MMC module</a:t>
            </a:r>
          </a:p>
        </p:txBody>
      </p:sp>
    </p:spTree>
    <p:extLst>
      <p:ext uri="{BB962C8B-B14F-4D97-AF65-F5344CB8AC3E}">
        <p14:creationId xmlns:p14="http://schemas.microsoft.com/office/powerpoint/2010/main" val="254098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Proposed HD-MMC Control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2" t="32325" r="40939" b="47611"/>
          <a:stretch/>
        </p:blipFill>
        <p:spPr>
          <a:xfrm>
            <a:off x="507262" y="1484784"/>
            <a:ext cx="7888873" cy="2088231"/>
          </a:xfrm>
          <a:prstGeom prst="rect">
            <a:avLst/>
          </a:prstGeom>
        </p:spPr>
      </p:pic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611560" y="3955001"/>
            <a:ext cx="6985000" cy="1922272"/>
          </a:xfrm>
        </p:spPr>
        <p:txBody>
          <a:bodyPr/>
          <a:lstStyle/>
          <a:p>
            <a:r>
              <a:rPr lang="en-GB" dirty="0"/>
              <a:t>Non </a:t>
            </a:r>
            <a:r>
              <a:rPr lang="en-GB" dirty="0" smtClean="0"/>
              <a:t>intrusive, the HD-MMC control algorithm (red) can be inserted as an add on to the standard control methods (blue) of the MMC.</a:t>
            </a:r>
          </a:p>
          <a:p>
            <a:r>
              <a:rPr lang="en-GB" dirty="0" smtClean="0"/>
              <a:t>This simplifies implementation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958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 smtClean="0"/>
              <a:t>HVDC is more cost effective and practical over long distances</a:t>
            </a:r>
          </a:p>
          <a:p>
            <a:r>
              <a:rPr lang="en-GB" dirty="0" smtClean="0"/>
              <a:t>HVDC substation structures are very expensive </a:t>
            </a:r>
          </a:p>
          <a:p>
            <a:pPr lvl="1"/>
            <a:r>
              <a:rPr lang="en-GB" dirty="0" smtClean="0"/>
              <a:t>Through use of the Hybrid HVDC Transformer, it can be eliminated</a:t>
            </a:r>
          </a:p>
          <a:p>
            <a:r>
              <a:rPr lang="en-GB" dirty="0" smtClean="0"/>
              <a:t>The HD-MMC approach was developed to optimise the Hybrid Transformer </a:t>
            </a:r>
          </a:p>
          <a:p>
            <a:r>
              <a:rPr lang="en-GB" dirty="0" smtClean="0"/>
              <a:t>It offers huge cost and volume saving potential through improved utilisation of the MMC’s hardware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633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Recent Work/Next Steps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 smtClean="0"/>
              <a:t>Developing </a:t>
            </a:r>
            <a:r>
              <a:rPr lang="en-GB" dirty="0"/>
              <a:t>HVDC grid topology and control for Hybrid HVDC Transformer </a:t>
            </a:r>
            <a:r>
              <a:rPr lang="en-GB" dirty="0" smtClean="0"/>
              <a:t>concept</a:t>
            </a:r>
          </a:p>
          <a:p>
            <a:pPr lvl="1"/>
            <a:r>
              <a:rPr lang="en-GB" dirty="0" smtClean="0"/>
              <a:t>Grid cluster (five turbines in series with some redundancy)</a:t>
            </a:r>
            <a:endParaRPr lang="en-GB" dirty="0"/>
          </a:p>
          <a:p>
            <a:r>
              <a:rPr lang="en-GB" dirty="0" smtClean="0"/>
              <a:t>Optimising HD-MMC control algorithm for low module count</a:t>
            </a:r>
          </a:p>
          <a:p>
            <a:r>
              <a:rPr lang="en-GB" dirty="0" smtClean="0"/>
              <a:t>Looking at 3-phase implementation of Hybrid HVDC Transformer</a:t>
            </a:r>
          </a:p>
          <a:p>
            <a:r>
              <a:rPr lang="en-GB" dirty="0" smtClean="0"/>
              <a:t>More detailed cost analysis of </a:t>
            </a:r>
            <a:r>
              <a:rPr lang="en-GB" dirty="0"/>
              <a:t>H</a:t>
            </a:r>
            <a:r>
              <a:rPr lang="en-GB" dirty="0" smtClean="0"/>
              <a:t>ybrid HVDC Transformer</a:t>
            </a:r>
            <a:endParaRPr lang="en-GB" dirty="0"/>
          </a:p>
          <a:p>
            <a:r>
              <a:rPr lang="en-GB" dirty="0" smtClean="0"/>
              <a:t>Collaboration being finalised with SINTEF and IREC (part of </a:t>
            </a:r>
            <a:r>
              <a:rPr lang="en-GB" dirty="0" err="1" smtClean="0"/>
              <a:t>IRPWind</a:t>
            </a:r>
            <a:r>
              <a:rPr lang="en-GB" dirty="0" smtClean="0"/>
              <a:t> project)</a:t>
            </a:r>
          </a:p>
          <a:p>
            <a:pPr lvl="1"/>
            <a:r>
              <a:rPr lang="en-GB" dirty="0" smtClean="0"/>
              <a:t>To demonstrate HD MMC concept on hardware – beyond simulation (SINTEF laboratories)</a:t>
            </a:r>
          </a:p>
          <a:p>
            <a:pPr lvl="1"/>
            <a:r>
              <a:rPr lang="en-GB" dirty="0" smtClean="0"/>
              <a:t>Validation of software models against hardware results</a:t>
            </a:r>
          </a:p>
          <a:p>
            <a:pPr lvl="1"/>
            <a:r>
              <a:rPr lang="en-GB" dirty="0" smtClean="0"/>
              <a:t>Medium scale (significant laboratory scale test) – 780VDC, 60kW converter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916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Research Outcomes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431371" y="1205261"/>
            <a:ext cx="8173077" cy="460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1400" b="1" dirty="0" smtClean="0"/>
              <a:t>Publications: </a:t>
            </a:r>
            <a:endParaRPr lang="en-GB" sz="1400" b="1" dirty="0"/>
          </a:p>
          <a:p>
            <a:pPr marL="285750" indent="-285750" algn="just">
              <a:spcAft>
                <a:spcPts val="600"/>
              </a:spcAft>
              <a:buFont typeface="+mj-lt"/>
              <a:buAutoNum type="arabicPeriod"/>
            </a:pPr>
            <a:r>
              <a:rPr lang="en-GB" sz="10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</a:t>
            </a:r>
            <a:r>
              <a:rPr lang="en-GB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Smailes, </a:t>
            </a:r>
            <a:r>
              <a:rPr lang="en-GB" sz="10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Chong </a:t>
            </a:r>
            <a:r>
              <a:rPr lang="en-GB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Ng. P. </a:t>
            </a:r>
            <a:r>
              <a:rPr lang="en-GB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Mckeever</a:t>
            </a:r>
            <a:r>
              <a:rPr lang="en-GB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R. Fox, M. Knos, J. </a:t>
            </a:r>
            <a:r>
              <a:rPr lang="en-GB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Shek</a:t>
            </a:r>
            <a:r>
              <a:rPr lang="en-GB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“A modular, multi-megawatt, hybrid HVDC transformer for offshore wind power collection and distribution” </a:t>
            </a:r>
            <a:r>
              <a:rPr lang="en-GB" sz="105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EWEA </a:t>
            </a:r>
            <a:r>
              <a:rPr lang="en-GB" sz="105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Offshore conference</a:t>
            </a:r>
            <a:r>
              <a:rPr lang="en-GB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Copenhagen, </a:t>
            </a:r>
            <a:r>
              <a:rPr lang="en-GB" sz="10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March</a:t>
            </a:r>
            <a:r>
              <a:rPr lang="en-GB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10-12, 2015 </a:t>
            </a:r>
            <a:endParaRPr lang="en-GB" sz="10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 algn="just">
              <a:spcAft>
                <a:spcPts val="600"/>
              </a:spcAft>
              <a:buFont typeface="+mj-lt"/>
              <a:buAutoNum type="arabicPeriod"/>
            </a:pPr>
            <a:r>
              <a:rPr lang="en-GB" sz="10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</a:t>
            </a:r>
            <a:r>
              <a:rPr lang="en-GB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Smailes, C. Ng, R. Fox, J. </a:t>
            </a:r>
            <a:r>
              <a:rPr lang="en-GB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Shek</a:t>
            </a:r>
            <a:r>
              <a:rPr lang="en-GB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M. </a:t>
            </a:r>
            <a:r>
              <a:rPr lang="en-GB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Abusara</a:t>
            </a:r>
            <a:r>
              <a:rPr lang="en-GB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G. </a:t>
            </a:r>
            <a:r>
              <a:rPr lang="en-GB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Theotokatos</a:t>
            </a:r>
            <a:r>
              <a:rPr lang="en-GB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and P. </a:t>
            </a:r>
            <a:r>
              <a:rPr lang="en-GB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Mckeever</a:t>
            </a:r>
            <a:r>
              <a:rPr lang="en-GB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“Evaluation of core loss calculation methods for highly non- sinusoidal inputs” </a:t>
            </a:r>
            <a:r>
              <a:rPr lang="en-GB" sz="105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IET </a:t>
            </a:r>
            <a:r>
              <a:rPr lang="en-GB" sz="105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ACDC Conference</a:t>
            </a:r>
            <a:r>
              <a:rPr lang="en-GB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Birmingham, UK, February, 10-12, 2015 </a:t>
            </a:r>
            <a:endParaRPr lang="en-GB" sz="10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 algn="just">
              <a:spcAft>
                <a:spcPts val="600"/>
              </a:spcAft>
              <a:buFont typeface="+mj-lt"/>
              <a:buAutoNum type="arabicPeriod"/>
            </a:pPr>
            <a:r>
              <a:rPr lang="en-GB" sz="10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Michael </a:t>
            </a:r>
            <a:r>
              <a:rPr lang="en-GB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Smailes, Chong Ng, Jonathan </a:t>
            </a:r>
            <a:r>
              <a:rPr lang="en-GB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Shek</a:t>
            </a:r>
            <a:r>
              <a:rPr lang="en-GB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GB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Girasimos</a:t>
            </a:r>
            <a:r>
              <a:rPr lang="en-GB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Theotokatos, Mohammad Abusara, “Evaluation of Core Loss Calculation Methods for Highly Non-sinusoidal Inputs”, 13th Wind Integration Workshop, Berlin, Nov 2014</a:t>
            </a:r>
          </a:p>
          <a:p>
            <a:pPr marL="285750" indent="-285750" algn="just">
              <a:spcAft>
                <a:spcPts val="600"/>
              </a:spcAft>
              <a:buFont typeface="+mj-lt"/>
              <a:buAutoNum type="arabicPeriod"/>
            </a:pPr>
            <a:r>
              <a:rPr lang="en-GB" sz="10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</a:t>
            </a:r>
            <a:r>
              <a:rPr lang="en-GB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Smailes, C. Ng, J. </a:t>
            </a:r>
            <a:r>
              <a:rPr lang="en-GB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Shek</a:t>
            </a:r>
            <a:r>
              <a:rPr lang="en-GB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G. Theotokatos, M. Abusara, “Hybrid, multi-megawatt, medium frequency HVDC transformer for offshore wind turbines”, Renewable Power Generation Conference (RPG), Naples, Sept 2014</a:t>
            </a:r>
          </a:p>
          <a:p>
            <a:pPr marL="285750" indent="-285750" algn="just">
              <a:spcAft>
                <a:spcPts val="600"/>
              </a:spcAft>
              <a:buFont typeface="+mj-lt"/>
              <a:buAutoNum type="arabicPeriod"/>
            </a:pPr>
            <a:r>
              <a:rPr lang="en-GB" sz="10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Chong </a:t>
            </a:r>
            <a:r>
              <a:rPr lang="en-GB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Ng, Paul McKeever, “Flexible HVDC Transformer for Next Generation Renewable Energy Industry”, Journal of Energy and Power Engineering ,vol. 7, no. 9, Sept 2013, pp. 1625 – 1633</a:t>
            </a:r>
          </a:p>
          <a:p>
            <a:pPr marL="285750" indent="-285750" algn="just">
              <a:spcAft>
                <a:spcPts val="600"/>
              </a:spcAft>
              <a:buFont typeface="+mj-lt"/>
              <a:buAutoNum type="arabicPeriod"/>
            </a:pPr>
            <a:r>
              <a:rPr lang="en-GB" sz="10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Chong </a:t>
            </a:r>
            <a:r>
              <a:rPr lang="en-GB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Ng, Paul McKeever, “Offshore Renewable Plant HVDC Power Collector and Distributor”, 22nd International Conference and Electricity Distribution (CIRED), Stockholm, June 2013</a:t>
            </a:r>
          </a:p>
          <a:p>
            <a:pPr marL="285750" indent="-285750" algn="just">
              <a:spcAft>
                <a:spcPts val="600"/>
              </a:spcAft>
              <a:buFont typeface="+mj-lt"/>
              <a:buAutoNum type="arabicPeriod"/>
            </a:pPr>
            <a:r>
              <a:rPr lang="en-GB" sz="10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Chong </a:t>
            </a:r>
            <a:r>
              <a:rPr lang="en-GB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Ng, Paul McKeever, “Next generation HVDC network for the offshore renewable energy industry”, The 10th International Conference on AC and DC Power Transmission, Birmingham, Dec </a:t>
            </a:r>
            <a:r>
              <a:rPr lang="en-GB" sz="10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2012</a:t>
            </a:r>
            <a:endParaRPr lang="en-GB" sz="1400" b="1" dirty="0"/>
          </a:p>
          <a:p>
            <a:pPr>
              <a:spcAft>
                <a:spcPts val="600"/>
              </a:spcAft>
            </a:pPr>
            <a:r>
              <a:rPr lang="en-GB" sz="1400" b="1" dirty="0" smtClean="0"/>
              <a:t>Patent Applications:</a:t>
            </a:r>
            <a:endParaRPr lang="en-GB" sz="1400" b="1" dirty="0"/>
          </a:p>
          <a:p>
            <a:pPr marL="285750" indent="-285750" algn="just">
              <a:spcAft>
                <a:spcPts val="600"/>
              </a:spcAft>
              <a:buFont typeface="+mj-lt"/>
              <a:buAutoNum type="arabicPeriod"/>
            </a:pPr>
            <a:r>
              <a:rPr lang="en-GB" sz="10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Smailes M., Ng C., “Low component count, low loss, Modular Multilevel Converter design for HVDC”, </a:t>
            </a:r>
            <a:r>
              <a:rPr lang="en-GB" sz="105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pending UK Patent application 2014</a:t>
            </a:r>
          </a:p>
          <a:p>
            <a:pPr marL="285750" indent="-285750" algn="just">
              <a:spcAft>
                <a:spcPts val="600"/>
              </a:spcAft>
              <a:buFont typeface="+mj-lt"/>
              <a:buAutoNum type="arabicPeriod"/>
            </a:pPr>
            <a:r>
              <a:rPr lang="en-GB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Smailes M., Ng C., “Low component count, low loss, Modular Multilevel Converter design for HVDC”, </a:t>
            </a:r>
            <a:r>
              <a:rPr lang="en-GB" sz="105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pending </a:t>
            </a:r>
            <a:r>
              <a:rPr lang="en-GB" sz="105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PCT Patent </a:t>
            </a:r>
            <a:r>
              <a:rPr lang="en-GB" sz="105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application </a:t>
            </a:r>
            <a:r>
              <a:rPr lang="en-GB" sz="105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2014</a:t>
            </a:r>
          </a:p>
          <a:p>
            <a:pPr marL="285750" indent="-285750" algn="just">
              <a:spcAft>
                <a:spcPts val="600"/>
              </a:spcAft>
              <a:buFont typeface="+mj-lt"/>
              <a:buAutoNum type="arabicPeriod"/>
            </a:pPr>
            <a:r>
              <a:rPr lang="en-GB" sz="10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Ng </a:t>
            </a:r>
            <a:r>
              <a:rPr lang="en-GB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C. H., Southern D., Ferguson A. D., “A Power Collection and Distribution System”, WO2011033308, published 24th March 2011</a:t>
            </a:r>
          </a:p>
        </p:txBody>
      </p:sp>
    </p:spTree>
    <p:extLst>
      <p:ext uri="{BB962C8B-B14F-4D97-AF65-F5344CB8AC3E}">
        <p14:creationId xmlns:p14="http://schemas.microsoft.com/office/powerpoint/2010/main" val="593524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355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07704" y="1700808"/>
            <a:ext cx="567063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14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100" dirty="0" smtClean="0">
                <a:solidFill>
                  <a:srgbClr val="00B7C6"/>
                </a:solidFill>
                <a:latin typeface="Calibri" panose="020F0502020204030204" pitchFamily="34" charset="0"/>
              </a:rPr>
              <a:t>Platform-less Offshore HVDC System</a:t>
            </a:r>
          </a:p>
          <a:p>
            <a:pPr lvl="1" indent="-214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100" dirty="0" smtClean="0">
                <a:solidFill>
                  <a:srgbClr val="00B7C6"/>
                </a:solidFill>
                <a:latin typeface="Calibri" panose="020F0502020204030204" pitchFamily="34" charset="0"/>
              </a:rPr>
              <a:t>AC vs DC</a:t>
            </a:r>
          </a:p>
          <a:p>
            <a:pPr lvl="1" indent="-214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100" dirty="0" smtClean="0">
                <a:solidFill>
                  <a:srgbClr val="00B7C6"/>
                </a:solidFill>
                <a:latin typeface="Calibri" panose="020F0502020204030204" pitchFamily="34" charset="0"/>
              </a:rPr>
              <a:t>Research History</a:t>
            </a:r>
          </a:p>
          <a:p>
            <a:pPr lvl="1" indent="-214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100" dirty="0" smtClean="0">
                <a:solidFill>
                  <a:srgbClr val="00B7C6"/>
                </a:solidFill>
                <a:latin typeface="Calibri" panose="020F0502020204030204" pitchFamily="34" charset="0"/>
              </a:rPr>
              <a:t>Current Status</a:t>
            </a:r>
          </a:p>
          <a:p>
            <a:pPr indent="-214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100" dirty="0" smtClean="0">
                <a:solidFill>
                  <a:srgbClr val="00B7C6"/>
                </a:solidFill>
                <a:latin typeface="Calibri" panose="020F0502020204030204" pitchFamily="34" charset="0"/>
              </a:rPr>
              <a:t>HD-MMC</a:t>
            </a:r>
          </a:p>
          <a:p>
            <a:pPr lvl="1" indent="-214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100" dirty="0" smtClean="0">
                <a:solidFill>
                  <a:srgbClr val="00B7C6"/>
                </a:solidFill>
                <a:latin typeface="Calibri" panose="020F0502020204030204" pitchFamily="34" charset="0"/>
              </a:rPr>
              <a:t>State of the art</a:t>
            </a:r>
          </a:p>
          <a:p>
            <a:pPr lvl="1" indent="-214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100" dirty="0" smtClean="0">
                <a:solidFill>
                  <a:srgbClr val="00B7C6"/>
                </a:solidFill>
                <a:latin typeface="Calibri" panose="020F0502020204030204" pitchFamily="34" charset="0"/>
              </a:rPr>
              <a:t>HD Proposed Solution</a:t>
            </a:r>
          </a:p>
          <a:p>
            <a:pPr indent="-214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100" dirty="0" smtClean="0">
                <a:solidFill>
                  <a:srgbClr val="00B7C6"/>
                </a:solidFill>
                <a:latin typeface="Calibri" panose="020F0502020204030204" pitchFamily="34" charset="0"/>
              </a:rPr>
              <a:t>Conclusions/Next Steps</a:t>
            </a:r>
            <a:endParaRPr lang="en-GB" sz="2100" dirty="0">
              <a:solidFill>
                <a:srgbClr val="00B7C6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715676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 vs. DC Transmission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4464" y="2924944"/>
            <a:ext cx="5004000" cy="3186220"/>
          </a:xfrm>
          <a:prstGeom prst="rect">
            <a:avLst/>
          </a:prstGeom>
        </p:spPr>
      </p:pic>
      <p:sp>
        <p:nvSpPr>
          <p:cNvPr id="5" name="Content Placeholder 3"/>
          <p:cNvSpPr txBox="1">
            <a:spLocks/>
          </p:cNvSpPr>
          <p:nvPr/>
        </p:nvSpPr>
        <p:spPr>
          <a:xfrm>
            <a:off x="179512" y="1484784"/>
            <a:ext cx="8784976" cy="1512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0" indent="-2667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286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Wind industry moving further offshore</a:t>
            </a:r>
          </a:p>
          <a:p>
            <a:r>
              <a:rPr lang="en-US" sz="1600" dirty="0" smtClean="0"/>
              <a:t>HVDC more cost effective over long distances</a:t>
            </a:r>
          </a:p>
          <a:p>
            <a:r>
              <a:rPr lang="en-US" sz="1600" dirty="0"/>
              <a:t>Large wind farms increasingly looking to HVDC for </a:t>
            </a:r>
            <a:r>
              <a:rPr lang="en-US" sz="1600" dirty="0" smtClean="0"/>
              <a:t>exporting power</a:t>
            </a:r>
            <a:endParaRPr lang="en-US" sz="1600" dirty="0"/>
          </a:p>
          <a:p>
            <a:endParaRPr lang="en-US" sz="1600" dirty="0"/>
          </a:p>
          <a:p>
            <a:endParaRPr lang="en-US" sz="1600" dirty="0" smtClean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179512" y="2924944"/>
            <a:ext cx="3600400" cy="3528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0" indent="-2667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286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Current</a:t>
            </a:r>
            <a:r>
              <a:rPr lang="en-US" sz="1600" dirty="0" smtClean="0"/>
              <a:t> </a:t>
            </a:r>
            <a:r>
              <a:rPr lang="en-US" sz="1600" dirty="0"/>
              <a:t>HVDC converters </a:t>
            </a:r>
            <a:r>
              <a:rPr lang="en-US" sz="1600" dirty="0" smtClean="0"/>
              <a:t>not </a:t>
            </a:r>
            <a:r>
              <a:rPr lang="en-US" sz="1600" dirty="0" err="1"/>
              <a:t>optimised</a:t>
            </a:r>
            <a:r>
              <a:rPr lang="en-US" sz="1600" dirty="0"/>
              <a:t> for offshore </a:t>
            </a:r>
            <a:r>
              <a:rPr lang="en-US" sz="1600" dirty="0" smtClean="0"/>
              <a:t>environment</a:t>
            </a:r>
            <a:endParaRPr lang="en-US" sz="1600" dirty="0"/>
          </a:p>
          <a:p>
            <a:pPr lvl="1">
              <a:buFont typeface="Lucida Grande"/>
              <a:buChar char="-"/>
            </a:pPr>
            <a:r>
              <a:rPr lang="en-US" sz="1600" dirty="0" smtClean="0"/>
              <a:t>High </a:t>
            </a:r>
            <a:r>
              <a:rPr lang="en-US" sz="1600" dirty="0"/>
              <a:t>capital cost </a:t>
            </a:r>
            <a:r>
              <a:rPr lang="en-US" sz="1600" dirty="0" smtClean="0"/>
              <a:t>                      ≈ 16 - 22 </a:t>
            </a:r>
            <a:r>
              <a:rPr lang="en-US" sz="1600" dirty="0"/>
              <a:t>% of wind </a:t>
            </a:r>
            <a:r>
              <a:rPr lang="en-US" sz="1600" dirty="0" smtClean="0"/>
              <a:t>farm</a:t>
            </a:r>
            <a:endParaRPr lang="en-US" sz="1600" dirty="0"/>
          </a:p>
          <a:p>
            <a:pPr lvl="1">
              <a:buFont typeface="Lucida Grande"/>
              <a:buChar char="-"/>
            </a:pPr>
            <a:r>
              <a:rPr lang="en-US" sz="1600" dirty="0"/>
              <a:t>Low redundancy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84535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HD MMC for Platform-less Offshore HVDC System</a:t>
            </a:r>
          </a:p>
        </p:txBody>
      </p:sp>
      <p:sp>
        <p:nvSpPr>
          <p:cNvPr id="5" name="Text Placeholder 4"/>
          <p:cNvSpPr txBox="1">
            <a:spLocks/>
          </p:cNvSpPr>
          <p:nvPr/>
        </p:nvSpPr>
        <p:spPr>
          <a:xfrm>
            <a:off x="4283968" y="2116415"/>
            <a:ext cx="5400600" cy="31683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66700" indent="-2667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286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lang="en-GB" sz="1800" b="1" dirty="0" smtClean="0">
                <a:solidFill>
                  <a:sysClr val="windowText" lastClr="000000"/>
                </a:solidFill>
                <a:latin typeface="Calibri"/>
              </a:rPr>
              <a:t>Features:</a:t>
            </a:r>
            <a:endParaRPr kumimoji="0" lang="en-GB" sz="180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</a:endParaRP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HVDC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power transmission from the very beginning</a:t>
            </a:r>
          </a:p>
          <a:p>
            <a:pPr marL="542925" marR="0" lvl="1" indent="-276225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B7C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Reduce losses and 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7C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components (at system level) </a:t>
            </a:r>
          </a:p>
          <a:p>
            <a:pPr indent="-276225">
              <a:lnSpc>
                <a:spcPct val="120000"/>
              </a:lnSpc>
              <a:spcAft>
                <a:spcPts val="0"/>
              </a:spcAft>
              <a:defRPr/>
            </a:pP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Decentralised multi-terminal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HVDC system </a:t>
            </a:r>
          </a:p>
          <a:p>
            <a:pPr marL="542925" marR="0" lvl="1" indent="-276225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B7C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Increase 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7C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availability</a:t>
            </a:r>
            <a:r>
              <a:rPr kumimoji="0" lang="en-GB" sz="1400" b="0" i="0" u="none" strike="noStrike" kern="1200" cap="none" spc="0" normalizeH="0" noProof="0" dirty="0" smtClean="0">
                <a:ln>
                  <a:noFill/>
                </a:ln>
                <a:solidFill>
                  <a:srgbClr val="00B7C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– 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Offers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flexibility and redundancy</a:t>
            </a:r>
          </a:p>
          <a:p>
            <a:pPr marL="542925" marR="0" lvl="1" indent="-276225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B7C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Reduce 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7C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cost – 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Removal/minimise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offshore 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substation</a:t>
            </a:r>
          </a:p>
        </p:txBody>
      </p:sp>
      <p:sp>
        <p:nvSpPr>
          <p:cNvPr id="7" name="Text Placeholder 4"/>
          <p:cNvSpPr txBox="1">
            <a:spLocks/>
          </p:cNvSpPr>
          <p:nvPr/>
        </p:nvSpPr>
        <p:spPr>
          <a:xfrm>
            <a:off x="323528" y="1207331"/>
            <a:ext cx="8126475" cy="74715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solidFill>
                  <a:srgbClr val="00B7C6"/>
                </a:solidFill>
                <a:effectLst/>
                <a:uLnTx/>
                <a:uFillTx/>
                <a:latin typeface="Calibri"/>
                <a:ea typeface="ＭＳ Ｐゴシック" charset="-128"/>
              </a:rPr>
              <a:t>Objective: Develop a dedicated high fault tolerances, flexible and cost effective power collection technology for offshore wind industry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123" y="1951164"/>
            <a:ext cx="3305903" cy="2470230"/>
          </a:xfrm>
          <a:prstGeom prst="rect">
            <a:avLst/>
          </a:prstGeom>
        </p:spPr>
      </p:pic>
      <p:pic>
        <p:nvPicPr>
          <p:cNvPr id="9" name="Picture 8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2910323" y="4683870"/>
            <a:ext cx="5521760" cy="151054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A3877-E7B1-4122-BF1B-42933F873793}" type="slidenum">
              <a:rPr lang="en-GB" smtClean="0"/>
              <a:t>4</a:t>
            </a:fld>
            <a:endParaRPr lang="en-GB"/>
          </a:p>
        </p:txBody>
      </p:sp>
      <p:sp>
        <p:nvSpPr>
          <p:cNvPr id="10" name="Right Arrow 9"/>
          <p:cNvSpPr/>
          <p:nvPr/>
        </p:nvSpPr>
        <p:spPr>
          <a:xfrm rot="2423198">
            <a:off x="2814398" y="3792298"/>
            <a:ext cx="2413488" cy="3039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8898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Converter topology analysis – HB/HB, HB/MMC, MMC/MMC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51520" y="3854103"/>
            <a:ext cx="3456384" cy="2527225"/>
          </a:xfrm>
        </p:spPr>
        <p:txBody>
          <a:bodyPr>
            <a:normAutofit/>
          </a:bodyPr>
          <a:lstStyle/>
          <a:p>
            <a:r>
              <a:rPr lang="en-GB" sz="1600" dirty="0" smtClean="0"/>
              <a:t>Optimum configuration found to be HB-MMC at 1.4 kHz</a:t>
            </a:r>
          </a:p>
          <a:p>
            <a:r>
              <a:rPr lang="en-GB" sz="1600" dirty="0"/>
              <a:t>Majority of losses attributed to converter conduction losses</a:t>
            </a:r>
          </a:p>
          <a:p>
            <a:r>
              <a:rPr lang="en-GB" sz="1600" dirty="0"/>
              <a:t>This can be decreased by moving to 3-phase</a:t>
            </a:r>
          </a:p>
          <a:p>
            <a:endParaRPr lang="en-GB" sz="1600" dirty="0" smtClean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251520" y="1155758"/>
            <a:ext cx="5671701" cy="162517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66700" indent="-2667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286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GB" sz="1600" dirty="0" smtClean="0"/>
              <a:t>Different converter configurations modelled in Simulink</a:t>
            </a:r>
          </a:p>
          <a:p>
            <a:pPr lvl="1">
              <a:lnSpc>
                <a:spcPct val="120000"/>
              </a:lnSpc>
            </a:pPr>
            <a:r>
              <a:rPr lang="en-GB" sz="1600" dirty="0" smtClean="0"/>
              <a:t>HB-HB</a:t>
            </a:r>
          </a:p>
          <a:p>
            <a:pPr lvl="1">
              <a:lnSpc>
                <a:spcPct val="120000"/>
              </a:lnSpc>
            </a:pPr>
            <a:r>
              <a:rPr lang="en-GB" sz="1600" dirty="0" smtClean="0"/>
              <a:t>HB-MMC</a:t>
            </a:r>
            <a:endParaRPr lang="en-GB" sz="1600" dirty="0"/>
          </a:p>
          <a:p>
            <a:pPr lvl="1">
              <a:lnSpc>
                <a:spcPct val="120000"/>
              </a:lnSpc>
            </a:pPr>
            <a:r>
              <a:rPr lang="en-GB" sz="1600" dirty="0" smtClean="0"/>
              <a:t>MMC-MMC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5378711" y="1394982"/>
            <a:ext cx="2932409" cy="2484826"/>
            <a:chOff x="5516872" y="1431018"/>
            <a:chExt cx="3165475" cy="2447925"/>
          </a:xfrm>
        </p:grpSpPr>
        <p:pic>
          <p:nvPicPr>
            <p:cNvPr id="5" name="Picture 4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16872" y="1431018"/>
              <a:ext cx="3165475" cy="24479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Oval 10"/>
            <p:cNvSpPr/>
            <p:nvPr/>
          </p:nvSpPr>
          <p:spPr>
            <a:xfrm>
              <a:off x="7334397" y="2123242"/>
              <a:ext cx="288032" cy="1219638"/>
            </a:xfrm>
            <a:prstGeom prst="ellipse">
              <a:avLst/>
            </a:prstGeom>
            <a:noFill/>
            <a:ln>
              <a:solidFill>
                <a:schemeClr val="accent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9506" y="1683930"/>
            <a:ext cx="1799998" cy="684000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6877" y="3922818"/>
            <a:ext cx="2677123" cy="23865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roup 9"/>
          <p:cNvGrpSpPr/>
          <p:nvPr/>
        </p:nvGrpSpPr>
        <p:grpSpPr>
          <a:xfrm>
            <a:off x="3525888" y="3937854"/>
            <a:ext cx="2990328" cy="2371466"/>
            <a:chOff x="5364088" y="2205211"/>
            <a:chExt cx="3165475" cy="2447925"/>
          </a:xfrm>
        </p:grpSpPr>
        <p:pic>
          <p:nvPicPr>
            <p:cNvPr id="13" name="Picture 12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4088" y="2205211"/>
              <a:ext cx="3165475" cy="2447925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5" name="Straight Connector 14"/>
            <p:cNvCxnSpPr/>
            <p:nvPr/>
          </p:nvCxnSpPr>
          <p:spPr>
            <a:xfrm>
              <a:off x="7340600" y="2245444"/>
              <a:ext cx="1612" cy="2242815"/>
            </a:xfrm>
            <a:prstGeom prst="line">
              <a:avLst/>
            </a:prstGeom>
            <a:ln w="38100" cmpd="sng">
              <a:solidFill>
                <a:schemeClr val="accent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Content Placeholder 2"/>
          <p:cNvSpPr txBox="1">
            <a:spLocks/>
          </p:cNvSpPr>
          <p:nvPr/>
        </p:nvSpPr>
        <p:spPr>
          <a:xfrm>
            <a:off x="251520" y="2636341"/>
            <a:ext cx="5045029" cy="4537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0" indent="-2667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286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 smtClean="0"/>
              <a:t>Based on input waveforms, the transformer specifications are optimised</a:t>
            </a:r>
            <a:r>
              <a:rPr lang="en-GB" sz="1600" dirty="0"/>
              <a:t> and losses </a:t>
            </a:r>
            <a:r>
              <a:rPr lang="en-GB" sz="1600" dirty="0" smtClean="0"/>
              <a:t>calculated</a:t>
            </a:r>
          </a:p>
          <a:p>
            <a:r>
              <a:rPr lang="en-GB" sz="1600" dirty="0" smtClean="0"/>
              <a:t>Repeated for frequencies between 500 – 2,000 Hz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5378711" y="2497197"/>
            <a:ext cx="1703441" cy="131990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endCxn id="9" idx="0"/>
          </p:cNvCxnSpPr>
          <p:nvPr/>
        </p:nvCxnSpPr>
        <p:spPr>
          <a:xfrm>
            <a:off x="7314618" y="2636341"/>
            <a:ext cx="490821" cy="128647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3285005" y="1484784"/>
            <a:ext cx="1251675" cy="36004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3285005" y="1484784"/>
            <a:ext cx="387579" cy="36004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546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>
            <a:graphicFrameLocks/>
          </p:cNvGraphicFramePr>
          <p:nvPr>
            <p:extLst/>
          </p:nvPr>
        </p:nvGraphicFramePr>
        <p:xfrm>
          <a:off x="2171661" y="3797998"/>
          <a:ext cx="1584000" cy="10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6" name="Straight Arrow Connector 15"/>
          <p:cNvCxnSpPr/>
          <p:nvPr/>
        </p:nvCxnSpPr>
        <p:spPr>
          <a:xfrm flipH="1">
            <a:off x="3576764" y="3933056"/>
            <a:ext cx="1229539" cy="0"/>
          </a:xfrm>
          <a:prstGeom prst="straightConnector1">
            <a:avLst/>
          </a:prstGeom>
          <a:ln w="31750">
            <a:solidFill>
              <a:schemeClr val="tx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HB-MMC Harmonic Interaction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95536" y="1114997"/>
            <a:ext cx="9326934" cy="3528863"/>
          </a:xfrm>
        </p:spPr>
        <p:txBody>
          <a:bodyPr/>
          <a:lstStyle/>
          <a:p>
            <a:r>
              <a:rPr lang="en-GB" dirty="0" smtClean="0"/>
              <a:t>Large Harmonic disparity between HB and </a:t>
            </a:r>
            <a:r>
              <a:rPr lang="en-GB" dirty="0" err="1" smtClean="0"/>
              <a:t>nL</a:t>
            </a:r>
            <a:r>
              <a:rPr lang="en-GB" dirty="0" smtClean="0"/>
              <a:t> MMC</a:t>
            </a:r>
          </a:p>
          <a:p>
            <a:pPr lvl="1"/>
            <a:r>
              <a:rPr lang="en-GB" dirty="0" smtClean="0"/>
              <a:t>Power control issues (harmonics)</a:t>
            </a:r>
          </a:p>
          <a:p>
            <a:pPr lvl="1"/>
            <a:r>
              <a:rPr lang="en-GB" dirty="0" smtClean="0"/>
              <a:t>Transformer hotspots (potentially)</a:t>
            </a:r>
          </a:p>
          <a:p>
            <a:r>
              <a:rPr lang="en-GB" dirty="0" smtClean="0"/>
              <a:t>MMC on LVDC bus requires few modules therefore same issue</a:t>
            </a:r>
          </a:p>
          <a:p>
            <a:r>
              <a:rPr lang="en-GB" dirty="0" smtClean="0"/>
              <a:t>Traditionally use PWM and filter but in MF, high switching losses result!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/>
          </p:nvPr>
        </p:nvGraphicFramePr>
        <p:xfrm>
          <a:off x="4950319" y="3727245"/>
          <a:ext cx="1584176" cy="10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9878" y="4826630"/>
            <a:ext cx="3753524" cy="1426340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3755660" y="3980769"/>
            <a:ext cx="978635" cy="575473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704660" y="3789266"/>
            <a:ext cx="1117763" cy="0"/>
          </a:xfrm>
          <a:prstGeom prst="straightConnector1">
            <a:avLst/>
          </a:prstGeom>
          <a:ln w="31750">
            <a:solidFill>
              <a:schemeClr val="tx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635896" y="3212976"/>
            <a:ext cx="101351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0" dirty="0" smtClean="0"/>
              <a:t>X	</a:t>
            </a:r>
            <a:endParaRPr lang="en-GB" sz="12000" dirty="0"/>
          </a:p>
        </p:txBody>
      </p:sp>
      <p:sp>
        <p:nvSpPr>
          <p:cNvPr id="17" name="TextBox 16"/>
          <p:cNvSpPr txBox="1"/>
          <p:nvPr/>
        </p:nvSpPr>
        <p:spPr>
          <a:xfrm>
            <a:off x="971600" y="4365913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HB</a:t>
            </a:r>
            <a:endParaRPr lang="en-GB" dirty="0"/>
          </a:p>
        </p:txBody>
      </p:sp>
      <p:cxnSp>
        <p:nvCxnSpPr>
          <p:cNvPr id="19" name="Straight Arrow Connector 18"/>
          <p:cNvCxnSpPr>
            <a:stCxn id="17" idx="3"/>
            <a:endCxn id="5" idx="1"/>
          </p:cNvCxnSpPr>
          <p:nvPr/>
        </p:nvCxnSpPr>
        <p:spPr>
          <a:xfrm flipV="1">
            <a:off x="1547664" y="4301998"/>
            <a:ext cx="623997" cy="24858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853899" y="4239891"/>
            <a:ext cx="1081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nL</a:t>
            </a:r>
            <a:r>
              <a:rPr lang="en-GB" dirty="0" smtClean="0"/>
              <a:t> MMC</a:t>
            </a:r>
            <a:endParaRPr lang="en-GB" dirty="0"/>
          </a:p>
        </p:txBody>
      </p:sp>
      <p:cxnSp>
        <p:nvCxnSpPr>
          <p:cNvPr id="21" name="Straight Arrow Connector 20"/>
          <p:cNvCxnSpPr>
            <a:stCxn id="20" idx="1"/>
          </p:cNvCxnSpPr>
          <p:nvPr/>
        </p:nvCxnSpPr>
        <p:spPr>
          <a:xfrm flipH="1" flipV="1">
            <a:off x="6316337" y="4057121"/>
            <a:ext cx="537562" cy="36743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4832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Modular Multilevel Converter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01650" y="1484313"/>
            <a:ext cx="4430390" cy="4537075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Its modular design makes it ideal for scaling up.</a:t>
            </a:r>
          </a:p>
          <a:p>
            <a:pPr lvl="2">
              <a:lnSpc>
                <a:spcPct val="120000"/>
              </a:lnSpc>
            </a:pPr>
            <a:r>
              <a:rPr lang="en-US" dirty="0" smtClean="0"/>
              <a:t>Now used in a variety of applications, including HVDC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Very attractive for offshore wind</a:t>
            </a:r>
          </a:p>
          <a:p>
            <a:pPr lvl="2">
              <a:lnSpc>
                <a:spcPct val="120000"/>
              </a:lnSpc>
            </a:pPr>
            <a:r>
              <a:rPr lang="en-US" dirty="0"/>
              <a:t>L</a:t>
            </a:r>
            <a:r>
              <a:rPr lang="en-US" dirty="0" smtClean="0"/>
              <a:t>ow THD on AC terminal therefore no bulky filters</a:t>
            </a:r>
          </a:p>
          <a:p>
            <a:pPr lvl="2">
              <a:lnSpc>
                <a:spcPct val="120000"/>
              </a:lnSpc>
            </a:pPr>
            <a:r>
              <a:rPr lang="en-US" dirty="0" smtClean="0"/>
              <a:t>High efficiency </a:t>
            </a:r>
          </a:p>
          <a:p>
            <a:pPr lvl="2">
              <a:lnSpc>
                <a:spcPct val="120000"/>
              </a:lnSpc>
            </a:pPr>
            <a:r>
              <a:rPr lang="en-US" dirty="0" smtClean="0"/>
              <a:t>High degree of controllability</a:t>
            </a:r>
          </a:p>
          <a:p>
            <a:endParaRPr lang="en-US" dirty="0" smtClean="0"/>
          </a:p>
        </p:txBody>
      </p:sp>
      <p:grpSp>
        <p:nvGrpSpPr>
          <p:cNvPr id="15" name="Group 14"/>
          <p:cNvGrpSpPr/>
          <p:nvPr/>
        </p:nvGrpSpPr>
        <p:grpSpPr>
          <a:xfrm>
            <a:off x="5383562" y="1166250"/>
            <a:ext cx="3868958" cy="5173200"/>
            <a:chOff x="5095530" y="1166250"/>
            <a:chExt cx="3868958" cy="5173200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6946" y="1166250"/>
              <a:ext cx="3227542" cy="517320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5530" y="1553617"/>
              <a:ext cx="2293147" cy="457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4968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978" y="1173956"/>
            <a:ext cx="3227542" cy="5173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Modular Multilevel Converter </a:t>
            </a:r>
            <a:r>
              <a:rPr lang="en-GB" dirty="0" smtClean="0"/>
              <a:t>(MMC) </a:t>
            </a:r>
            <a:r>
              <a:rPr lang="en-US" dirty="0" smtClean="0"/>
              <a:t>Limitations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478" y="1559173"/>
            <a:ext cx="317306" cy="45701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323529" y="1124744"/>
                <a:ext cx="4968551" cy="5185047"/>
              </a:xfrm>
            </p:spPr>
            <p:txBody>
              <a:bodyPr>
                <a:normAutofit fontScale="775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dirty="0" smtClean="0"/>
                  <a:t>Each </a:t>
                </a:r>
                <a:r>
                  <a:rPr lang="en-US" dirty="0"/>
                  <a:t>module can only create </a:t>
                </a:r>
                <a:r>
                  <a:rPr lang="en-US" dirty="0" smtClean="0"/>
                  <a:t>one </a:t>
                </a:r>
                <a:r>
                  <a:rPr lang="en-US" dirty="0"/>
                  <a:t>AC voltage level </a:t>
                </a:r>
                <a:r>
                  <a:rPr lang="en-US" i="1" dirty="0" err="1"/>
                  <a:t>L</a:t>
                </a:r>
                <a:r>
                  <a:rPr lang="en-US" i="1" baseline="-25000" dirty="0" err="1"/>
                  <a:t>conv</a:t>
                </a:r>
                <a:r>
                  <a:rPr lang="en-US" dirty="0" smtClean="0"/>
                  <a:t>: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𝑐𝑜𝑛𝑣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𝑚𝑜𝑑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US" dirty="0"/>
              </a:p>
              <a:p>
                <a:pPr>
                  <a:lnSpc>
                    <a:spcPct val="120000"/>
                  </a:lnSpc>
                </a:pPr>
                <a:r>
                  <a:rPr lang="en-US" dirty="0"/>
                  <a:t>Therefore many modules required to reduce THD &lt; 3 %  (≈ 30)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dirty="0"/>
                  <a:t>Each module requires </a:t>
                </a:r>
                <a:r>
                  <a:rPr lang="en-US" dirty="0" smtClean="0"/>
                  <a:t>two </a:t>
                </a:r>
                <a:r>
                  <a:rPr lang="en-US" dirty="0"/>
                  <a:t>valves and a large capacitor </a:t>
                </a:r>
              </a:p>
              <a:p>
                <a:pPr lvl="2">
                  <a:lnSpc>
                    <a:spcPct val="120000"/>
                  </a:lnSpc>
                </a:pPr>
                <a:r>
                  <a:rPr lang="en-US" dirty="0"/>
                  <a:t>Capacitor contributes to roughly 50 % of the module volume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dirty="0"/>
                  <a:t>Therefore </a:t>
                </a:r>
                <a:r>
                  <a:rPr lang="en-US" dirty="0" smtClean="0"/>
                  <a:t>achieving low </a:t>
                </a:r>
                <a:r>
                  <a:rPr lang="en-US" dirty="0"/>
                  <a:t>THD increases converter losses </a:t>
                </a:r>
                <a:r>
                  <a:rPr lang="en-US" dirty="0" smtClean="0"/>
                  <a:t>and more </a:t>
                </a:r>
                <a:r>
                  <a:rPr lang="en-US" dirty="0"/>
                  <a:t>crucially </a:t>
                </a:r>
                <a:r>
                  <a:rPr lang="en-US" dirty="0" smtClean="0"/>
                  <a:t>converter’s </a:t>
                </a:r>
                <a:r>
                  <a:rPr lang="en-US" dirty="0"/>
                  <a:t>size and weight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dirty="0"/>
                  <a:t>A LARGE </a:t>
                </a:r>
                <a:r>
                  <a:rPr lang="en-US" dirty="0" smtClean="0"/>
                  <a:t>offshore </a:t>
                </a:r>
                <a:r>
                  <a:rPr lang="en-US" dirty="0"/>
                  <a:t>platform </a:t>
                </a:r>
                <a:r>
                  <a:rPr lang="en-US" dirty="0" smtClean="0"/>
                  <a:t>is required </a:t>
                </a:r>
                <a:r>
                  <a:rPr lang="en-US" dirty="0"/>
                  <a:t>to support it</a:t>
                </a:r>
                <a:r>
                  <a:rPr lang="en-US" dirty="0" smtClean="0"/>
                  <a:t>.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dirty="0"/>
                  <a:t>Platform </a:t>
                </a:r>
                <a:r>
                  <a:rPr lang="en-US" dirty="0" smtClean="0"/>
                  <a:t>structure accounts </a:t>
                </a:r>
                <a:r>
                  <a:rPr lang="en-US" dirty="0"/>
                  <a:t>for ≈ 70 % of substation cost </a:t>
                </a:r>
                <a:r>
                  <a:rPr lang="en-GB" dirty="0"/>
                  <a:t>therefore significant savings possible by reducing </a:t>
                </a:r>
                <a:r>
                  <a:rPr lang="en-GB" dirty="0" smtClean="0"/>
                  <a:t>size or elimination</a:t>
                </a:r>
                <a:endParaRPr lang="en-US" dirty="0"/>
              </a:p>
            </p:txBody>
          </p:sp>
        </mc:Choice>
        <mc:Fallback xmlns="">
          <p:sp>
            <p:nvSpPr>
              <p:cNvPr id="10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323529" y="1124744"/>
                <a:ext cx="4968551" cy="5185047"/>
              </a:xfrm>
              <a:blipFill rotWithShape="0">
                <a:blip r:embed="rId4"/>
                <a:stretch>
                  <a:fillRect l="-491" t="-353" r="-613" b="-2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707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4134" y="1537937"/>
            <a:ext cx="508186" cy="461045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499069"/>
            <a:ext cx="924067" cy="4630269"/>
          </a:xfrm>
          <a:prstGeom prst="rect">
            <a:avLst/>
          </a:prstGeom>
        </p:spPr>
      </p:pic>
      <p:sp>
        <p:nvSpPr>
          <p:cNvPr id="25" name="Right Arrow 24"/>
          <p:cNvSpPr/>
          <p:nvPr/>
        </p:nvSpPr>
        <p:spPr>
          <a:xfrm>
            <a:off x="7581642" y="2005021"/>
            <a:ext cx="499390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173956"/>
            <a:ext cx="3227542" cy="5173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High Definition Modular Multilevel Converter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57635" y="1484313"/>
            <a:ext cx="4646413" cy="453707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By using the novel HD-MMC control algorithm one module corresponds to </a:t>
            </a:r>
            <a:r>
              <a:rPr lang="en-US" b="1" dirty="0" smtClean="0"/>
              <a:t>multiple AC voltage levels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Using the HD-MMC algorithm only </a:t>
            </a:r>
            <a:r>
              <a:rPr lang="en-US" b="1" dirty="0" smtClean="0"/>
              <a:t>12 modules </a:t>
            </a:r>
            <a:r>
              <a:rPr lang="en-US" dirty="0" smtClean="0"/>
              <a:t>are required to create </a:t>
            </a:r>
            <a:r>
              <a:rPr lang="en-US" b="1" dirty="0" smtClean="0"/>
              <a:t>29 L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This is achieved by grouping modules into sets, controlling each to provide additional voltage levels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Therefore </a:t>
            </a:r>
            <a:r>
              <a:rPr lang="en-US" b="1" dirty="0" smtClean="0"/>
              <a:t>fewer</a:t>
            </a:r>
            <a:r>
              <a:rPr lang="en-US" dirty="0" smtClean="0"/>
              <a:t> modules for the same THD 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This results in a more compact converter reducing platform size and cost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878" y="1559173"/>
            <a:ext cx="317306" cy="4570166"/>
          </a:xfrm>
          <a:prstGeom prst="rect">
            <a:avLst/>
          </a:prstGeom>
        </p:spPr>
      </p:pic>
      <p:sp>
        <p:nvSpPr>
          <p:cNvPr id="17" name="Right Arrow 16"/>
          <p:cNvSpPr/>
          <p:nvPr/>
        </p:nvSpPr>
        <p:spPr>
          <a:xfrm>
            <a:off x="6403950" y="1988840"/>
            <a:ext cx="499390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/>
          <p:cNvSpPr txBox="1"/>
          <p:nvPr/>
        </p:nvSpPr>
        <p:spPr>
          <a:xfrm>
            <a:off x="6427732" y="2114475"/>
            <a:ext cx="60562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dirty="0">
                <a:solidFill>
                  <a:schemeClr val="bg1"/>
                </a:solidFill>
              </a:rPr>
              <a:t>R</a:t>
            </a:r>
            <a:r>
              <a:rPr lang="en-GB" sz="800" dirty="0" smtClean="0">
                <a:solidFill>
                  <a:schemeClr val="bg1"/>
                </a:solidFill>
              </a:rPr>
              <a:t>educe modules</a:t>
            </a:r>
            <a:endParaRPr lang="en-GB" sz="800" dirty="0">
              <a:solidFill>
                <a:schemeClr val="bg1"/>
              </a:solidFill>
            </a:endParaRPr>
          </a:p>
        </p:txBody>
      </p:sp>
      <p:sp>
        <p:nvSpPr>
          <p:cNvPr id="22" name="Right Arrow 21"/>
          <p:cNvSpPr/>
          <p:nvPr/>
        </p:nvSpPr>
        <p:spPr>
          <a:xfrm>
            <a:off x="6444208" y="4509120"/>
            <a:ext cx="499390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/>
          <p:cNvSpPr txBox="1"/>
          <p:nvPr/>
        </p:nvSpPr>
        <p:spPr>
          <a:xfrm>
            <a:off x="6467990" y="4634755"/>
            <a:ext cx="60562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dirty="0">
                <a:solidFill>
                  <a:schemeClr val="bg1"/>
                </a:solidFill>
              </a:rPr>
              <a:t>R</a:t>
            </a:r>
            <a:r>
              <a:rPr lang="en-GB" sz="800" dirty="0" smtClean="0">
                <a:solidFill>
                  <a:schemeClr val="bg1"/>
                </a:solidFill>
              </a:rPr>
              <a:t>educe modules</a:t>
            </a:r>
            <a:endParaRPr lang="en-GB" sz="800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626084" y="2115359"/>
            <a:ext cx="60562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dirty="0" smtClean="0">
                <a:solidFill>
                  <a:schemeClr val="bg1"/>
                </a:solidFill>
              </a:rPr>
              <a:t>Group </a:t>
            </a:r>
          </a:p>
          <a:p>
            <a:r>
              <a:rPr lang="en-GB" sz="800" dirty="0" smtClean="0">
                <a:solidFill>
                  <a:schemeClr val="bg1"/>
                </a:solidFill>
              </a:rPr>
              <a:t>into </a:t>
            </a:r>
            <a:r>
              <a:rPr lang="en-GB" sz="800" dirty="0">
                <a:solidFill>
                  <a:schemeClr val="bg1"/>
                </a:solidFill>
              </a:rPr>
              <a:t>s</a:t>
            </a:r>
            <a:r>
              <a:rPr lang="en-GB" sz="800" dirty="0" smtClean="0">
                <a:solidFill>
                  <a:schemeClr val="bg1"/>
                </a:solidFill>
              </a:rPr>
              <a:t>ets</a:t>
            </a:r>
            <a:endParaRPr lang="en-GB" sz="800" dirty="0">
              <a:solidFill>
                <a:schemeClr val="bg1"/>
              </a:solidFill>
            </a:endParaRPr>
          </a:p>
        </p:txBody>
      </p:sp>
      <p:sp>
        <p:nvSpPr>
          <p:cNvPr id="26" name="Right Arrow 25"/>
          <p:cNvSpPr/>
          <p:nvPr/>
        </p:nvSpPr>
        <p:spPr>
          <a:xfrm>
            <a:off x="7594342" y="4509120"/>
            <a:ext cx="499390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/>
          <p:cNvSpPr txBox="1"/>
          <p:nvPr/>
        </p:nvSpPr>
        <p:spPr>
          <a:xfrm>
            <a:off x="7638784" y="4619458"/>
            <a:ext cx="60562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dirty="0" smtClean="0">
                <a:solidFill>
                  <a:schemeClr val="bg1"/>
                </a:solidFill>
              </a:rPr>
              <a:t>Group </a:t>
            </a:r>
          </a:p>
          <a:p>
            <a:r>
              <a:rPr lang="en-GB" sz="800" dirty="0" smtClean="0">
                <a:solidFill>
                  <a:schemeClr val="bg1"/>
                </a:solidFill>
              </a:rPr>
              <a:t>into </a:t>
            </a:r>
            <a:r>
              <a:rPr lang="en-GB" sz="800" dirty="0">
                <a:solidFill>
                  <a:schemeClr val="bg1"/>
                </a:solidFill>
              </a:rPr>
              <a:t>s</a:t>
            </a:r>
            <a:r>
              <a:rPr lang="en-GB" sz="800" dirty="0" smtClean="0">
                <a:solidFill>
                  <a:schemeClr val="bg1"/>
                </a:solidFill>
              </a:rPr>
              <a:t>ets</a:t>
            </a:r>
            <a:endParaRPr lang="en-GB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1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R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B7C6"/>
      </a:accent1>
      <a:accent2>
        <a:srgbClr val="60605B"/>
      </a:accent2>
      <a:accent3>
        <a:srgbClr val="939905"/>
      </a:accent3>
      <a:accent4>
        <a:srgbClr val="C6930A"/>
      </a:accent4>
      <a:accent5>
        <a:srgbClr val="EAAF0F"/>
      </a:accent5>
      <a:accent6>
        <a:srgbClr val="F79646"/>
      </a:accent6>
      <a:hlink>
        <a:srgbClr val="0000FF"/>
      </a:hlink>
      <a:folHlink>
        <a:srgbClr val="800080"/>
      </a:folHlink>
    </a:clrScheme>
    <a:fontScheme name="ORE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W PPT TEMPLATE.pptx" id="{F14AB743-5414-4967-A785-17DA44DEF131}" vid="{36126C4B-18E6-4B30-B937-39C4F655DBD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150112 HVDC Interconnector Projects</Template>
  <TotalTime>5849</TotalTime>
  <Words>1418</Words>
  <Application>Microsoft Office PowerPoint</Application>
  <PresentationFormat>On-screen Show (4:3)</PresentationFormat>
  <Paragraphs>157</Paragraphs>
  <Slides>15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MS PGothic</vt:lpstr>
      <vt:lpstr>MS PGothic</vt:lpstr>
      <vt:lpstr>Arial</vt:lpstr>
      <vt:lpstr>Calibri</vt:lpstr>
      <vt:lpstr>Cambria Math</vt:lpstr>
      <vt:lpstr>Georgia</vt:lpstr>
      <vt:lpstr>Lucida Grande</vt:lpstr>
      <vt:lpstr>Office Theme</vt:lpstr>
      <vt:lpstr>High Definition MMC for platform-less HVDC offshore wind power collection system</vt:lpstr>
      <vt:lpstr>Content</vt:lpstr>
      <vt:lpstr>AC vs. DC Transmission</vt:lpstr>
      <vt:lpstr>HD MMC for Platform-less Offshore HVDC System</vt:lpstr>
      <vt:lpstr>Converter topology analysis – HB/HB, HB/MMC, MMC/MMC</vt:lpstr>
      <vt:lpstr>HB-MMC Harmonic Interaction</vt:lpstr>
      <vt:lpstr>The Modular Multilevel Converter</vt:lpstr>
      <vt:lpstr>The Modular Multilevel Converter (MMC) Limitations</vt:lpstr>
      <vt:lpstr>The High Definition Modular Multilevel Converter</vt:lpstr>
      <vt:lpstr>The High Definition Modular Multilevel Converter Control</vt:lpstr>
      <vt:lpstr>Proposed HD-MMC Control</vt:lpstr>
      <vt:lpstr>Conclusion</vt:lpstr>
      <vt:lpstr>Recent Work/Next Steps</vt:lpstr>
      <vt:lpstr>Research Outcomes</vt:lpstr>
      <vt:lpstr>PowerPoint Presentation</vt:lpstr>
    </vt:vector>
  </TitlesOfParts>
  <Company>Catapult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Interconnector Projects</dc:title>
  <dc:creator>Ander Madariaga</dc:creator>
  <cp:lastModifiedBy>Paul McKeever</cp:lastModifiedBy>
  <cp:revision>225</cp:revision>
  <dcterms:created xsi:type="dcterms:W3CDTF">2015-01-12T08:49:20Z</dcterms:created>
  <dcterms:modified xsi:type="dcterms:W3CDTF">2016-09-27T09:23:49Z</dcterms:modified>
</cp:coreProperties>
</file>