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56" r:id="rId5"/>
    <p:sldId id="397" r:id="rId6"/>
    <p:sldId id="431" r:id="rId7"/>
    <p:sldId id="432" r:id="rId8"/>
    <p:sldId id="433" r:id="rId9"/>
    <p:sldId id="434" r:id="rId10"/>
  </p:sldIdLst>
  <p:sldSz cx="9906000" cy="6858000" type="A4"/>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Winter" initials="A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00584D"/>
    <a:srgbClr val="FFFFFF"/>
    <a:srgbClr val="7F7F7F"/>
    <a:srgbClr val="E3E4DC"/>
    <a:srgbClr val="666666"/>
    <a:srgbClr val="657984"/>
    <a:srgbClr val="D2E9DF"/>
    <a:srgbClr val="84B1A1"/>
    <a:srgbClr val="4C8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0" autoAdjust="0"/>
    <p:restoredTop sz="85327" autoAdjust="0"/>
  </p:normalViewPr>
  <p:slideViewPr>
    <p:cSldViewPr>
      <p:cViewPr varScale="1">
        <p:scale>
          <a:sx n="114" d="100"/>
          <a:sy n="114" d="100"/>
        </p:scale>
        <p:origin x="-1548"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1" d="100"/>
          <a:sy n="61" d="100"/>
        </p:scale>
        <p:origin x="-340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28310502283102E-2"/>
          <c:y val="0.11191085583366378"/>
          <c:w val="0.94977168949771684"/>
          <c:h val="0.88808914416633622"/>
        </c:manualLayout>
      </c:layout>
      <c:barChart>
        <c:barDir val="col"/>
        <c:grouping val="clustered"/>
        <c:varyColors val="0"/>
        <c:ser>
          <c:idx val="0"/>
          <c:order val="0"/>
          <c:tx>
            <c:strRef>
              <c:f>Tabelle1!$B$1</c:f>
              <c:strCache>
                <c:ptCount val="1"/>
                <c:pt idx="0">
                  <c:v>Datenreihe 1</c:v>
                </c:pt>
              </c:strCache>
            </c:strRef>
          </c:tx>
          <c:invertIfNegative val="0"/>
          <c:dPt>
            <c:idx val="0"/>
            <c:invertIfNegative val="0"/>
            <c:bubble3D val="0"/>
            <c:spPr>
              <a:solidFill>
                <a:srgbClr val="CAE9DF"/>
              </a:solidFill>
            </c:spPr>
          </c:dPt>
          <c:dPt>
            <c:idx val="1"/>
            <c:invertIfNegative val="0"/>
            <c:bubble3D val="0"/>
            <c:spPr>
              <a:solidFill>
                <a:srgbClr val="84B1A1"/>
              </a:solidFill>
            </c:spPr>
          </c:dPt>
          <c:dLbls>
            <c:dLbl>
              <c:idx val="0"/>
              <c:layout>
                <c:manualLayout>
                  <c:x val="-6.8493150684931503E-3"/>
                  <c:y val="0.16778096874586942"/>
                </c:manualLayout>
              </c:layout>
              <c:tx>
                <c:rich>
                  <a:bodyPr/>
                  <a:lstStyle/>
                  <a:p>
                    <a:pPr>
                      <a:defRPr sz="1200" baseline="0"/>
                    </a:pPr>
                    <a:r>
                      <a:rPr lang="en-US" sz="1100" dirty="0" smtClean="0"/>
                      <a:t>25.761.000</a:t>
                    </a:r>
                    <a:r>
                      <a:rPr lang="en-US" sz="1100" dirty="0" smtClean="0"/>
                      <a:t/>
                    </a:r>
                    <a:br>
                      <a:rPr lang="en-US" sz="1100" dirty="0" smtClean="0"/>
                    </a:br>
                    <a:r>
                      <a:rPr lang="en-US" sz="1100" dirty="0" smtClean="0"/>
                      <a:t>kWh</a:t>
                    </a:r>
                    <a:endParaRPr lang="en-US" sz="1100" dirty="0"/>
                  </a:p>
                </c:rich>
              </c:tx>
              <c:numFmt formatCode="#,##0" sourceLinked="0"/>
              <c:spPr/>
              <c:dLblPos val="outEnd"/>
              <c:showLegendKey val="0"/>
              <c:showVal val="1"/>
              <c:showCatName val="0"/>
              <c:showSerName val="0"/>
              <c:showPercent val="0"/>
              <c:showBubbleSize val="0"/>
            </c:dLbl>
            <c:dLbl>
              <c:idx val="1"/>
              <c:layout/>
              <c:tx>
                <c:rich>
                  <a:bodyPr/>
                  <a:lstStyle/>
                  <a:p>
                    <a:pPr>
                      <a:defRPr sz="1200" baseline="0"/>
                    </a:pPr>
                    <a:r>
                      <a:rPr lang="en-US" sz="1100" baseline="0" dirty="0" smtClean="0"/>
                      <a:t>129.349.000</a:t>
                    </a:r>
                    <a:r>
                      <a:rPr lang="en-US" sz="1100" baseline="0" dirty="0" smtClean="0"/>
                      <a:t/>
                    </a:r>
                    <a:br>
                      <a:rPr lang="en-US" sz="1100" baseline="0" dirty="0" smtClean="0"/>
                    </a:br>
                    <a:r>
                      <a:rPr lang="en-US" sz="1100" baseline="0" dirty="0" smtClean="0"/>
                      <a:t>kWh</a:t>
                    </a:r>
                    <a:endParaRPr lang="en-US" sz="1100" baseline="0" dirty="0"/>
                  </a:p>
                </c:rich>
              </c:tx>
              <c:numFmt formatCode="#,##0" sourceLinked="0"/>
              <c:spPr/>
              <c:dLblPos val="ctr"/>
              <c:showLegendKey val="0"/>
              <c:showVal val="1"/>
              <c:showCatName val="0"/>
              <c:showSerName val="0"/>
              <c:showPercent val="0"/>
              <c:showBubbleSize val="0"/>
            </c:dLbl>
            <c:txPr>
              <a:bodyPr/>
              <a:lstStyle/>
              <a:p>
                <a:pPr>
                  <a:defRPr sz="1200" baseline="0"/>
                </a:pPr>
                <a:endParaRPr lang="en-US"/>
              </a:p>
            </c:txPr>
            <c:showLegendKey val="0"/>
            <c:showVal val="1"/>
            <c:showCatName val="0"/>
            <c:showSerName val="0"/>
            <c:showPercent val="0"/>
            <c:showBubbleSize val="0"/>
            <c:showLeaderLines val="0"/>
          </c:dLbls>
          <c:cat>
            <c:strRef>
              <c:f>Tabelle1!$A$2:$A$3</c:f>
              <c:strCache>
                <c:ptCount val="2"/>
                <c:pt idx="0">
                  <c:v>Kategorie 1</c:v>
                </c:pt>
                <c:pt idx="1">
                  <c:v>Kategorie 2</c:v>
                </c:pt>
              </c:strCache>
            </c:strRef>
          </c:cat>
          <c:val>
            <c:numRef>
              <c:f>Tabelle1!$B$2:$B$3</c:f>
              <c:numCache>
                <c:formatCode>General</c:formatCode>
                <c:ptCount val="2"/>
                <c:pt idx="0">
                  <c:v>25761000</c:v>
                </c:pt>
                <c:pt idx="1">
                  <c:v>129349000</c:v>
                </c:pt>
              </c:numCache>
            </c:numRef>
          </c:val>
        </c:ser>
        <c:dLbls>
          <c:showLegendKey val="0"/>
          <c:showVal val="0"/>
          <c:showCatName val="0"/>
          <c:showSerName val="0"/>
          <c:showPercent val="0"/>
          <c:showBubbleSize val="0"/>
        </c:dLbls>
        <c:gapWidth val="150"/>
        <c:axId val="158922240"/>
        <c:axId val="158923776"/>
      </c:barChart>
      <c:catAx>
        <c:axId val="158922240"/>
        <c:scaling>
          <c:orientation val="minMax"/>
        </c:scaling>
        <c:delete val="1"/>
        <c:axPos val="b"/>
        <c:majorTickMark val="out"/>
        <c:minorTickMark val="none"/>
        <c:tickLblPos val="nextTo"/>
        <c:crossAx val="158923776"/>
        <c:crosses val="autoZero"/>
        <c:auto val="1"/>
        <c:lblAlgn val="ctr"/>
        <c:lblOffset val="100"/>
        <c:noMultiLvlLbl val="0"/>
      </c:catAx>
      <c:valAx>
        <c:axId val="158923776"/>
        <c:scaling>
          <c:orientation val="minMax"/>
        </c:scaling>
        <c:delete val="1"/>
        <c:axPos val="l"/>
        <c:majorGridlines>
          <c:spPr>
            <a:ln>
              <a:solidFill>
                <a:schemeClr val="tx1"/>
              </a:solidFill>
            </a:ln>
          </c:spPr>
        </c:majorGridlines>
        <c:numFmt formatCode="General" sourceLinked="1"/>
        <c:majorTickMark val="out"/>
        <c:minorTickMark val="none"/>
        <c:tickLblPos val="nextTo"/>
        <c:crossAx val="158922240"/>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0.22698</cdr:x>
      <cdr:y>0.20984</cdr:y>
    </cdr:from>
    <cdr:to>
      <cdr:x>0.79787</cdr:x>
      <cdr:y>0.89356</cdr:y>
    </cdr:to>
    <cdr:sp macro="" textlink="">
      <cdr:nvSpPr>
        <cdr:cNvPr id="2" name="Bogen 1"/>
        <cdr:cNvSpPr/>
      </cdr:nvSpPr>
      <cdr:spPr>
        <a:xfrm xmlns:a="http://schemas.openxmlformats.org/drawingml/2006/main" rot="19596760">
          <a:off x="1262595" y="523902"/>
          <a:ext cx="3175622" cy="1706980"/>
        </a:xfrm>
        <a:prstGeom xmlns:a="http://schemas.openxmlformats.org/drawingml/2006/main" prst="arc">
          <a:avLst>
            <a:gd name="adj1" fmla="val 11407627"/>
            <a:gd name="adj2" fmla="val 131049"/>
          </a:avLst>
        </a:prstGeom>
        <a:ln xmlns:a="http://schemas.openxmlformats.org/drawingml/2006/main" w="31750">
          <a:solidFill>
            <a:srgbClr val="C00000"/>
          </a:solidFill>
          <a:headEnd type="none" w="lg" len="lg"/>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de-DE"/>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endParaRPr lang="en-US">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defTabSz="914797">
              <a:defRPr sz="1200"/>
            </a:lvl1pPr>
          </a:lstStyle>
          <a:p>
            <a:endParaRPr lang="de-DE"/>
          </a:p>
        </p:txBody>
      </p:sp>
      <p:sp>
        <p:nvSpPr>
          <p:cNvPr id="70659" name="Rectangle 3"/>
          <p:cNvSpPr>
            <a:spLocks noGrp="1" noChangeArrowheads="1"/>
          </p:cNvSpPr>
          <p:nvPr>
            <p:ph type="dt" sz="quarter" idx="1"/>
          </p:nvPr>
        </p:nvSpPr>
        <p:spPr bwMode="auto">
          <a:xfrm>
            <a:off x="3849955"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defTabSz="914797">
              <a:defRPr sz="1200"/>
            </a:lvl1pPr>
          </a:lstStyle>
          <a:p>
            <a:endParaRPr lang="de-DE"/>
          </a:p>
        </p:txBody>
      </p:sp>
      <p:sp>
        <p:nvSpPr>
          <p:cNvPr id="70660" name="Rectangle 4"/>
          <p:cNvSpPr>
            <a:spLocks noGrp="1" noChangeArrowheads="1"/>
          </p:cNvSpPr>
          <p:nvPr>
            <p:ph type="ftr" sz="quarter" idx="2"/>
          </p:nvPr>
        </p:nvSpPr>
        <p:spPr bwMode="auto">
          <a:xfrm>
            <a:off x="0"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defTabSz="914797">
              <a:defRPr sz="1200"/>
            </a:lvl1pPr>
          </a:lstStyle>
          <a:p>
            <a:endParaRPr lang="de-DE"/>
          </a:p>
        </p:txBody>
      </p:sp>
      <p:sp>
        <p:nvSpPr>
          <p:cNvPr id="70661" name="Rectangle 5"/>
          <p:cNvSpPr>
            <a:spLocks noGrp="1" noChangeArrowheads="1"/>
          </p:cNvSpPr>
          <p:nvPr>
            <p:ph type="sldNum" sz="quarter" idx="3"/>
          </p:nvPr>
        </p:nvSpPr>
        <p:spPr bwMode="auto">
          <a:xfrm>
            <a:off x="3849955"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defTabSz="914797">
              <a:defRPr sz="1200"/>
            </a:lvl1pPr>
          </a:lstStyle>
          <a:p>
            <a:fld id="{415D8740-3BD1-4481-817C-864D8E17EABD}" type="slidenum">
              <a:rPr lang="de-DE"/>
              <a:pPr/>
              <a:t>‹Nr.›</a:t>
            </a:fld>
            <a:endParaRPr lang="de-DE"/>
          </a:p>
        </p:txBody>
      </p:sp>
    </p:spTree>
    <p:extLst>
      <p:ext uri="{BB962C8B-B14F-4D97-AF65-F5344CB8AC3E}">
        <p14:creationId xmlns:p14="http://schemas.microsoft.com/office/powerpoint/2010/main" val="416731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defTabSz="914797">
              <a:defRPr sz="1200"/>
            </a:lvl1pPr>
          </a:lstStyle>
          <a:p>
            <a:endParaRPr lang="de-DE"/>
          </a:p>
        </p:txBody>
      </p:sp>
      <p:sp>
        <p:nvSpPr>
          <p:cNvPr id="10243" name="Rectangle 3"/>
          <p:cNvSpPr>
            <a:spLocks noGrp="1" noChangeArrowheads="1"/>
          </p:cNvSpPr>
          <p:nvPr>
            <p:ph type="dt" idx="1"/>
          </p:nvPr>
        </p:nvSpPr>
        <p:spPr bwMode="auto">
          <a:xfrm>
            <a:off x="3849955"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defTabSz="914797">
              <a:defRPr sz="1200"/>
            </a:lvl1pPr>
          </a:lstStyle>
          <a:p>
            <a:endParaRPr lang="de-DE"/>
          </a:p>
        </p:txBody>
      </p:sp>
      <p:sp>
        <p:nvSpPr>
          <p:cNvPr id="10244" name="Rectangle 4"/>
          <p:cNvSpPr>
            <a:spLocks noGrp="1" noRot="1" noChangeAspect="1" noChangeArrowheads="1" noTextEdit="1"/>
          </p:cNvSpPr>
          <p:nvPr>
            <p:ph type="sldImg" idx="2"/>
          </p:nvPr>
        </p:nvSpPr>
        <p:spPr bwMode="auto">
          <a:xfrm>
            <a:off x="712788" y="744538"/>
            <a:ext cx="5373687"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0244" y="4715192"/>
            <a:ext cx="5437188" cy="446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46" name="Rectangle 6"/>
          <p:cNvSpPr>
            <a:spLocks noGrp="1" noChangeArrowheads="1"/>
          </p:cNvSpPr>
          <p:nvPr>
            <p:ph type="ftr" sz="quarter" idx="4"/>
          </p:nvPr>
        </p:nvSpPr>
        <p:spPr bwMode="auto">
          <a:xfrm>
            <a:off x="0"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defTabSz="914797">
              <a:defRPr sz="1200"/>
            </a:lvl1pPr>
          </a:lstStyle>
          <a:p>
            <a:endParaRPr lang="de-DE"/>
          </a:p>
        </p:txBody>
      </p:sp>
      <p:sp>
        <p:nvSpPr>
          <p:cNvPr id="10247" name="Rectangle 7"/>
          <p:cNvSpPr>
            <a:spLocks noGrp="1" noChangeArrowheads="1"/>
          </p:cNvSpPr>
          <p:nvPr>
            <p:ph type="sldNum" sz="quarter" idx="5"/>
          </p:nvPr>
        </p:nvSpPr>
        <p:spPr bwMode="auto">
          <a:xfrm>
            <a:off x="3849955"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defTabSz="914797">
              <a:defRPr sz="1200"/>
            </a:lvl1pPr>
          </a:lstStyle>
          <a:p>
            <a:fld id="{88344B4C-1F71-461F-A02D-9C749D3297B4}" type="slidenum">
              <a:rPr lang="de-DE"/>
              <a:pPr/>
              <a:t>‹Nr.›</a:t>
            </a:fld>
            <a:endParaRPr lang="de-DE"/>
          </a:p>
        </p:txBody>
      </p:sp>
    </p:spTree>
    <p:extLst>
      <p:ext uri="{BB962C8B-B14F-4D97-AF65-F5344CB8AC3E}">
        <p14:creationId xmlns:p14="http://schemas.microsoft.com/office/powerpoint/2010/main" val="12803237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A102E-A357-4A05-AE06-43525B9DEAFA}" type="slidenum">
              <a:rPr lang="de-DE"/>
              <a:pPr/>
              <a:t>1</a:t>
            </a:fld>
            <a:endParaRPr lang="de-DE"/>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8344B4C-1F71-461F-A02D-9C749D3297B4}" type="slidenum">
              <a:rPr lang="de-DE" smtClean="0"/>
              <a:pPr/>
              <a:t>2</a:t>
            </a:fld>
            <a:endParaRPr lang="de-DE"/>
          </a:p>
        </p:txBody>
      </p:sp>
    </p:spTree>
    <p:extLst>
      <p:ext uri="{BB962C8B-B14F-4D97-AF65-F5344CB8AC3E}">
        <p14:creationId xmlns:p14="http://schemas.microsoft.com/office/powerpoint/2010/main" val="261835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fld id="{88344B4C-1F71-461F-A02D-9C749D3297B4}" type="slidenum">
              <a:rPr lang="de-DE" smtClean="0"/>
              <a:pPr/>
              <a:t>3</a:t>
            </a:fld>
            <a:endParaRPr lang="de-DE"/>
          </a:p>
        </p:txBody>
      </p:sp>
    </p:spTree>
    <p:extLst>
      <p:ext uri="{BB962C8B-B14F-4D97-AF65-F5344CB8AC3E}">
        <p14:creationId xmlns:p14="http://schemas.microsoft.com/office/powerpoint/2010/main" val="19608669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a:ext>
            </a:extLst>
          </a:blip>
          <a:srcRect/>
          <a:stretch/>
        </p:blipFill>
        <p:spPr bwMode="auto">
          <a:xfrm>
            <a:off x="0" y="778203"/>
            <a:ext cx="9906000" cy="5692711"/>
          </a:xfrm>
          <a:prstGeom prst="rect">
            <a:avLst/>
          </a:prstGeom>
          <a:noFill/>
          <a:extLst>
            <a:ext uri="{909E8E84-426E-40DD-AFC4-6F175D3DCCD1}">
              <a14:hiddenFill xmlns:a14="http://schemas.microsoft.com/office/drawing/2010/main">
                <a:solidFill>
                  <a:srgbClr val="FFFFFF"/>
                </a:solidFill>
              </a14:hiddenFill>
            </a:ext>
          </a:extLst>
        </p:spPr>
      </p:pic>
      <p:sp>
        <p:nvSpPr>
          <p:cNvPr id="61447" name="Rectangle 7"/>
          <p:cNvSpPr>
            <a:spLocks noGrp="1" noChangeArrowheads="1"/>
          </p:cNvSpPr>
          <p:nvPr>
            <p:ph type="ctrTitle"/>
          </p:nvPr>
        </p:nvSpPr>
        <p:spPr>
          <a:xfrm>
            <a:off x="1143000" y="2171869"/>
            <a:ext cx="7239000" cy="1015663"/>
          </a:xfrm>
        </p:spPr>
        <p:txBody>
          <a:bodyPr>
            <a:spAutoFit/>
          </a:bodyPr>
          <a:lstStyle>
            <a:lvl1pPr>
              <a:defRPr sz="3000" b="1"/>
            </a:lvl1pPr>
          </a:lstStyle>
          <a:p>
            <a:pPr lvl="0"/>
            <a:r>
              <a:rPr lang="de-DE" noProof="0" smtClean="0"/>
              <a:t>Titelmasterformat durch Klicken bearbeiten</a:t>
            </a:r>
            <a:endParaRPr lang="de-DE" noProof="0" dirty="0" smtClean="0"/>
          </a:p>
        </p:txBody>
      </p:sp>
      <p:sp>
        <p:nvSpPr>
          <p:cNvPr id="61443" name="Rectangle 3"/>
          <p:cNvSpPr>
            <a:spLocks noGrp="1" noChangeArrowheads="1"/>
          </p:cNvSpPr>
          <p:nvPr>
            <p:ph type="subTitle" idx="1"/>
          </p:nvPr>
        </p:nvSpPr>
        <p:spPr>
          <a:xfrm>
            <a:off x="1136576" y="3348281"/>
            <a:ext cx="4895850" cy="584775"/>
          </a:xfrm>
          <a:extLst>
            <a:ext uri="{91240B29-F687-4F45-9708-019B960494DF}">
              <a14:hiddenLine xmlns:a14="http://schemas.microsoft.com/office/drawing/2010/main" w="9525">
                <a:solidFill>
                  <a:srgbClr val="336D5C"/>
                </a:solidFill>
                <a:miter lim="800000"/>
                <a:headEnd/>
                <a:tailEnd/>
              </a14:hiddenLine>
            </a:ext>
          </a:extLst>
        </p:spPr>
        <p:txBody>
          <a:bodyPr>
            <a:spAutoFit/>
          </a:bodyPr>
          <a:lstStyle>
            <a:lvl1pPr marL="0" indent="0">
              <a:buFontTx/>
              <a:buNone/>
              <a:defRPr/>
            </a:lvl1pPr>
          </a:lstStyle>
          <a:p>
            <a:pPr lvl="0"/>
            <a:r>
              <a:rPr lang="de-DE" noProof="0" smtClean="0"/>
              <a:t>Formatvorlage des Untertitelmasters durch Klicken bearbeiten</a:t>
            </a:r>
          </a:p>
        </p:txBody>
      </p:sp>
      <p:grpSp>
        <p:nvGrpSpPr>
          <p:cNvPr id="11" name="Gruppieren 10"/>
          <p:cNvGrpSpPr/>
          <p:nvPr userDrawn="1"/>
        </p:nvGrpSpPr>
        <p:grpSpPr>
          <a:xfrm>
            <a:off x="0" y="6462000"/>
            <a:ext cx="9906000" cy="396000"/>
            <a:chOff x="0" y="6462000"/>
            <a:chExt cx="9906000" cy="396000"/>
          </a:xfrm>
        </p:grpSpPr>
        <p:sp>
          <p:nvSpPr>
            <p:cNvPr id="13" name="Rechteck 12"/>
            <p:cNvSpPr/>
            <p:nvPr userDrawn="1"/>
          </p:nvSpPr>
          <p:spPr>
            <a:xfrm>
              <a:off x="2400" y="6462000"/>
              <a:ext cx="9903600" cy="396000"/>
            </a:xfrm>
            <a:prstGeom prst="rect">
              <a:avLst/>
            </a:prstGeom>
            <a:solidFill>
              <a:srgbClr val="4C8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14" name="Rechteck 13"/>
            <p:cNvSpPr/>
            <p:nvPr userDrawn="1"/>
          </p:nvSpPr>
          <p:spPr>
            <a:xfrm>
              <a:off x="1200" y="6527383"/>
              <a:ext cx="9903600" cy="64800"/>
            </a:xfrm>
            <a:prstGeom prst="rect">
              <a:avLst/>
            </a:prstGeom>
            <a:solidFill>
              <a:srgbClr val="84B1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15" name="Rechteck 14"/>
            <p:cNvSpPr/>
            <p:nvPr userDrawn="1"/>
          </p:nvSpPr>
          <p:spPr>
            <a:xfrm>
              <a:off x="0" y="6462583"/>
              <a:ext cx="9903600" cy="64800"/>
            </a:xfrm>
            <a:prstGeom prst="rect">
              <a:avLst/>
            </a:prstGeom>
            <a:solidFill>
              <a:srgbClr val="D2E9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3" descr="C:\Users\00051388\Desktop\ENERCON_Millimeterpapier.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a:ext>
            </a:extLst>
          </a:blip>
          <a:srcRect/>
          <a:stretch/>
        </p:blipFill>
        <p:spPr bwMode="auto">
          <a:xfrm>
            <a:off x="0" y="778203"/>
            <a:ext cx="9906000" cy="56927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95044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12725"/>
            <a:ext cx="7032625" cy="396875"/>
          </a:xfrm>
        </p:spPr>
        <p:txBody>
          <a:bodyPr/>
          <a:lstStyle/>
          <a:p>
            <a:r>
              <a:rPr lang="de-DE" smtClean="0"/>
              <a:t>Titelmasterformat durch Klicken bearbeiten</a:t>
            </a:r>
            <a:endParaRPr lang="de-DE" dirty="0"/>
          </a:p>
        </p:txBody>
      </p:sp>
      <p:sp>
        <p:nvSpPr>
          <p:cNvPr id="3" name="Textplatzhalter 2"/>
          <p:cNvSpPr>
            <a:spLocks noGrp="1"/>
          </p:cNvSpPr>
          <p:nvPr>
            <p:ph type="body" sz="half" idx="1"/>
          </p:nvPr>
        </p:nvSpPr>
        <p:spPr>
          <a:xfrm>
            <a:off x="457200" y="980728"/>
            <a:ext cx="4495800" cy="51914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05400" y="980728"/>
            <a:ext cx="4495800" cy="51914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81379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uppieren 14"/>
          <p:cNvGrpSpPr/>
          <p:nvPr/>
        </p:nvGrpSpPr>
        <p:grpSpPr>
          <a:xfrm>
            <a:off x="0" y="6462000"/>
            <a:ext cx="9906000" cy="396000"/>
            <a:chOff x="0" y="6462000"/>
            <a:chExt cx="9906000" cy="396000"/>
          </a:xfrm>
        </p:grpSpPr>
        <p:sp>
          <p:nvSpPr>
            <p:cNvPr id="16" name="Rechteck 15"/>
            <p:cNvSpPr/>
            <p:nvPr userDrawn="1"/>
          </p:nvSpPr>
          <p:spPr>
            <a:xfrm>
              <a:off x="2400" y="6462000"/>
              <a:ext cx="9903600" cy="396000"/>
            </a:xfrm>
            <a:prstGeom prst="rect">
              <a:avLst/>
            </a:prstGeom>
            <a:solidFill>
              <a:srgbClr val="4C8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17" name="Rechteck 16"/>
            <p:cNvSpPr/>
            <p:nvPr userDrawn="1"/>
          </p:nvSpPr>
          <p:spPr>
            <a:xfrm>
              <a:off x="1200" y="6527383"/>
              <a:ext cx="9903600" cy="64800"/>
            </a:xfrm>
            <a:prstGeom prst="rect">
              <a:avLst/>
            </a:prstGeom>
            <a:solidFill>
              <a:srgbClr val="84B1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18" name="Rechteck 17"/>
            <p:cNvSpPr/>
            <p:nvPr userDrawn="1"/>
          </p:nvSpPr>
          <p:spPr>
            <a:xfrm>
              <a:off x="0" y="6462583"/>
              <a:ext cx="9903600" cy="64800"/>
            </a:xfrm>
            <a:prstGeom prst="rect">
              <a:avLst/>
            </a:prstGeom>
            <a:solidFill>
              <a:srgbClr val="D2E9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grpSp>
      <p:pic>
        <p:nvPicPr>
          <p:cNvPr id="4" name="Grafik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76276"/>
            <a:ext cx="9906000" cy="28551"/>
          </a:xfrm>
          <a:prstGeom prst="rect">
            <a:avLst/>
          </a:prstGeom>
        </p:spPr>
      </p:pic>
      <p:sp>
        <p:nvSpPr>
          <p:cNvPr id="1039" name="Rectangle 15"/>
          <p:cNvSpPr>
            <a:spLocks noGrp="1" noChangeArrowheads="1"/>
          </p:cNvSpPr>
          <p:nvPr>
            <p:ph type="title"/>
          </p:nvPr>
        </p:nvSpPr>
        <p:spPr bwMode="auto">
          <a:xfrm>
            <a:off x="468313" y="234190"/>
            <a:ext cx="703262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de-DE" dirty="0" smtClean="0"/>
              <a:t>Mastertitelformat bearbeiten</a:t>
            </a:r>
          </a:p>
        </p:txBody>
      </p:sp>
      <p:sp>
        <p:nvSpPr>
          <p:cNvPr id="1050" name="Rectangle 26"/>
          <p:cNvSpPr>
            <a:spLocks noGrp="1" noChangeArrowheads="1"/>
          </p:cNvSpPr>
          <p:nvPr>
            <p:ph type="body" idx="1"/>
          </p:nvPr>
        </p:nvSpPr>
        <p:spPr bwMode="auto">
          <a:xfrm>
            <a:off x="457200" y="980728"/>
            <a:ext cx="9144000" cy="519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067" name="Text Box 43"/>
          <p:cNvSpPr txBox="1">
            <a:spLocks noChangeArrowheads="1"/>
          </p:cNvSpPr>
          <p:nvPr/>
        </p:nvSpPr>
        <p:spPr bwMode="auto">
          <a:xfrm>
            <a:off x="3729000" y="6642624"/>
            <a:ext cx="24480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sz="700" noProof="0" dirty="0" smtClean="0">
                <a:solidFill>
                  <a:schemeClr val="bg1"/>
                </a:solidFill>
              </a:rPr>
              <a:t>© Copyright ENERCON GmbH. All rights reserved</a:t>
            </a:r>
            <a:endParaRPr lang="de-DE" sz="700" dirty="0">
              <a:solidFill>
                <a:schemeClr val="bg1"/>
              </a:solidFill>
            </a:endParaRPr>
          </a:p>
        </p:txBody>
      </p:sp>
      <p:sp>
        <p:nvSpPr>
          <p:cNvPr id="1068" name="Text Box 44"/>
          <p:cNvSpPr txBox="1">
            <a:spLocks noChangeArrowheads="1"/>
          </p:cNvSpPr>
          <p:nvPr userDrawn="1"/>
        </p:nvSpPr>
        <p:spPr bwMode="auto">
          <a:xfrm>
            <a:off x="488950" y="6639449"/>
            <a:ext cx="21590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de-DE" sz="700" dirty="0" smtClean="0">
                <a:solidFill>
                  <a:schemeClr val="bg1"/>
                </a:solidFill>
              </a:rPr>
              <a:t>Dipl.-Kfm.</a:t>
            </a:r>
            <a:r>
              <a:rPr lang="de-DE" sz="700" baseline="0" dirty="0" smtClean="0">
                <a:solidFill>
                  <a:schemeClr val="bg1"/>
                </a:solidFill>
              </a:rPr>
              <a:t> Mark Müller</a:t>
            </a:r>
            <a:endParaRPr lang="de-DE" sz="700" dirty="0">
              <a:solidFill>
                <a:schemeClr val="bg1"/>
              </a:solidFill>
            </a:endParaRPr>
          </a:p>
        </p:txBody>
      </p:sp>
      <p:pic>
        <p:nvPicPr>
          <p:cNvPr id="1069" name="Picture 45" descr="ENE_LOGO_POS_CLAIM_D_RGB"/>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54988" y="204788"/>
            <a:ext cx="14509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3"/>
          <p:cNvSpPr txBox="1">
            <a:spLocks noChangeArrowheads="1"/>
          </p:cNvSpPr>
          <p:nvPr/>
        </p:nvSpPr>
        <p:spPr bwMode="auto">
          <a:xfrm>
            <a:off x="7157963" y="6642624"/>
            <a:ext cx="24480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spcBef>
                <a:spcPct val="50000"/>
              </a:spcBef>
            </a:pPr>
            <a:fld id="{37D1EB87-E98E-423D-B913-DDF279FF7074}" type="slidenum">
              <a:rPr lang="de-DE" sz="700" smtClean="0">
                <a:solidFill>
                  <a:schemeClr val="bg1"/>
                </a:solidFill>
              </a:rPr>
              <a:pPr algn="r">
                <a:spcBef>
                  <a:spcPct val="50000"/>
                </a:spcBef>
              </a:pPr>
              <a:t>‹Nr.›</a:t>
            </a:fld>
            <a:endParaRPr lang="de-DE" sz="7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hf sldNum="0" hdr="0" dt="0"/>
  <p:txStyles>
    <p:titleStyle>
      <a:lvl1pPr algn="l" rtl="0" eaLnBrk="1" fontAlgn="base" hangingPunct="1">
        <a:spcBef>
          <a:spcPct val="0"/>
        </a:spcBef>
        <a:spcAft>
          <a:spcPct val="0"/>
        </a:spcAft>
        <a:defRPr sz="1700">
          <a:solidFill>
            <a:srgbClr val="005943"/>
          </a:solidFill>
          <a:latin typeface="+mj-lt"/>
          <a:ea typeface="+mj-ea"/>
          <a:cs typeface="+mj-cs"/>
        </a:defRPr>
      </a:lvl1pPr>
      <a:lvl2pPr algn="l" rtl="0" eaLnBrk="1" fontAlgn="base" hangingPunct="1">
        <a:spcBef>
          <a:spcPct val="0"/>
        </a:spcBef>
        <a:spcAft>
          <a:spcPct val="0"/>
        </a:spcAft>
        <a:defRPr sz="2000">
          <a:solidFill>
            <a:srgbClr val="005943"/>
          </a:solidFill>
          <a:latin typeface="Arial" charset="0"/>
        </a:defRPr>
      </a:lvl2pPr>
      <a:lvl3pPr algn="l" rtl="0" eaLnBrk="1" fontAlgn="base" hangingPunct="1">
        <a:spcBef>
          <a:spcPct val="0"/>
        </a:spcBef>
        <a:spcAft>
          <a:spcPct val="0"/>
        </a:spcAft>
        <a:defRPr sz="2000">
          <a:solidFill>
            <a:srgbClr val="005943"/>
          </a:solidFill>
          <a:latin typeface="Arial" charset="0"/>
        </a:defRPr>
      </a:lvl3pPr>
      <a:lvl4pPr algn="l" rtl="0" eaLnBrk="1" fontAlgn="base" hangingPunct="1">
        <a:spcBef>
          <a:spcPct val="0"/>
        </a:spcBef>
        <a:spcAft>
          <a:spcPct val="0"/>
        </a:spcAft>
        <a:defRPr sz="2000">
          <a:solidFill>
            <a:srgbClr val="005943"/>
          </a:solidFill>
          <a:latin typeface="Arial" charset="0"/>
        </a:defRPr>
      </a:lvl4pPr>
      <a:lvl5pPr algn="l" rtl="0" eaLnBrk="1" fontAlgn="base" hangingPunct="1">
        <a:spcBef>
          <a:spcPct val="0"/>
        </a:spcBef>
        <a:spcAft>
          <a:spcPct val="0"/>
        </a:spcAft>
        <a:defRPr sz="2000">
          <a:solidFill>
            <a:srgbClr val="005943"/>
          </a:solidFill>
          <a:latin typeface="Arial" charset="0"/>
        </a:defRPr>
      </a:lvl5pPr>
      <a:lvl6pPr marL="457200" algn="l" rtl="0" eaLnBrk="1" fontAlgn="base" hangingPunct="1">
        <a:spcBef>
          <a:spcPct val="0"/>
        </a:spcBef>
        <a:spcAft>
          <a:spcPct val="0"/>
        </a:spcAft>
        <a:defRPr sz="2000">
          <a:solidFill>
            <a:srgbClr val="005943"/>
          </a:solidFill>
          <a:latin typeface="Arial" charset="0"/>
        </a:defRPr>
      </a:lvl6pPr>
      <a:lvl7pPr marL="914400" algn="l" rtl="0" eaLnBrk="1" fontAlgn="base" hangingPunct="1">
        <a:spcBef>
          <a:spcPct val="0"/>
        </a:spcBef>
        <a:spcAft>
          <a:spcPct val="0"/>
        </a:spcAft>
        <a:defRPr sz="2000">
          <a:solidFill>
            <a:srgbClr val="005943"/>
          </a:solidFill>
          <a:latin typeface="Arial" charset="0"/>
        </a:defRPr>
      </a:lvl7pPr>
      <a:lvl8pPr marL="1371600" algn="l" rtl="0" eaLnBrk="1" fontAlgn="base" hangingPunct="1">
        <a:spcBef>
          <a:spcPct val="0"/>
        </a:spcBef>
        <a:spcAft>
          <a:spcPct val="0"/>
        </a:spcAft>
        <a:defRPr sz="2000">
          <a:solidFill>
            <a:srgbClr val="005943"/>
          </a:solidFill>
          <a:latin typeface="Arial" charset="0"/>
        </a:defRPr>
      </a:lvl8pPr>
      <a:lvl9pPr marL="1828800" algn="l" rtl="0" eaLnBrk="1" fontAlgn="base" hangingPunct="1">
        <a:spcBef>
          <a:spcPct val="0"/>
        </a:spcBef>
        <a:spcAft>
          <a:spcPct val="0"/>
        </a:spcAft>
        <a:defRPr sz="2000">
          <a:solidFill>
            <a:srgbClr val="005943"/>
          </a:solidFill>
          <a:latin typeface="Arial" charset="0"/>
        </a:defRPr>
      </a:lvl9pPr>
    </p:titleStyle>
    <p:bodyStyle>
      <a:lvl1pPr marL="342900" indent="-342900" algn="l" rtl="0" eaLnBrk="1" fontAlgn="base" hangingPunct="1">
        <a:lnSpc>
          <a:spcPct val="110000"/>
        </a:lnSpc>
        <a:spcBef>
          <a:spcPct val="20000"/>
        </a:spcBef>
        <a:spcAft>
          <a:spcPct val="0"/>
        </a:spcAft>
        <a:buClr>
          <a:srgbClr val="00584D"/>
        </a:buClr>
        <a:buChar char="•"/>
        <a:defRPr sz="1500">
          <a:solidFill>
            <a:schemeClr val="tx1"/>
          </a:solidFill>
          <a:latin typeface="+mn-lt"/>
          <a:ea typeface="+mn-ea"/>
          <a:cs typeface="+mn-cs"/>
        </a:defRPr>
      </a:lvl1pPr>
      <a:lvl2pPr marL="742950" indent="-285750" algn="l" rtl="0" eaLnBrk="1" fontAlgn="base" hangingPunct="1">
        <a:lnSpc>
          <a:spcPct val="110000"/>
        </a:lnSpc>
        <a:spcBef>
          <a:spcPct val="20000"/>
        </a:spcBef>
        <a:spcAft>
          <a:spcPct val="0"/>
        </a:spcAft>
        <a:buClr>
          <a:srgbClr val="00584D"/>
        </a:buClr>
        <a:buFont typeface="Arial" pitchFamily="34" charset="0"/>
        <a:buChar char="•"/>
        <a:defRPr sz="1500">
          <a:solidFill>
            <a:schemeClr val="tx1"/>
          </a:solidFill>
          <a:latin typeface="+mn-lt"/>
        </a:defRPr>
      </a:lvl2pPr>
      <a:lvl3pPr marL="1143000" indent="-228600" algn="l" rtl="0" eaLnBrk="1" fontAlgn="base" hangingPunct="1">
        <a:lnSpc>
          <a:spcPct val="110000"/>
        </a:lnSpc>
        <a:spcBef>
          <a:spcPct val="20000"/>
        </a:spcBef>
        <a:spcAft>
          <a:spcPct val="0"/>
        </a:spcAft>
        <a:buClr>
          <a:srgbClr val="00584D"/>
        </a:buClr>
        <a:buChar char="•"/>
        <a:defRPr sz="1400">
          <a:solidFill>
            <a:schemeClr val="tx1"/>
          </a:solidFill>
          <a:latin typeface="+mn-lt"/>
        </a:defRPr>
      </a:lvl3pPr>
      <a:lvl4pPr marL="1600200" indent="-228600" algn="l" rtl="0" eaLnBrk="1" fontAlgn="base" hangingPunct="1">
        <a:lnSpc>
          <a:spcPct val="110000"/>
        </a:lnSpc>
        <a:spcBef>
          <a:spcPct val="20000"/>
        </a:spcBef>
        <a:spcAft>
          <a:spcPct val="0"/>
        </a:spcAft>
        <a:buChar char="–"/>
        <a:defRPr sz="1400">
          <a:solidFill>
            <a:schemeClr val="tx1"/>
          </a:solidFill>
          <a:latin typeface="+mn-lt"/>
        </a:defRPr>
      </a:lvl4pPr>
      <a:lvl5pPr marL="2057400" indent="-228600" algn="l" rtl="0" eaLnBrk="1" fontAlgn="base" hangingPunct="1">
        <a:lnSpc>
          <a:spcPct val="110000"/>
        </a:lnSpc>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enerco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5" name="Rectangle 247"/>
          <p:cNvSpPr>
            <a:spLocks noChangeArrowheads="1"/>
          </p:cNvSpPr>
          <p:nvPr/>
        </p:nvSpPr>
        <p:spPr bwMode="auto">
          <a:xfrm>
            <a:off x="8709025" y="6215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grpSp>
        <p:nvGrpSpPr>
          <p:cNvPr id="3" name="Gruppieren 2"/>
          <p:cNvGrpSpPr/>
          <p:nvPr/>
        </p:nvGrpSpPr>
        <p:grpSpPr>
          <a:xfrm>
            <a:off x="0" y="4011153"/>
            <a:ext cx="9906000" cy="713991"/>
            <a:chOff x="0" y="3861048"/>
            <a:chExt cx="9906000" cy="713991"/>
          </a:xfrm>
        </p:grpSpPr>
        <p:grpSp>
          <p:nvGrpSpPr>
            <p:cNvPr id="5" name="Gruppieren 4"/>
            <p:cNvGrpSpPr/>
            <p:nvPr/>
          </p:nvGrpSpPr>
          <p:grpSpPr>
            <a:xfrm>
              <a:off x="0" y="3861048"/>
              <a:ext cx="9906000" cy="713991"/>
              <a:chOff x="0" y="4837511"/>
              <a:chExt cx="9906000" cy="463697"/>
            </a:xfrm>
          </p:grpSpPr>
          <p:sp>
            <p:nvSpPr>
              <p:cNvPr id="6" name="Rechteck 5"/>
              <p:cNvSpPr/>
              <p:nvPr/>
            </p:nvSpPr>
            <p:spPr>
              <a:xfrm>
                <a:off x="0" y="4869160"/>
                <a:ext cx="9906000" cy="417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t="-60129" b="-19"/>
              <a:stretch/>
            </p:blipFill>
            <p:spPr>
              <a:xfrm>
                <a:off x="0" y="4837511"/>
                <a:ext cx="9905999" cy="45719"/>
              </a:xfrm>
              <a:prstGeom prst="rect">
                <a:avLst/>
              </a:prstGeom>
            </p:spPr>
          </p:pic>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t="-60131" b="-5"/>
              <a:stretch/>
            </p:blipFill>
            <p:spPr>
              <a:xfrm>
                <a:off x="0" y="5255489"/>
                <a:ext cx="9906000" cy="45719"/>
              </a:xfrm>
              <a:prstGeom prst="rect">
                <a:avLst/>
              </a:prstGeom>
            </p:spPr>
          </p:pic>
        </p:grpSp>
        <p:sp>
          <p:nvSpPr>
            <p:cNvPr id="2" name="Textfeld 1"/>
            <p:cNvSpPr txBox="1"/>
            <p:nvPr/>
          </p:nvSpPr>
          <p:spPr>
            <a:xfrm>
              <a:off x="704528" y="3956433"/>
              <a:ext cx="8424936" cy="523220"/>
            </a:xfrm>
            <a:prstGeom prst="rect">
              <a:avLst/>
            </a:prstGeom>
            <a:noFill/>
          </p:spPr>
          <p:txBody>
            <a:bodyPr wrap="square" rtlCol="0">
              <a:spAutoFit/>
            </a:bodyPr>
            <a:lstStyle/>
            <a:p>
              <a:pPr algn="ctr"/>
              <a:r>
                <a:rPr lang="de-DE" sz="2800" b="1" dirty="0" smtClean="0">
                  <a:solidFill>
                    <a:srgbClr val="00584D"/>
                  </a:solidFill>
                </a:rPr>
                <a:t>--- </a:t>
              </a:r>
              <a:r>
                <a:rPr lang="en-US" sz="2800" b="1" dirty="0" smtClean="0">
                  <a:solidFill>
                    <a:srgbClr val="00584D"/>
                  </a:solidFill>
                </a:rPr>
                <a:t>The repowering challenge in Germany </a:t>
              </a:r>
              <a:r>
                <a:rPr lang="de-DE" sz="2800" b="1" dirty="0" smtClean="0">
                  <a:solidFill>
                    <a:srgbClr val="00584D"/>
                  </a:solidFill>
                </a:rPr>
                <a:t>---</a:t>
              </a:r>
              <a:endParaRPr lang="de-DE" sz="2800" b="1" dirty="0">
                <a:solidFill>
                  <a:srgbClr val="00584D"/>
                </a:solidFill>
              </a:endParaRPr>
            </a:p>
          </p:txBody>
        </p:sp>
      </p:grpSp>
      <p:pic>
        <p:nvPicPr>
          <p:cNvPr id="11" name="Grafik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8290" y="2132283"/>
            <a:ext cx="5169419" cy="1014986"/>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Development </a:t>
            </a:r>
            <a:r>
              <a:rPr lang="de-DE" dirty="0" err="1" smtClean="0"/>
              <a:t>of</a:t>
            </a:r>
            <a:r>
              <a:rPr lang="de-DE" dirty="0" smtClean="0"/>
              <a:t> </a:t>
            </a:r>
            <a:r>
              <a:rPr lang="de-DE" dirty="0" err="1" smtClean="0"/>
              <a:t>Repowering</a:t>
            </a:r>
            <a:r>
              <a:rPr lang="de-DE" dirty="0" smtClean="0"/>
              <a:t>-Projects in Germany</a:t>
            </a:r>
            <a:endParaRPr lang="de-DE" dirty="0"/>
          </a:p>
        </p:txBody>
      </p:sp>
      <p:sp>
        <p:nvSpPr>
          <p:cNvPr id="9" name="Text Box 101"/>
          <p:cNvSpPr txBox="1">
            <a:spLocks noChangeArrowheads="1"/>
          </p:cNvSpPr>
          <p:nvPr/>
        </p:nvSpPr>
        <p:spPr bwMode="auto">
          <a:xfrm>
            <a:off x="4616597" y="6282741"/>
            <a:ext cx="5289402"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sz="1050" dirty="0" err="1" smtClean="0">
                <a:solidFill>
                  <a:schemeClr val="bg1">
                    <a:lumMod val="50000"/>
                  </a:schemeClr>
                </a:solidFill>
              </a:rPr>
              <a:t>source</a:t>
            </a:r>
            <a:r>
              <a:rPr lang="de-DE" sz="1050" dirty="0" smtClean="0">
                <a:solidFill>
                  <a:schemeClr val="bg1">
                    <a:lumMod val="50000"/>
                  </a:schemeClr>
                </a:solidFill>
              </a:rPr>
              <a:t>: Deutsche </a:t>
            </a:r>
            <a:r>
              <a:rPr lang="de-DE" sz="1050" dirty="0" err="1" smtClean="0">
                <a:solidFill>
                  <a:schemeClr val="bg1">
                    <a:lumMod val="50000"/>
                  </a:schemeClr>
                </a:solidFill>
              </a:rPr>
              <a:t>Windguard</a:t>
            </a:r>
            <a:r>
              <a:rPr lang="de-DE" sz="1050" dirty="0" smtClean="0">
                <a:solidFill>
                  <a:schemeClr val="bg1">
                    <a:lumMod val="50000"/>
                  </a:schemeClr>
                </a:solidFill>
              </a:rPr>
              <a:t> – Status des Windenergieausbaus an Land - 2015 </a:t>
            </a:r>
            <a:endParaRPr lang="de-DE" sz="1050" dirty="0">
              <a:solidFill>
                <a:schemeClr val="bg1">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052736"/>
            <a:ext cx="8568952" cy="440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uppieren 6"/>
          <p:cNvGrpSpPr/>
          <p:nvPr/>
        </p:nvGrpSpPr>
        <p:grpSpPr>
          <a:xfrm>
            <a:off x="0" y="5701607"/>
            <a:ext cx="9906000" cy="463697"/>
            <a:chOff x="0" y="4837511"/>
            <a:chExt cx="9906000" cy="463697"/>
          </a:xfrm>
        </p:grpSpPr>
        <p:sp>
          <p:nvSpPr>
            <p:cNvPr id="8" name="Rechteck 7"/>
            <p:cNvSpPr/>
            <p:nvPr/>
          </p:nvSpPr>
          <p:spPr>
            <a:xfrm>
              <a:off x="0" y="4869160"/>
              <a:ext cx="9906000" cy="417215"/>
            </a:xfrm>
            <a:prstGeom prst="rect">
              <a:avLst/>
            </a:prstGeom>
            <a:solidFill>
              <a:srgbClr val="E3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118824" y="4876867"/>
              <a:ext cx="7596344" cy="384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1500" dirty="0" smtClean="0">
                  <a:solidFill>
                    <a:srgbClr val="666666"/>
                  </a:solidFill>
                  <a:cs typeface="Arial"/>
                  <a:sym typeface="Wingdings"/>
                </a:rPr>
                <a:t> </a:t>
              </a:r>
              <a:r>
                <a:rPr lang="en-US" sz="1500" dirty="0" smtClean="0">
                  <a:solidFill>
                    <a:srgbClr val="666666"/>
                  </a:solidFill>
                  <a:cs typeface="Arial"/>
                  <a:sym typeface="Wingdings"/>
                </a:rPr>
                <a:t>Repowering is of increasing importance to achieve future development goals.</a:t>
              </a:r>
              <a:endParaRPr lang="en-US" sz="1500" dirty="0">
                <a:solidFill>
                  <a:srgbClr val="666666"/>
                </a:solidFill>
                <a:cs typeface="Arial"/>
                <a:sym typeface="Wingdings"/>
              </a:endParaRPr>
            </a:p>
          </p:txBody>
        </p:sp>
        <p:pic>
          <p:nvPicPr>
            <p:cNvPr id="11" name="Grafik 10"/>
            <p:cNvPicPr>
              <a:picLocks noChangeAspect="1"/>
            </p:cNvPicPr>
            <p:nvPr/>
          </p:nvPicPr>
          <p:blipFill rotWithShape="1">
            <a:blip r:embed="rId4" cstate="screen">
              <a:extLst>
                <a:ext uri="{28A0092B-C50C-407E-A947-70E740481C1C}">
                  <a14:useLocalDpi xmlns:a14="http://schemas.microsoft.com/office/drawing/2010/main"/>
                </a:ext>
              </a:extLst>
            </a:blip>
            <a:srcRect t="-60129" b="-19"/>
            <a:stretch/>
          </p:blipFill>
          <p:spPr>
            <a:xfrm>
              <a:off x="0" y="4837511"/>
              <a:ext cx="9905999" cy="45719"/>
            </a:xfrm>
            <a:prstGeom prst="rect">
              <a:avLst/>
            </a:prstGeom>
          </p:spPr>
        </p:pic>
        <p:pic>
          <p:nvPicPr>
            <p:cNvPr id="12" name="Grafik 11"/>
            <p:cNvPicPr>
              <a:picLocks noChangeAspect="1"/>
            </p:cNvPicPr>
            <p:nvPr/>
          </p:nvPicPr>
          <p:blipFill rotWithShape="1">
            <a:blip r:embed="rId4" cstate="screen">
              <a:extLst>
                <a:ext uri="{28A0092B-C50C-407E-A947-70E740481C1C}">
                  <a14:useLocalDpi xmlns:a14="http://schemas.microsoft.com/office/drawing/2010/main"/>
                </a:ext>
              </a:extLst>
            </a:blip>
            <a:srcRect t="-60131" b="-5"/>
            <a:stretch/>
          </p:blipFill>
          <p:spPr>
            <a:xfrm>
              <a:off x="0" y="5255489"/>
              <a:ext cx="9906000" cy="45719"/>
            </a:xfrm>
            <a:prstGeom prst="rect">
              <a:avLst/>
            </a:prstGeom>
          </p:spPr>
        </p:pic>
      </p:grpSp>
    </p:spTree>
    <p:extLst>
      <p:ext uri="{BB962C8B-B14F-4D97-AF65-F5344CB8AC3E}">
        <p14:creationId xmlns:p14="http://schemas.microsoft.com/office/powerpoint/2010/main" val="103854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Allocation of repowering potential in Germany</a:t>
            </a:r>
            <a:endParaRPr lang="en-US" dirty="0"/>
          </a:p>
        </p:txBody>
      </p:sp>
      <p:sp>
        <p:nvSpPr>
          <p:cNvPr id="4" name="Textfeld 3"/>
          <p:cNvSpPr txBox="1"/>
          <p:nvPr/>
        </p:nvSpPr>
        <p:spPr>
          <a:xfrm>
            <a:off x="632074" y="921857"/>
            <a:ext cx="3332964" cy="323165"/>
          </a:xfrm>
          <a:prstGeom prst="rect">
            <a:avLst/>
          </a:prstGeom>
          <a:noFill/>
        </p:spPr>
        <p:txBody>
          <a:bodyPr wrap="none" rtlCol="0">
            <a:spAutoFit/>
          </a:bodyPr>
          <a:lstStyle/>
          <a:p>
            <a:r>
              <a:rPr lang="en-US" sz="1500" dirty="0" smtClean="0"/>
              <a:t>Number of WECs installed until 2001</a:t>
            </a:r>
            <a:endParaRPr lang="en-US" sz="1500" dirty="0"/>
          </a:p>
        </p:txBody>
      </p:sp>
      <p:grpSp>
        <p:nvGrpSpPr>
          <p:cNvPr id="7" name="Gruppieren 6"/>
          <p:cNvGrpSpPr/>
          <p:nvPr/>
        </p:nvGrpSpPr>
        <p:grpSpPr>
          <a:xfrm>
            <a:off x="0" y="5701607"/>
            <a:ext cx="9906000" cy="463697"/>
            <a:chOff x="0" y="4837511"/>
            <a:chExt cx="9906000" cy="463697"/>
          </a:xfrm>
        </p:grpSpPr>
        <p:sp>
          <p:nvSpPr>
            <p:cNvPr id="8" name="Rechteck 7"/>
            <p:cNvSpPr/>
            <p:nvPr/>
          </p:nvSpPr>
          <p:spPr>
            <a:xfrm>
              <a:off x="0" y="4869160"/>
              <a:ext cx="9906000" cy="417215"/>
            </a:xfrm>
            <a:prstGeom prst="rect">
              <a:avLst/>
            </a:prstGeom>
            <a:solidFill>
              <a:srgbClr val="E3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53000" y="4885680"/>
              <a:ext cx="9252528" cy="384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DE" sz="1500" dirty="0" smtClean="0">
                  <a:solidFill>
                    <a:srgbClr val="666666"/>
                  </a:solidFill>
                  <a:cs typeface="Arial"/>
                  <a:sym typeface="Wingdings"/>
                </a:rPr>
                <a:t> </a:t>
              </a:r>
              <a:r>
                <a:rPr lang="en-US" sz="1500" dirty="0" smtClean="0">
                  <a:solidFill>
                    <a:srgbClr val="666666"/>
                  </a:solidFill>
                  <a:cs typeface="Arial"/>
                  <a:sym typeface="Wingdings"/>
                </a:rPr>
                <a:t>The main repowering </a:t>
              </a:r>
              <a:r>
                <a:rPr lang="en-US" sz="1500" dirty="0" smtClean="0">
                  <a:solidFill>
                    <a:srgbClr val="666666"/>
                  </a:solidFill>
                  <a:cs typeface="Arial"/>
                  <a:sym typeface="Wingdings"/>
                </a:rPr>
                <a:t>potential for </a:t>
              </a:r>
              <a:r>
                <a:rPr lang="en-US" sz="1500" dirty="0" smtClean="0">
                  <a:solidFill>
                    <a:srgbClr val="666666"/>
                  </a:solidFill>
                  <a:cs typeface="Arial"/>
                  <a:sym typeface="Wingdings"/>
                </a:rPr>
                <a:t>the next years </a:t>
              </a:r>
              <a:r>
                <a:rPr lang="en-US" sz="1500" dirty="0" smtClean="0">
                  <a:solidFill>
                    <a:srgbClr val="666666"/>
                  </a:solidFill>
                  <a:cs typeface="Arial"/>
                  <a:sym typeface="Wingdings"/>
                </a:rPr>
                <a:t>can be found</a:t>
              </a:r>
              <a:r>
                <a:rPr lang="en-US" sz="1500" dirty="0" smtClean="0">
                  <a:solidFill>
                    <a:srgbClr val="666666"/>
                  </a:solidFill>
                  <a:cs typeface="Arial"/>
                  <a:sym typeface="Wingdings"/>
                </a:rPr>
                <a:t> </a:t>
              </a:r>
              <a:r>
                <a:rPr lang="en-US" sz="1500" dirty="0" smtClean="0">
                  <a:solidFill>
                    <a:srgbClr val="666666"/>
                  </a:solidFill>
                  <a:cs typeface="Arial"/>
                  <a:sym typeface="Wingdings"/>
                </a:rPr>
                <a:t>especially in the northwest of Germany.</a:t>
              </a:r>
              <a:endParaRPr lang="en-US" sz="1500" dirty="0">
                <a:solidFill>
                  <a:srgbClr val="666666"/>
                </a:solidFill>
                <a:cs typeface="Arial"/>
                <a:sym typeface="Wingdings"/>
              </a:endParaRPr>
            </a:p>
          </p:txBody>
        </p:sp>
        <p:pic>
          <p:nvPicPr>
            <p:cNvPr id="10" name="Grafik 9"/>
            <p:cNvPicPr>
              <a:picLocks noChangeAspect="1"/>
            </p:cNvPicPr>
            <p:nvPr/>
          </p:nvPicPr>
          <p:blipFill rotWithShape="1">
            <a:blip r:embed="rId3" cstate="screen">
              <a:extLst>
                <a:ext uri="{28A0092B-C50C-407E-A947-70E740481C1C}">
                  <a14:useLocalDpi xmlns:a14="http://schemas.microsoft.com/office/drawing/2010/main"/>
                </a:ext>
              </a:extLst>
            </a:blip>
            <a:srcRect t="-60129" b="-19"/>
            <a:stretch/>
          </p:blipFill>
          <p:spPr>
            <a:xfrm>
              <a:off x="0" y="4837511"/>
              <a:ext cx="9905999" cy="45719"/>
            </a:xfrm>
            <a:prstGeom prst="rect">
              <a:avLst/>
            </a:prstGeom>
          </p:spPr>
        </p:pic>
        <p:pic>
          <p:nvPicPr>
            <p:cNvPr id="11" name="Grafik 10"/>
            <p:cNvPicPr>
              <a:picLocks noChangeAspect="1"/>
            </p:cNvPicPr>
            <p:nvPr/>
          </p:nvPicPr>
          <p:blipFill rotWithShape="1">
            <a:blip r:embed="rId3" cstate="screen">
              <a:extLst>
                <a:ext uri="{28A0092B-C50C-407E-A947-70E740481C1C}">
                  <a14:useLocalDpi xmlns:a14="http://schemas.microsoft.com/office/drawing/2010/main"/>
                </a:ext>
              </a:extLst>
            </a:blip>
            <a:srcRect t="-60131" b="-5"/>
            <a:stretch/>
          </p:blipFill>
          <p:spPr>
            <a:xfrm>
              <a:off x="0" y="5255489"/>
              <a:ext cx="9906000" cy="45719"/>
            </a:xfrm>
            <a:prstGeom prst="rect">
              <a:avLst/>
            </a:prstGeom>
          </p:spPr>
        </p:pic>
      </p:grpSp>
      <p:sp>
        <p:nvSpPr>
          <p:cNvPr id="46" name="Text Box 101"/>
          <p:cNvSpPr txBox="1">
            <a:spLocks noChangeArrowheads="1"/>
          </p:cNvSpPr>
          <p:nvPr/>
        </p:nvSpPr>
        <p:spPr bwMode="auto">
          <a:xfrm>
            <a:off x="4616597" y="6282741"/>
            <a:ext cx="5289402"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50" dirty="0" smtClean="0">
                <a:solidFill>
                  <a:schemeClr val="bg1">
                    <a:lumMod val="50000"/>
                  </a:schemeClr>
                </a:solidFill>
              </a:rPr>
              <a:t>source: </a:t>
            </a:r>
            <a:r>
              <a:rPr lang="en-US" sz="1050" dirty="0" smtClean="0">
                <a:solidFill>
                  <a:schemeClr val="bg1">
                    <a:lumMod val="50000"/>
                  </a:schemeClr>
                </a:solidFill>
              </a:rPr>
              <a:t>DEWI </a:t>
            </a:r>
            <a:r>
              <a:rPr lang="en-US" sz="1050" dirty="0" err="1" smtClean="0">
                <a:solidFill>
                  <a:schemeClr val="bg1">
                    <a:lumMod val="50000"/>
                  </a:schemeClr>
                </a:solidFill>
              </a:rPr>
              <a:t>Magazin</a:t>
            </a:r>
            <a:r>
              <a:rPr lang="en-US" sz="1050" dirty="0" smtClean="0">
                <a:solidFill>
                  <a:schemeClr val="bg1">
                    <a:lumMod val="50000"/>
                  </a:schemeClr>
                </a:solidFill>
              </a:rPr>
              <a:t> </a:t>
            </a:r>
            <a:r>
              <a:rPr lang="en-US" sz="1050" dirty="0" err="1" smtClean="0">
                <a:solidFill>
                  <a:schemeClr val="bg1">
                    <a:lumMod val="50000"/>
                  </a:schemeClr>
                </a:solidFill>
              </a:rPr>
              <a:t>Nr</a:t>
            </a:r>
            <a:r>
              <a:rPr lang="en-US" sz="1050" dirty="0" smtClean="0">
                <a:solidFill>
                  <a:schemeClr val="bg1">
                    <a:lumMod val="50000"/>
                  </a:schemeClr>
                </a:solidFill>
              </a:rPr>
              <a:t>. 20, February 2002</a:t>
            </a:r>
            <a:r>
              <a:rPr lang="en-US" sz="1050" dirty="0" smtClean="0">
                <a:solidFill>
                  <a:schemeClr val="bg1">
                    <a:lumMod val="50000"/>
                  </a:schemeClr>
                </a:solidFill>
              </a:rPr>
              <a:t> </a:t>
            </a:r>
            <a:endParaRPr lang="en-US" sz="1050" dirty="0">
              <a:solidFill>
                <a:schemeClr val="bg1">
                  <a:lumMod val="50000"/>
                </a:schemeClr>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00" y="1454596"/>
            <a:ext cx="3683512" cy="40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Pfeil nach rechts 48"/>
          <p:cNvSpPr/>
          <p:nvPr/>
        </p:nvSpPr>
        <p:spPr>
          <a:xfrm>
            <a:off x="7077236" y="2354508"/>
            <a:ext cx="504056" cy="2287568"/>
          </a:xfrm>
          <a:prstGeom prst="rightArrow">
            <a:avLst>
              <a:gd name="adj1" fmla="val 31346"/>
              <a:gd name="adj2" fmla="val 50000"/>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880" y="1454596"/>
            <a:ext cx="2888372" cy="40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7601744" y="2644212"/>
            <a:ext cx="2304256" cy="1600438"/>
          </a:xfrm>
          <a:prstGeom prst="rect">
            <a:avLst/>
          </a:prstGeom>
          <a:noFill/>
        </p:spPr>
        <p:txBody>
          <a:bodyPr wrap="square" rtlCol="0">
            <a:spAutoFit/>
          </a:bodyPr>
          <a:lstStyle/>
          <a:p>
            <a:r>
              <a:rPr lang="en-US" sz="1400" dirty="0" smtClean="0"/>
              <a:t>Nearly 70% of approximately 11.500 WECs with an installation date prior to 2001are installed in the northwestern federal states </a:t>
            </a:r>
            <a:endParaRPr lang="en-US" sz="1400" dirty="0"/>
          </a:p>
        </p:txBody>
      </p:sp>
    </p:spTree>
    <p:extLst>
      <p:ext uri="{BB962C8B-B14F-4D97-AF65-F5344CB8AC3E}">
        <p14:creationId xmlns:p14="http://schemas.microsoft.com/office/powerpoint/2010/main" val="228537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Repowering example from Lower Saxony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128604"/>
            <a:ext cx="3505482" cy="266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m 5"/>
          <p:cNvGraphicFramePr/>
          <p:nvPr>
            <p:extLst>
              <p:ext uri="{D42A27DB-BD31-4B8C-83A1-F6EECF244321}">
                <p14:modId xmlns:p14="http://schemas.microsoft.com/office/powerpoint/2010/main" val="2872729437"/>
              </p:ext>
            </p:extLst>
          </p:nvPr>
        </p:nvGraphicFramePr>
        <p:xfrm>
          <a:off x="4232920" y="3717032"/>
          <a:ext cx="5562600" cy="24966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284"/>
          <p:cNvSpPr txBox="1">
            <a:spLocks noChangeArrowheads="1"/>
          </p:cNvSpPr>
          <p:nvPr/>
        </p:nvSpPr>
        <p:spPr bwMode="auto">
          <a:xfrm>
            <a:off x="4682088" y="4149080"/>
            <a:ext cx="1754852" cy="584765"/>
          </a:xfrm>
          <a:prstGeom prst="rect">
            <a:avLst/>
          </a:prstGeom>
          <a:noFill/>
          <a:ln w="9525">
            <a:noFill/>
            <a:miter lim="800000"/>
            <a:headEnd/>
            <a:tailEnd/>
          </a:ln>
          <a:effectLst/>
        </p:spPr>
        <p:txBody>
          <a:bodyPr wrap="square" lIns="91430" tIns="45715" rIns="91430" bIns="4571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2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C00000"/>
                </a:solidFill>
                <a:effectLst/>
                <a:uLnTx/>
                <a:uFillTx/>
                <a:latin typeface="Arial"/>
                <a:ea typeface="+mn-ea"/>
                <a:cs typeface="+mn-cs"/>
              </a:rPr>
              <a:t>+ </a:t>
            </a:r>
            <a:r>
              <a:rPr kumimoji="0" lang="en-US" sz="1600" b="1" i="0" u="none" strike="noStrike" kern="0" cap="none" spc="0" normalizeH="0" baseline="0" dirty="0" smtClean="0">
                <a:ln>
                  <a:noFill/>
                </a:ln>
                <a:solidFill>
                  <a:srgbClr val="C00000"/>
                </a:solidFill>
                <a:effectLst/>
                <a:uLnTx/>
                <a:uFillTx/>
                <a:latin typeface="Arial"/>
                <a:ea typeface="+mn-ea"/>
                <a:cs typeface="+mn-cs"/>
              </a:rPr>
              <a:t>502% energy</a:t>
            </a:r>
            <a:r>
              <a:rPr kumimoji="0" lang="en-US" sz="1600" b="1" i="0" u="none" strike="noStrike" kern="0" cap="none" spc="0" normalizeH="0" dirty="0" smtClean="0">
                <a:ln>
                  <a:noFill/>
                </a:ln>
                <a:solidFill>
                  <a:srgbClr val="C00000"/>
                </a:solidFill>
                <a:effectLst/>
                <a:uLnTx/>
                <a:uFillTx/>
                <a:latin typeface="Arial"/>
                <a:ea typeface="+mn-ea"/>
                <a:cs typeface="+mn-cs"/>
              </a:rPr>
              <a:t> yield</a:t>
            </a:r>
            <a:endParaRPr kumimoji="0" lang="en-US" sz="1600" b="0" i="0" u="none" strike="noStrike" kern="0" cap="none" spc="0" normalizeH="0" baseline="0" dirty="0" smtClean="0">
              <a:ln>
                <a:noFill/>
              </a:ln>
              <a:solidFill>
                <a:srgbClr val="C00000"/>
              </a:solidFill>
              <a:effectLst/>
              <a:uLnTx/>
              <a:uFillTx/>
              <a:latin typeface="Arial"/>
              <a:ea typeface="+mn-ea"/>
              <a:cs typeface="+mn-cs"/>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88" y="3861048"/>
            <a:ext cx="3505482" cy="250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160912" y="1265271"/>
            <a:ext cx="5368777" cy="2523768"/>
          </a:xfrm>
          <a:prstGeom prst="rect">
            <a:avLst/>
          </a:prstGeom>
          <a:noFill/>
        </p:spPr>
        <p:txBody>
          <a:bodyPr wrap="none" rtlCol="0">
            <a:spAutoFit/>
          </a:bodyPr>
          <a:lstStyle/>
          <a:p>
            <a:r>
              <a:rPr lang="en-US" sz="1500" dirty="0" smtClean="0"/>
              <a:t>Old windfarm:</a:t>
            </a:r>
          </a:p>
          <a:p>
            <a:r>
              <a:rPr lang="de-DE" sz="1500" dirty="0" smtClean="0"/>
              <a:t>→ </a:t>
            </a:r>
            <a:r>
              <a:rPr lang="de-DE" sz="1400" dirty="0" smtClean="0"/>
              <a:t>25x E-44 5.40 in </a:t>
            </a:r>
            <a:r>
              <a:rPr lang="en-US" sz="1400" dirty="0" smtClean="0"/>
              <a:t>Lower Saxony</a:t>
            </a:r>
          </a:p>
          <a:p>
            <a:r>
              <a:rPr lang="de-DE" sz="1400" dirty="0" smtClean="0"/>
              <a:t>→ </a:t>
            </a:r>
            <a:r>
              <a:rPr lang="en-US" sz="1400" dirty="0" smtClean="0"/>
              <a:t>installation date: 1999; feed-in tariff till 2020</a:t>
            </a:r>
          </a:p>
          <a:p>
            <a:r>
              <a:rPr lang="de-DE" sz="1400" dirty="0" smtClean="0"/>
              <a:t>→ </a:t>
            </a:r>
            <a:r>
              <a:rPr lang="en-US" sz="1400" dirty="0" smtClean="0"/>
              <a:t>yearly</a:t>
            </a:r>
            <a:r>
              <a:rPr lang="de-DE" sz="1400" dirty="0" smtClean="0"/>
              <a:t> </a:t>
            </a:r>
            <a:r>
              <a:rPr lang="en-US" sz="1400" dirty="0" smtClean="0"/>
              <a:t>energy yield: 1.030 MWh/WTG; 25.761 MWh/</a:t>
            </a:r>
            <a:r>
              <a:rPr lang="en-US" sz="1400" dirty="0" err="1" smtClean="0"/>
              <a:t>windpark</a:t>
            </a:r>
            <a:endParaRPr lang="en-US" sz="1400" dirty="0" smtClean="0"/>
          </a:p>
          <a:p>
            <a:endParaRPr lang="de-DE" sz="1400" dirty="0"/>
          </a:p>
          <a:p>
            <a:endParaRPr lang="de-DE" sz="1400" dirty="0" smtClean="0"/>
          </a:p>
          <a:p>
            <a:r>
              <a:rPr lang="en-US" sz="1500" dirty="0" smtClean="0"/>
              <a:t>New project:</a:t>
            </a:r>
          </a:p>
          <a:p>
            <a:r>
              <a:rPr lang="de-DE" sz="1500" dirty="0" smtClean="0"/>
              <a:t>→ </a:t>
            </a:r>
            <a:r>
              <a:rPr lang="de-DE" sz="1400" dirty="0" smtClean="0"/>
              <a:t>13x E-101 135m </a:t>
            </a:r>
            <a:r>
              <a:rPr lang="de-DE" sz="1400" dirty="0" err="1" smtClean="0"/>
              <a:t>hubheight</a:t>
            </a:r>
            <a:endParaRPr lang="de-DE" sz="1400" dirty="0" smtClean="0"/>
          </a:p>
          <a:p>
            <a:r>
              <a:rPr lang="de-DE" sz="1400" dirty="0"/>
              <a:t>→ </a:t>
            </a:r>
            <a:r>
              <a:rPr lang="en-US" sz="1400" dirty="0"/>
              <a:t>installation </a:t>
            </a:r>
            <a:r>
              <a:rPr lang="en-US" sz="1400" dirty="0" smtClean="0"/>
              <a:t>date: 2015</a:t>
            </a:r>
          </a:p>
          <a:p>
            <a:r>
              <a:rPr lang="en-US" sz="1400" dirty="0" smtClean="0"/>
              <a:t>→ yearly energy </a:t>
            </a:r>
            <a:r>
              <a:rPr lang="en-US" sz="1400" dirty="0"/>
              <a:t>yield</a:t>
            </a:r>
            <a:r>
              <a:rPr lang="en-US" sz="1400" dirty="0" smtClean="0"/>
              <a:t>: 9.949 MWh/WTG; 129.349 MWh/</a:t>
            </a:r>
            <a:r>
              <a:rPr lang="en-US" sz="1400" dirty="0" err="1" smtClean="0"/>
              <a:t>windpark</a:t>
            </a:r>
            <a:endParaRPr lang="en-US" sz="1400" dirty="0" smtClean="0"/>
          </a:p>
          <a:p>
            <a:endParaRPr lang="en-US" sz="1500" dirty="0"/>
          </a:p>
        </p:txBody>
      </p:sp>
    </p:spTree>
    <p:extLst>
      <p:ext uri="{BB962C8B-B14F-4D97-AF65-F5344CB8AC3E}">
        <p14:creationId xmlns:p14="http://schemas.microsoft.com/office/powerpoint/2010/main" val="4184566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8290" y="3206102"/>
            <a:ext cx="5169419" cy="1014986"/>
          </a:xfrm>
          <a:prstGeom prst="rect">
            <a:avLst/>
          </a:prstGeom>
        </p:spPr>
      </p:pic>
      <p:sp>
        <p:nvSpPr>
          <p:cNvPr id="4" name="Titel 3"/>
          <p:cNvSpPr>
            <a:spLocks noGrp="1"/>
          </p:cNvSpPr>
          <p:nvPr>
            <p:ph type="ctrTitle"/>
          </p:nvPr>
        </p:nvSpPr>
        <p:spPr>
          <a:xfrm>
            <a:off x="1333500" y="2042661"/>
            <a:ext cx="7239000" cy="553998"/>
          </a:xfrm>
        </p:spPr>
        <p:txBody>
          <a:bodyPr/>
          <a:lstStyle/>
          <a:p>
            <a:pPr algn="ctr"/>
            <a:r>
              <a:rPr lang="en-US" dirty="0" smtClean="0"/>
              <a:t>Thank you for your attention!</a:t>
            </a:r>
            <a:endParaRPr lang="en-US" dirty="0"/>
          </a:p>
        </p:txBody>
      </p:sp>
      <p:sp>
        <p:nvSpPr>
          <p:cNvPr id="5" name="Untertitel 4"/>
          <p:cNvSpPr>
            <a:spLocks noGrp="1"/>
          </p:cNvSpPr>
          <p:nvPr>
            <p:ph type="subTitle" idx="1"/>
          </p:nvPr>
        </p:nvSpPr>
        <p:spPr>
          <a:xfrm>
            <a:off x="272480" y="5919663"/>
            <a:ext cx="9361040" cy="461665"/>
          </a:xfrm>
        </p:spPr>
        <p:txBody>
          <a:bodyPr/>
          <a:lstStyle/>
          <a:p>
            <a:pPr algn="ctr">
              <a:lnSpc>
                <a:spcPct val="100000"/>
              </a:lnSpc>
              <a:spcBef>
                <a:spcPts val="0"/>
              </a:spcBef>
            </a:pPr>
            <a:r>
              <a:rPr lang="en-US" sz="1200" dirty="0" smtClean="0">
                <a:solidFill>
                  <a:schemeClr val="tx1">
                    <a:lumMod val="50000"/>
                    <a:lumOff val="50000"/>
                  </a:schemeClr>
                </a:solidFill>
              </a:rPr>
              <a:t>ENERCON GmbH | </a:t>
            </a:r>
            <a:r>
              <a:rPr lang="en-US" sz="1200" dirty="0" err="1" smtClean="0">
                <a:solidFill>
                  <a:schemeClr val="tx1">
                    <a:lumMod val="50000"/>
                    <a:lumOff val="50000"/>
                  </a:schemeClr>
                </a:solidFill>
              </a:rPr>
              <a:t>Dreekamp</a:t>
            </a:r>
            <a:r>
              <a:rPr lang="en-US" sz="1200" dirty="0" smtClean="0">
                <a:solidFill>
                  <a:schemeClr val="tx1">
                    <a:lumMod val="50000"/>
                    <a:lumOff val="50000"/>
                  </a:schemeClr>
                </a:solidFill>
              </a:rPr>
              <a:t> </a:t>
            </a:r>
            <a:r>
              <a:rPr lang="en-US" sz="1200" dirty="0">
                <a:solidFill>
                  <a:schemeClr val="tx1">
                    <a:lumMod val="50000"/>
                    <a:lumOff val="50000"/>
                  </a:schemeClr>
                </a:solidFill>
              </a:rPr>
              <a:t>5 | </a:t>
            </a:r>
            <a:r>
              <a:rPr lang="en-US" sz="1200" dirty="0" smtClean="0">
                <a:solidFill>
                  <a:schemeClr val="tx1">
                    <a:lumMod val="50000"/>
                    <a:lumOff val="50000"/>
                  </a:schemeClr>
                </a:solidFill>
              </a:rPr>
              <a:t>D-26605 </a:t>
            </a:r>
            <a:r>
              <a:rPr lang="en-US" sz="1200" dirty="0" err="1" smtClean="0">
                <a:solidFill>
                  <a:schemeClr val="tx1">
                    <a:lumMod val="50000"/>
                    <a:lumOff val="50000"/>
                  </a:schemeClr>
                </a:solidFill>
              </a:rPr>
              <a:t>Aurich</a:t>
            </a:r>
            <a:endParaRPr lang="en-US" sz="1200" dirty="0" smtClean="0">
              <a:solidFill>
                <a:schemeClr val="tx1">
                  <a:lumMod val="50000"/>
                  <a:lumOff val="50000"/>
                </a:schemeClr>
              </a:solidFill>
            </a:endParaRPr>
          </a:p>
          <a:p>
            <a:pPr algn="ctr">
              <a:lnSpc>
                <a:spcPct val="100000"/>
              </a:lnSpc>
              <a:spcBef>
                <a:spcPts val="0"/>
              </a:spcBef>
            </a:pPr>
            <a:r>
              <a:rPr lang="en-US" sz="1200" dirty="0" smtClean="0">
                <a:solidFill>
                  <a:schemeClr val="tx1">
                    <a:lumMod val="50000"/>
                    <a:lumOff val="50000"/>
                  </a:schemeClr>
                </a:solidFill>
              </a:rPr>
              <a:t>phone: +49 4941 </a:t>
            </a:r>
            <a:r>
              <a:rPr lang="en-US" sz="1200" dirty="0">
                <a:solidFill>
                  <a:schemeClr val="tx1">
                    <a:lumMod val="50000"/>
                    <a:lumOff val="50000"/>
                  </a:schemeClr>
                </a:solidFill>
              </a:rPr>
              <a:t>927-0 </a:t>
            </a:r>
            <a:r>
              <a:rPr lang="en-US" sz="1200">
                <a:solidFill>
                  <a:schemeClr val="tx1">
                    <a:lumMod val="50000"/>
                    <a:lumOff val="50000"/>
                  </a:schemeClr>
                </a:solidFill>
              </a:rPr>
              <a:t>| </a:t>
            </a:r>
            <a:r>
              <a:rPr lang="en-US" sz="1200" smtClean="0">
                <a:solidFill>
                  <a:schemeClr val="tx1">
                    <a:lumMod val="50000"/>
                    <a:lumOff val="50000"/>
                  </a:schemeClr>
                </a:solidFill>
              </a:rPr>
              <a:t>fax</a:t>
            </a:r>
            <a:r>
              <a:rPr lang="en-US" sz="1200" dirty="0" smtClean="0">
                <a:solidFill>
                  <a:schemeClr val="tx1">
                    <a:lumMod val="50000"/>
                    <a:lumOff val="50000"/>
                  </a:schemeClr>
                </a:solidFill>
              </a:rPr>
              <a:t>: +49 4941 927-109</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70834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Legal </a:t>
            </a:r>
            <a:r>
              <a:rPr lang="de-DE" smtClean="0"/>
              <a:t>notice</a:t>
            </a:r>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3188801872"/>
              </p:ext>
            </p:extLst>
          </p:nvPr>
        </p:nvGraphicFramePr>
        <p:xfrm>
          <a:off x="560512" y="4115544"/>
          <a:ext cx="8784976" cy="304800"/>
        </p:xfrm>
        <a:graphic>
          <a:graphicData uri="http://schemas.openxmlformats.org/drawingml/2006/table">
            <a:tbl>
              <a:tblPr firstRow="1" firstCol="1" lastRow="1" lastCol="1" bandRow="1" bandCol="1">
                <a:tableStyleId>{5C22544A-7EE6-4342-B048-85BDC9FD1C3A}</a:tableStyleId>
              </a:tblPr>
              <a:tblGrid>
                <a:gridCol w="1518776"/>
                <a:gridCol w="7266200"/>
              </a:tblGrid>
              <a:tr h="0">
                <a:tc>
                  <a:txBody>
                    <a:bodyPr/>
                    <a:lstStyle/>
                    <a:p>
                      <a:pPr>
                        <a:spcBef>
                          <a:spcPts val="100"/>
                        </a:spcBef>
                        <a:spcAft>
                          <a:spcPts val="100"/>
                        </a:spcAft>
                      </a:pPr>
                      <a:r>
                        <a:rPr lang="de-DE" sz="1000" dirty="0" err="1" smtClean="0">
                          <a:solidFill>
                            <a:schemeClr val="tx1"/>
                          </a:solidFill>
                          <a:effectLst/>
                          <a:latin typeface="Arial Narrow" pitchFamily="34" charset="0"/>
                        </a:rPr>
                        <a:t>Document</a:t>
                      </a:r>
                      <a:r>
                        <a:rPr lang="de-DE" sz="1000" baseline="0" dirty="0" smtClean="0">
                          <a:solidFill>
                            <a:schemeClr val="tx1"/>
                          </a:solidFill>
                          <a:effectLst/>
                          <a:latin typeface="Arial Narrow" pitchFamily="34" charset="0"/>
                        </a:rPr>
                        <a:t> </a:t>
                      </a:r>
                      <a:r>
                        <a:rPr lang="de-DE" sz="1000" dirty="0" smtClean="0">
                          <a:solidFill>
                            <a:schemeClr val="tx1"/>
                          </a:solidFill>
                          <a:effectLst/>
                          <a:latin typeface="Arial Narrow" pitchFamily="34" charset="0"/>
                        </a:rPr>
                        <a:t>ID</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r>
                        <a:rPr lang="de-DE" sz="1000" dirty="0" smtClean="0">
                          <a:solidFill>
                            <a:schemeClr val="tx1"/>
                          </a:solidFill>
                          <a:effectLst/>
                          <a:latin typeface="Arial Narrow" pitchFamily="34" charset="0"/>
                        </a:rPr>
                        <a:t>Note</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smtClean="0">
                          <a:solidFill>
                            <a:schemeClr val="tx1"/>
                          </a:solidFill>
                          <a:effectLst/>
                          <a:latin typeface="Arial Narrow" pitchFamily="34" charset="0"/>
                        </a:rPr>
                        <a:t>Translation</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623971140"/>
              </p:ext>
            </p:extLst>
          </p:nvPr>
        </p:nvGraphicFramePr>
        <p:xfrm>
          <a:off x="560512" y="4581128"/>
          <a:ext cx="8784975" cy="304800"/>
        </p:xfrm>
        <a:graphic>
          <a:graphicData uri="http://schemas.openxmlformats.org/drawingml/2006/table">
            <a:tbl>
              <a:tblPr firstRow="1" firstCol="1" lastRow="1" lastCol="1" bandRow="1" bandCol="1">
                <a:tableStyleId>{5C22544A-7EE6-4342-B048-85BDC9FD1C3A}</a:tableStyleId>
              </a:tblPr>
              <a:tblGrid>
                <a:gridCol w="1518776"/>
                <a:gridCol w="675011"/>
                <a:gridCol w="841360"/>
                <a:gridCol w="5749828"/>
              </a:tblGrid>
              <a:tr h="135632">
                <a:tc>
                  <a:txBody>
                    <a:bodyPr/>
                    <a:lstStyle/>
                    <a:p>
                      <a:pPr>
                        <a:spcBef>
                          <a:spcPts val="100"/>
                        </a:spcBef>
                        <a:spcAft>
                          <a:spcPts val="100"/>
                        </a:spcAft>
                      </a:pPr>
                      <a:r>
                        <a:rPr lang="de-DE" sz="1000" b="1" dirty="0" smtClean="0">
                          <a:solidFill>
                            <a:schemeClr val="tx1"/>
                          </a:solidFill>
                          <a:effectLst/>
                          <a:latin typeface="Arial Narrow" pitchFamily="34" charset="0"/>
                        </a:rPr>
                        <a:t>Date</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1" dirty="0" smtClean="0">
                          <a:solidFill>
                            <a:schemeClr val="tx1"/>
                          </a:solidFill>
                          <a:effectLst/>
                          <a:latin typeface="Arial Narrow" pitchFamily="34" charset="0"/>
                        </a:rPr>
                        <a:t>Language</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1" smtClean="0">
                          <a:solidFill>
                            <a:schemeClr val="tx1"/>
                          </a:solidFill>
                          <a:effectLst/>
                          <a:latin typeface="Arial Narrow" pitchFamily="34" charset="0"/>
                        </a:rPr>
                        <a:t>DCC</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1" dirty="0" smtClean="0">
                          <a:solidFill>
                            <a:schemeClr val="tx1"/>
                          </a:solidFill>
                          <a:effectLst/>
                          <a:latin typeface="Arial Narrow" pitchFamily="34" charset="0"/>
                        </a:rPr>
                        <a:t>Plant / Department</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r>
                        <a:rPr lang="de-DE" sz="1000" b="0" smtClean="0">
                          <a:solidFill>
                            <a:schemeClr val="tx1"/>
                          </a:solidFill>
                          <a:effectLst/>
                          <a:latin typeface="Arial Narrow" pitchFamily="34" charset="0"/>
                        </a:rPr>
                        <a:t>yyyy-mm-dd</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smtClean="0">
                          <a:solidFill>
                            <a:schemeClr val="tx1"/>
                          </a:solidFill>
                          <a:effectLst/>
                          <a:latin typeface="Arial Narrow" pitchFamily="34" charset="0"/>
                        </a:rPr>
                        <a:t>&lt;iso-code&gt; </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smtClean="0">
                          <a:solidFill>
                            <a:schemeClr val="tx1"/>
                          </a:solidFill>
                          <a:effectLst/>
                          <a:latin typeface="Arial Narrow" pitchFamily="34" charset="0"/>
                        </a:rPr>
                        <a:t>&lt;DCC&gt;</a:t>
                      </a:r>
                      <a:r>
                        <a:rPr lang="de-DE" sz="1000" b="0" baseline="0" dirty="0" smtClean="0">
                          <a:solidFill>
                            <a:schemeClr val="tx1"/>
                          </a:solidFill>
                          <a:effectLst/>
                          <a:latin typeface="Arial Narrow" pitchFamily="34" charset="0"/>
                        </a:rPr>
                        <a:t> </a:t>
                      </a:r>
                      <a:r>
                        <a:rPr lang="de-DE" sz="800" b="0" baseline="0" dirty="0" err="1" smtClean="0">
                          <a:solidFill>
                            <a:schemeClr val="tx1"/>
                          </a:solidFill>
                          <a:effectLst/>
                          <a:latin typeface="Arial Narrow" pitchFamily="34" charset="0"/>
                        </a:rPr>
                        <a:t>or</a:t>
                      </a:r>
                      <a:r>
                        <a:rPr lang="de-DE" sz="800" b="0" baseline="0" dirty="0" smtClean="0">
                          <a:solidFill>
                            <a:schemeClr val="tx1"/>
                          </a:solidFill>
                          <a:effectLst/>
                          <a:latin typeface="Arial Narrow" pitchFamily="34" charset="0"/>
                        </a:rPr>
                        <a:t> </a:t>
                      </a:r>
                      <a:r>
                        <a:rPr lang="de-DE" sz="1000" b="0" baseline="0" dirty="0" smtClean="0">
                          <a:solidFill>
                            <a:schemeClr val="tx1"/>
                          </a:solidFill>
                          <a:effectLst/>
                          <a:latin typeface="Arial Narrow" pitchFamily="34" charset="0"/>
                        </a:rPr>
                        <a:t>--</a:t>
                      </a:r>
                      <a:r>
                        <a:rPr lang="de-DE" sz="1000" b="0" dirty="0" smtClean="0">
                          <a:solidFill>
                            <a:schemeClr val="tx1"/>
                          </a:solidFill>
                          <a:effectLst/>
                          <a:latin typeface="Arial Narrow" pitchFamily="34" charset="0"/>
                        </a:rPr>
                        <a:t> </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smtClean="0">
                          <a:solidFill>
                            <a:schemeClr val="tx1"/>
                          </a:solidFill>
                          <a:effectLst/>
                          <a:latin typeface="Arial Narrow" pitchFamily="34" charset="0"/>
                        </a:rPr>
                        <a:t>&lt;plant / </a:t>
                      </a:r>
                      <a:r>
                        <a:rPr lang="de-DE" sz="1000" b="0" dirty="0" err="1" smtClean="0">
                          <a:solidFill>
                            <a:schemeClr val="tx1"/>
                          </a:solidFill>
                          <a:effectLst/>
                          <a:latin typeface="Arial Narrow" pitchFamily="34" charset="0"/>
                        </a:rPr>
                        <a:t>department</a:t>
                      </a:r>
                      <a:r>
                        <a:rPr lang="de-DE" sz="1000" b="0" dirty="0" smtClean="0">
                          <a:solidFill>
                            <a:schemeClr val="tx1"/>
                          </a:solidFill>
                          <a:effectLst/>
                          <a:latin typeface="Arial Narrow" pitchFamily="34" charset="0"/>
                        </a:rPr>
                        <a:t>&gt;</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98818627"/>
              </p:ext>
            </p:extLst>
          </p:nvPr>
        </p:nvGraphicFramePr>
        <p:xfrm>
          <a:off x="560512" y="5322912"/>
          <a:ext cx="8785952" cy="914400"/>
        </p:xfrm>
        <a:graphic>
          <a:graphicData uri="http://schemas.openxmlformats.org/drawingml/2006/table">
            <a:tbl>
              <a:tblPr firstRow="1" firstCol="1" lastRow="1" lastCol="1" bandRow="1" bandCol="1">
                <a:tableStyleId>{5C22544A-7EE6-4342-B048-85BDC9FD1C3A}</a:tableStyleId>
              </a:tblPr>
              <a:tblGrid>
                <a:gridCol w="399361"/>
                <a:gridCol w="1038340"/>
                <a:gridCol w="7348251"/>
              </a:tblGrid>
              <a:tr h="0">
                <a:tc>
                  <a:txBody>
                    <a:bodyPr/>
                    <a:lstStyle/>
                    <a:p>
                      <a:pPr>
                        <a:spcBef>
                          <a:spcPts val="100"/>
                        </a:spcBef>
                        <a:spcAft>
                          <a:spcPts val="100"/>
                        </a:spcAft>
                      </a:pPr>
                      <a:r>
                        <a:rPr lang="de-DE" sz="1000" dirty="0" err="1">
                          <a:solidFill>
                            <a:schemeClr val="tx1"/>
                          </a:solidFill>
                          <a:effectLst/>
                          <a:latin typeface="Arial Narrow" pitchFamily="34" charset="0"/>
                        </a:rPr>
                        <a:t>Rev</a:t>
                      </a:r>
                      <a:r>
                        <a:rPr lang="de-DE" sz="1000" dirty="0">
                          <a:solidFill>
                            <a:schemeClr val="tx1"/>
                          </a:solidFill>
                          <a:effectLst/>
                          <a:latin typeface="Arial Narrow" pitchFamily="34" charset="0"/>
                        </a:rPr>
                        <a:t>.</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dirty="0" smtClean="0">
                          <a:solidFill>
                            <a:schemeClr val="tx1"/>
                          </a:solidFill>
                          <a:effectLst/>
                          <a:latin typeface="Arial Narrow" pitchFamily="34" charset="0"/>
                        </a:rPr>
                        <a:t>Date</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dirty="0" smtClean="0">
                          <a:solidFill>
                            <a:schemeClr val="tx1"/>
                          </a:solidFill>
                          <a:effectLst/>
                          <a:latin typeface="Arial Narrow" pitchFamily="34" charset="0"/>
                        </a:rPr>
                        <a:t>Change</a:t>
                      </a:r>
                      <a:endParaRPr lang="de-DE" sz="1000" b="1"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r>
                        <a:rPr lang="de-DE" sz="1000" b="0" dirty="0">
                          <a:solidFill>
                            <a:schemeClr val="tx1"/>
                          </a:solidFill>
                          <a:effectLst/>
                          <a:latin typeface="Arial Narrow" pitchFamily="34" charset="0"/>
                        </a:rPr>
                        <a:t>0</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smtClean="0">
                          <a:solidFill>
                            <a:schemeClr val="tx1"/>
                          </a:solidFill>
                          <a:effectLst/>
                          <a:latin typeface="Arial Narrow" pitchFamily="34" charset="0"/>
                          <a:ea typeface="+mn-ea"/>
                          <a:cs typeface="+mn-cs"/>
                        </a:rPr>
                        <a:t>2016-09-26</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err="1" smtClean="0">
                          <a:solidFill>
                            <a:schemeClr val="tx1"/>
                          </a:solidFill>
                          <a:effectLst/>
                          <a:latin typeface="Arial Narrow" pitchFamily="34" charset="0"/>
                        </a:rPr>
                        <a:t>Creation</a:t>
                      </a:r>
                      <a:r>
                        <a:rPr lang="de-DE" sz="1000" b="0" baseline="0" dirty="0" smtClean="0">
                          <a:solidFill>
                            <a:schemeClr val="tx1"/>
                          </a:solidFill>
                          <a:effectLst/>
                          <a:latin typeface="Arial Narrow" pitchFamily="34" charset="0"/>
                        </a:rPr>
                        <a:t> </a:t>
                      </a:r>
                      <a:r>
                        <a:rPr lang="de-DE" sz="1000" b="0" baseline="0" dirty="0" err="1" smtClean="0">
                          <a:solidFill>
                            <a:schemeClr val="tx1"/>
                          </a:solidFill>
                          <a:effectLst/>
                          <a:latin typeface="Arial Narrow" pitchFamily="34" charset="0"/>
                        </a:rPr>
                        <a:t>of</a:t>
                      </a:r>
                      <a:r>
                        <a:rPr lang="de-DE" sz="1000" b="0" baseline="0" dirty="0" smtClean="0">
                          <a:solidFill>
                            <a:schemeClr val="tx1"/>
                          </a:solidFill>
                          <a:effectLst/>
                          <a:latin typeface="Arial Narrow" pitchFamily="34" charset="0"/>
                        </a:rPr>
                        <a:t> </a:t>
                      </a:r>
                      <a:r>
                        <a:rPr lang="de-DE" sz="1000" b="0" baseline="0" dirty="0" err="1" smtClean="0">
                          <a:solidFill>
                            <a:schemeClr val="tx1"/>
                          </a:solidFill>
                          <a:effectLst/>
                          <a:latin typeface="Arial Narrow" pitchFamily="34" charset="0"/>
                        </a:rPr>
                        <a:t>the</a:t>
                      </a:r>
                      <a:r>
                        <a:rPr lang="de-DE" sz="1000" b="0" baseline="0" dirty="0" smtClean="0">
                          <a:solidFill>
                            <a:schemeClr val="tx1"/>
                          </a:solidFill>
                          <a:effectLst/>
                          <a:latin typeface="Arial Narrow" pitchFamily="34" charset="0"/>
                        </a:rPr>
                        <a:t> </a:t>
                      </a:r>
                      <a:r>
                        <a:rPr lang="de-DE" sz="1000" b="0" baseline="0" dirty="0" err="1" smtClean="0">
                          <a:solidFill>
                            <a:schemeClr val="tx1"/>
                          </a:solidFill>
                          <a:effectLst/>
                          <a:latin typeface="Arial Narrow" pitchFamily="34" charset="0"/>
                        </a:rPr>
                        <a:t>document</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a:solidFill>
                            <a:schemeClr val="tx1"/>
                          </a:solidFill>
                          <a:effectLst/>
                          <a:latin typeface="Arial Narrow" pitchFamily="34" charset="0"/>
                        </a:rPr>
                        <a:t> </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r>
                        <a:rPr lang="de-DE" sz="1000" b="0" dirty="0">
                          <a:solidFill>
                            <a:schemeClr val="tx1"/>
                          </a:solidFill>
                          <a:effectLst/>
                          <a:latin typeface="Arial Narrow" pitchFamily="34" charset="0"/>
                        </a:rPr>
                        <a:t> </a:t>
                      </a: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r h="0">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spcBef>
                          <a:spcPts val="100"/>
                        </a:spcBef>
                        <a:spcAft>
                          <a:spcPts val="100"/>
                        </a:spcAft>
                      </a:pPr>
                      <a:endParaRPr lang="de-DE" sz="1000" b="0" dirty="0">
                        <a:solidFill>
                          <a:schemeClr val="tx1"/>
                        </a:solidFill>
                        <a:effectLst/>
                        <a:latin typeface="Arial Narrow" pitchFamily="34" charset="0"/>
                        <a:ea typeface="Times New Roman"/>
                        <a:cs typeface="Times New Roman"/>
                      </a:endParaRPr>
                    </a:p>
                  </a:txBody>
                  <a:tcPr marL="36195" marR="177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bl>
          </a:graphicData>
        </a:graphic>
      </p:graphicFrame>
      <p:sp>
        <p:nvSpPr>
          <p:cNvPr id="13" name="Rectangle 1"/>
          <p:cNvSpPr>
            <a:spLocks noChangeArrowheads="1"/>
          </p:cNvSpPr>
          <p:nvPr/>
        </p:nvSpPr>
        <p:spPr bwMode="auto">
          <a:xfrm>
            <a:off x="488504" y="3854544"/>
            <a:ext cx="16561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Dokumentinformation</a:t>
            </a:r>
            <a:endParaRPr kumimoji="0" lang="de-DE" sz="1000" b="0" i="0" u="none" strike="noStrike" cap="none" normalizeH="0" baseline="0" dirty="0" smtClean="0">
              <a:ln>
                <a:noFill/>
              </a:ln>
              <a:solidFill>
                <a:schemeClr val="tx1"/>
              </a:solidFill>
              <a:effectLst/>
              <a:latin typeface="Arial" pitchFamily="34" charset="0"/>
            </a:endParaRPr>
          </a:p>
        </p:txBody>
      </p:sp>
      <p:sp>
        <p:nvSpPr>
          <p:cNvPr id="14" name="Rectangle 1"/>
          <p:cNvSpPr>
            <a:spLocks noChangeArrowheads="1"/>
          </p:cNvSpPr>
          <p:nvPr/>
        </p:nvSpPr>
        <p:spPr bwMode="auto">
          <a:xfrm>
            <a:off x="488504" y="5042574"/>
            <a:ext cx="16561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Revisions</a:t>
            </a:r>
            <a:endParaRPr kumimoji="0" lang="de-DE" sz="1000" b="0" i="0" u="none" strike="noStrike" cap="none" normalizeH="0" baseline="0" dirty="0" smtClean="0">
              <a:ln>
                <a:noFill/>
              </a:ln>
              <a:solidFill>
                <a:schemeClr val="tx1"/>
              </a:solidFill>
              <a:effectLst/>
              <a:latin typeface="Arial"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368004344"/>
              </p:ext>
            </p:extLst>
          </p:nvPr>
        </p:nvGraphicFramePr>
        <p:xfrm>
          <a:off x="560512" y="908720"/>
          <a:ext cx="8712968" cy="2438400"/>
        </p:xfrm>
        <a:graphic>
          <a:graphicData uri="http://schemas.openxmlformats.org/drawingml/2006/table">
            <a:tbl>
              <a:tblPr firstRow="1" firstCol="1" lastRow="1" lastCol="1" bandRow="1" bandCol="1">
                <a:tableStyleId>{5C22544A-7EE6-4342-B048-85BDC9FD1C3A}</a:tableStyleId>
              </a:tblPr>
              <a:tblGrid>
                <a:gridCol w="1493647"/>
                <a:gridCol w="7219321"/>
              </a:tblGrid>
              <a:tr h="0">
                <a:tc>
                  <a:txBody>
                    <a:bodyPr/>
                    <a:lstStyle/>
                    <a:p>
                      <a:pPr>
                        <a:spcBef>
                          <a:spcPts val="0"/>
                        </a:spcBef>
                        <a:spcAft>
                          <a:spcPts val="0"/>
                        </a:spcAft>
                      </a:pPr>
                      <a:r>
                        <a:rPr lang="de-DE" sz="1000" b="1" dirty="0" smtClean="0">
                          <a:solidFill>
                            <a:schemeClr val="tx1"/>
                          </a:solidFill>
                          <a:effectLst/>
                          <a:latin typeface="Arial Narrow" pitchFamily="34" charset="0"/>
                        </a:rPr>
                        <a:t>Publisher</a:t>
                      </a:r>
                      <a:endParaRPr lang="de-DE" sz="1000" b="1" dirty="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de-DE" sz="1000" b="0" dirty="0" smtClean="0">
                          <a:solidFill>
                            <a:schemeClr val="tx1"/>
                          </a:solidFill>
                          <a:effectLst/>
                          <a:latin typeface="Arial Narrow" pitchFamily="34" charset="0"/>
                        </a:rPr>
                        <a:t>ENERCON GmbH ▪ Dreekamp 5 ▪ 26605 Aurich ▪ Germany</a:t>
                      </a:r>
                    </a:p>
                    <a:p>
                      <a:pPr>
                        <a:spcBef>
                          <a:spcPts val="0"/>
                        </a:spcBef>
                        <a:spcAft>
                          <a:spcPts val="0"/>
                        </a:spcAft>
                      </a:pPr>
                      <a:r>
                        <a:rPr lang="de-DE" sz="1000" b="0" dirty="0" smtClean="0">
                          <a:solidFill>
                            <a:schemeClr val="tx1"/>
                          </a:solidFill>
                          <a:effectLst/>
                          <a:latin typeface="Arial Narrow" pitchFamily="34" charset="0"/>
                        </a:rPr>
                        <a:t>Phone: +49 4941 927-0 ▪ Fax: +49 4941 927-109 ▪ </a:t>
                      </a:r>
                      <a:r>
                        <a:rPr lang="de-DE" sz="1000" b="0" dirty="0" err="1" smtClean="0">
                          <a:solidFill>
                            <a:schemeClr val="tx1"/>
                          </a:solidFill>
                          <a:effectLst/>
                          <a:latin typeface="Arial Narrow" pitchFamily="34" charset="0"/>
                        </a:rPr>
                        <a:t>E-mail</a:t>
                      </a:r>
                      <a:r>
                        <a:rPr lang="de-DE" sz="1000" b="0" dirty="0" smtClean="0">
                          <a:solidFill>
                            <a:schemeClr val="tx1"/>
                          </a:solidFill>
                          <a:effectLst/>
                          <a:latin typeface="Arial Narrow" pitchFamily="34" charset="0"/>
                        </a:rPr>
                        <a:t>: info@enercon.de ▪ Internet: </a:t>
                      </a:r>
                      <a:r>
                        <a:rPr lang="de-DE" sz="1000" b="0" dirty="0" smtClean="0">
                          <a:solidFill>
                            <a:schemeClr val="tx1"/>
                          </a:solidFill>
                          <a:effectLst/>
                          <a:latin typeface="Arial Narrow" pitchFamily="34" charset="0"/>
                          <a:hlinkClick r:id="rId2"/>
                        </a:rPr>
                        <a:t>http://www.enercon.de</a:t>
                      </a:r>
                      <a:r>
                        <a:rPr lang="de-DE" sz="1000" b="0" dirty="0" smtClean="0">
                          <a:solidFill>
                            <a:schemeClr val="tx1"/>
                          </a:solidFill>
                          <a:effectLst/>
                          <a:latin typeface="Arial Narrow" pitchFamily="34" charset="0"/>
                        </a:rPr>
                        <a:t> </a:t>
                      </a:r>
                    </a:p>
                    <a:p>
                      <a:pPr>
                        <a:spcBef>
                          <a:spcPts val="0"/>
                        </a:spcBef>
                        <a:spcAft>
                          <a:spcPts val="0"/>
                        </a:spcAft>
                      </a:pPr>
                      <a:r>
                        <a:rPr lang="de-DE" sz="1000" b="0" dirty="0" smtClean="0">
                          <a:solidFill>
                            <a:schemeClr val="tx1"/>
                          </a:solidFill>
                          <a:effectLst/>
                          <a:latin typeface="Arial Narrow" pitchFamily="34" charset="0"/>
                        </a:rPr>
                        <a:t>Managing </a:t>
                      </a:r>
                      <a:r>
                        <a:rPr lang="de-DE" sz="1000" b="0" dirty="0" err="1" smtClean="0">
                          <a:solidFill>
                            <a:schemeClr val="tx1"/>
                          </a:solidFill>
                          <a:effectLst/>
                          <a:latin typeface="Arial Narrow" pitchFamily="34" charset="0"/>
                        </a:rPr>
                        <a:t>Directors</a:t>
                      </a:r>
                      <a:r>
                        <a:rPr lang="de-DE" sz="1000" b="0" smtClean="0">
                          <a:solidFill>
                            <a:schemeClr val="tx1"/>
                          </a:solidFill>
                          <a:effectLst/>
                          <a:latin typeface="Arial Narrow" pitchFamily="34" charset="0"/>
                        </a:rPr>
                        <a:t>: </a:t>
                      </a:r>
                      <a:r>
                        <a:rPr lang="de-DE" sz="1000" b="0" dirty="0" smtClean="0">
                          <a:solidFill>
                            <a:schemeClr val="tx1"/>
                          </a:solidFill>
                          <a:effectLst/>
                          <a:latin typeface="Arial Narrow" pitchFamily="34" charset="0"/>
                        </a:rPr>
                        <a:t>Hans-Dieter Kettwig, Nicole Fritsch-Nehring</a:t>
                      </a:r>
                    </a:p>
                    <a:p>
                      <a:pPr>
                        <a:spcBef>
                          <a:spcPts val="0"/>
                        </a:spcBef>
                        <a:spcAft>
                          <a:spcPts val="0"/>
                        </a:spcAft>
                      </a:pPr>
                      <a:r>
                        <a:rPr lang="de-DE" sz="1000" b="0" dirty="0" err="1" smtClean="0">
                          <a:solidFill>
                            <a:schemeClr val="tx1"/>
                          </a:solidFill>
                          <a:effectLst/>
                          <a:latin typeface="Arial Narrow" pitchFamily="34" charset="0"/>
                        </a:rPr>
                        <a:t>Local</a:t>
                      </a:r>
                      <a:r>
                        <a:rPr lang="de-DE" sz="1000" b="0" dirty="0" smtClean="0">
                          <a:solidFill>
                            <a:schemeClr val="tx1"/>
                          </a:solidFill>
                          <a:effectLst/>
                          <a:latin typeface="Arial Narrow" pitchFamily="34" charset="0"/>
                        </a:rPr>
                        <a:t> </a:t>
                      </a:r>
                      <a:r>
                        <a:rPr lang="de-DE" sz="1000" b="0" dirty="0" err="1" smtClean="0">
                          <a:solidFill>
                            <a:schemeClr val="tx1"/>
                          </a:solidFill>
                          <a:effectLst/>
                          <a:latin typeface="Arial Narrow" pitchFamily="34" charset="0"/>
                        </a:rPr>
                        <a:t>court</a:t>
                      </a:r>
                      <a:r>
                        <a:rPr lang="de-DE" sz="1000" b="0" dirty="0" smtClean="0">
                          <a:solidFill>
                            <a:schemeClr val="tx1"/>
                          </a:solidFill>
                          <a:effectLst/>
                          <a:latin typeface="Arial Narrow" pitchFamily="34" charset="0"/>
                        </a:rPr>
                        <a:t>: Aurich ▪ Company </a:t>
                      </a:r>
                      <a:r>
                        <a:rPr lang="de-DE" sz="1000" b="0" dirty="0" err="1" smtClean="0">
                          <a:solidFill>
                            <a:schemeClr val="tx1"/>
                          </a:solidFill>
                          <a:effectLst/>
                          <a:latin typeface="Arial Narrow" pitchFamily="34" charset="0"/>
                        </a:rPr>
                        <a:t>registration</a:t>
                      </a:r>
                      <a:r>
                        <a:rPr lang="de-DE" sz="1000" b="0" dirty="0" smtClean="0">
                          <a:solidFill>
                            <a:schemeClr val="tx1"/>
                          </a:solidFill>
                          <a:effectLst/>
                          <a:latin typeface="Arial Narrow" pitchFamily="34" charset="0"/>
                        </a:rPr>
                        <a:t> </a:t>
                      </a:r>
                      <a:r>
                        <a:rPr lang="de-DE" sz="1000" b="0" dirty="0" err="1" smtClean="0">
                          <a:solidFill>
                            <a:schemeClr val="tx1"/>
                          </a:solidFill>
                          <a:effectLst/>
                          <a:latin typeface="Arial Narrow" pitchFamily="34" charset="0"/>
                        </a:rPr>
                        <a:t>number</a:t>
                      </a:r>
                      <a:r>
                        <a:rPr lang="de-DE" sz="1000" b="0" dirty="0" smtClean="0">
                          <a:solidFill>
                            <a:schemeClr val="tx1"/>
                          </a:solidFill>
                          <a:effectLst/>
                          <a:latin typeface="Arial Narrow" pitchFamily="34" charset="0"/>
                        </a:rPr>
                        <a:t>: HRB 411 ▪ VAT ID </a:t>
                      </a:r>
                      <a:r>
                        <a:rPr lang="de-DE" sz="1000" b="0" dirty="0" err="1" smtClean="0">
                          <a:solidFill>
                            <a:schemeClr val="tx1"/>
                          </a:solidFill>
                          <a:effectLst/>
                          <a:latin typeface="Arial Narrow" pitchFamily="34" charset="0"/>
                        </a:rPr>
                        <a:t>no</a:t>
                      </a:r>
                      <a:r>
                        <a:rPr lang="de-DE" sz="1000" b="0" dirty="0" smtClean="0">
                          <a:solidFill>
                            <a:schemeClr val="tx1"/>
                          </a:solidFill>
                          <a:effectLst/>
                          <a:latin typeface="Arial Narrow" pitchFamily="34" charset="0"/>
                        </a:rPr>
                        <a:t>.: DE 181 977 360</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Bef>
                          <a:spcPts val="0"/>
                        </a:spcBef>
                        <a:spcAft>
                          <a:spcPts val="0"/>
                        </a:spcAft>
                      </a:pPr>
                      <a:r>
                        <a:rPr lang="de-DE" sz="1000" b="1" dirty="0" smtClean="0">
                          <a:solidFill>
                            <a:schemeClr val="tx1"/>
                          </a:solidFill>
                          <a:effectLst/>
                          <a:latin typeface="Arial Narrow" pitchFamily="34" charset="0"/>
                        </a:rPr>
                        <a:t>Copyright </a:t>
                      </a:r>
                      <a:r>
                        <a:rPr lang="de-DE" sz="1000" b="1" dirty="0" err="1" smtClean="0">
                          <a:solidFill>
                            <a:schemeClr val="tx1"/>
                          </a:solidFill>
                          <a:effectLst/>
                          <a:latin typeface="Arial Narrow" pitchFamily="34" charset="0"/>
                        </a:rPr>
                        <a:t>notice</a:t>
                      </a:r>
                      <a:endParaRPr lang="de-DE" sz="1000" b="1" dirty="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The entire content of this document is protected by the German Copyright Act (</a:t>
                      </a:r>
                      <a:r>
                        <a:rPr lang="en-US" sz="1000" b="0" dirty="0" err="1" smtClean="0">
                          <a:solidFill>
                            <a:schemeClr val="tx1"/>
                          </a:solidFill>
                          <a:effectLst/>
                          <a:latin typeface="Arial Narrow" pitchFamily="34" charset="0"/>
                          <a:ea typeface="Times New Roman"/>
                          <a:cs typeface="Times New Roman"/>
                        </a:rPr>
                        <a:t>UrhG</a:t>
                      </a:r>
                      <a:r>
                        <a:rPr lang="en-US" sz="1000" b="0" dirty="0" smtClean="0">
                          <a:solidFill>
                            <a:schemeClr val="tx1"/>
                          </a:solidFill>
                          <a:effectLst/>
                          <a:latin typeface="Arial Narrow" pitchFamily="34" charset="0"/>
                          <a:ea typeface="Times New Roman"/>
                          <a:cs typeface="Times New Roman"/>
                        </a:rPr>
                        <a:t>) and international agreements.</a:t>
                      </a:r>
                    </a:p>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All copyrights concerning the content of this document are held by ENERCON GmbH, unless another copyright holder is expressly indicated or identified.</a:t>
                      </a:r>
                    </a:p>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Any content made available does not grant the user any industrial property rights, rights of use or any other rights. The user is not allowed to register any intellectual property rights or rights for parts thereof.</a:t>
                      </a:r>
                    </a:p>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Any transmission, surrender and distribution of the contents of this document to third parties, any reproduction or copying, and any application and use - also in part - require the express and written permission of the copyright holder, unless any of the above are permitted by mandatory legal regulations.</a:t>
                      </a:r>
                    </a:p>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Any infringement of the copyright is contrary to law, may be prosecuted according to §§ 106 et seq. of the German Copyright Act (</a:t>
                      </a:r>
                      <a:r>
                        <a:rPr lang="en-US" sz="1000" b="0" dirty="0" err="1" smtClean="0">
                          <a:solidFill>
                            <a:schemeClr val="tx1"/>
                          </a:solidFill>
                          <a:effectLst/>
                          <a:latin typeface="Arial Narrow" pitchFamily="34" charset="0"/>
                          <a:ea typeface="Times New Roman"/>
                          <a:cs typeface="Times New Roman"/>
                        </a:rPr>
                        <a:t>UrhG</a:t>
                      </a:r>
                      <a:r>
                        <a:rPr lang="en-US" sz="1000" b="0" dirty="0" smtClean="0">
                          <a:solidFill>
                            <a:schemeClr val="tx1"/>
                          </a:solidFill>
                          <a:effectLst/>
                          <a:latin typeface="Arial Narrow" pitchFamily="34" charset="0"/>
                          <a:ea typeface="Times New Roman"/>
                          <a:cs typeface="Times New Roman"/>
                        </a:rPr>
                        <a:t>), and grants the copyright holder the right to file for injunctive relief and to claim for punitive damages.</a:t>
                      </a:r>
                      <a:endParaRPr lang="de-DE" sz="1000" b="0" dirty="0" smtClean="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Bef>
                          <a:spcPts val="0"/>
                        </a:spcBef>
                        <a:spcAft>
                          <a:spcPts val="0"/>
                        </a:spcAft>
                      </a:pPr>
                      <a:r>
                        <a:rPr lang="de-DE" sz="1000" b="1" dirty="0" smtClean="0">
                          <a:solidFill>
                            <a:schemeClr val="tx1"/>
                          </a:solidFill>
                          <a:effectLst/>
                          <a:latin typeface="Arial Narrow" pitchFamily="34" charset="0"/>
                          <a:ea typeface="Times New Roman"/>
                          <a:cs typeface="Times New Roman"/>
                        </a:rPr>
                        <a:t>Registered </a:t>
                      </a:r>
                      <a:r>
                        <a:rPr lang="de-DE" sz="1000" b="1" dirty="0" err="1" smtClean="0">
                          <a:solidFill>
                            <a:schemeClr val="tx1"/>
                          </a:solidFill>
                          <a:effectLst/>
                          <a:latin typeface="Arial Narrow" pitchFamily="34" charset="0"/>
                          <a:ea typeface="Times New Roman"/>
                          <a:cs typeface="Times New Roman"/>
                        </a:rPr>
                        <a:t>trademarks</a:t>
                      </a:r>
                      <a:endParaRPr lang="de-DE" sz="1000" b="1" dirty="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Any trademarks mentioned in this document are intellectual property of the respective registered trademark holders; the stipulations of the applicable trademark law are valid without restriction.</a:t>
                      </a:r>
                      <a:endParaRPr lang="de-DE" sz="1000" b="0" dirty="0" smtClean="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spcBef>
                          <a:spcPts val="0"/>
                        </a:spcBef>
                        <a:spcAft>
                          <a:spcPts val="0"/>
                        </a:spcAft>
                      </a:pPr>
                      <a:r>
                        <a:rPr lang="en-US" sz="1000" b="1" dirty="0" smtClean="0">
                          <a:solidFill>
                            <a:schemeClr val="tx1"/>
                          </a:solidFill>
                          <a:effectLst/>
                          <a:latin typeface="Arial Narrow" pitchFamily="34" charset="0"/>
                        </a:rPr>
                        <a:t>Reservation of right</a:t>
                      </a:r>
                    </a:p>
                    <a:p>
                      <a:pPr>
                        <a:spcBef>
                          <a:spcPts val="0"/>
                        </a:spcBef>
                        <a:spcAft>
                          <a:spcPts val="0"/>
                        </a:spcAft>
                      </a:pPr>
                      <a:r>
                        <a:rPr lang="en-US" sz="1000" b="1" dirty="0" smtClean="0">
                          <a:solidFill>
                            <a:schemeClr val="tx1"/>
                          </a:solidFill>
                          <a:effectLst/>
                          <a:latin typeface="Arial Narrow" pitchFamily="34" charset="0"/>
                        </a:rPr>
                        <a:t>of modification</a:t>
                      </a:r>
                      <a:endParaRPr lang="de-DE" sz="1000" b="1" dirty="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en-US" sz="1000" b="0" dirty="0" smtClean="0">
                          <a:solidFill>
                            <a:schemeClr val="tx1"/>
                          </a:solidFill>
                          <a:effectLst/>
                          <a:latin typeface="Arial Narrow" pitchFamily="34" charset="0"/>
                          <a:ea typeface="Times New Roman"/>
                          <a:cs typeface="Times New Roman"/>
                        </a:rPr>
                        <a:t>ENERCON GmbH reserves the right to change, improve and expand this document and the subject matter described herein at any time without prior notice, unless contractual agreements or legal requirements provide otherwise.</a:t>
                      </a:r>
                      <a:endParaRPr lang="de-DE" sz="1000" b="0" dirty="0">
                        <a:solidFill>
                          <a:schemeClr val="tx1"/>
                        </a:solidFill>
                        <a:effectLst/>
                        <a:latin typeface="Arial Narrow" pitchFamily="34" charset="0"/>
                        <a:ea typeface="Times New Roman"/>
                        <a:cs typeface="Times New Roman"/>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1296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esse Hamburg 2016_Presentation Repowering Germany_eng">
  <a:themeElements>
    <a:clrScheme name="ENERCON">
      <a:dk1>
        <a:srgbClr val="000000"/>
      </a:dk1>
      <a:lt1>
        <a:srgbClr val="FFFFFF"/>
      </a:lt1>
      <a:dk2>
        <a:srgbClr val="000000"/>
      </a:dk2>
      <a:lt2>
        <a:srgbClr val="808080"/>
      </a:lt2>
      <a:accent1>
        <a:srgbClr val="00584D"/>
      </a:accent1>
      <a:accent2>
        <a:srgbClr val="7F7F7F"/>
      </a:accent2>
      <a:accent3>
        <a:srgbClr val="A5A5A5"/>
      </a:accent3>
      <a:accent4>
        <a:srgbClr val="BFBFBF"/>
      </a:accent4>
      <a:accent5>
        <a:srgbClr val="D8D8D8"/>
      </a:accent5>
      <a:accent6>
        <a:srgbClr val="F2F2F2"/>
      </a:accent6>
      <a:hlink>
        <a:srgbClr val="00584D"/>
      </a:hlink>
      <a:folHlink>
        <a:srgbClr val="00584D"/>
      </a:folHlink>
    </a:clrScheme>
    <a:fontScheme name="MK_ppt-Vorlage_Querforma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K_ppt-Vorlage_Quer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K_ppt-Vorlage_Querform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K_ppt-Vorlage_Querform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K_ppt-Vorlage_Querform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K_ppt-Vorlage_Querform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K_ppt-Vorlage_Querform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K_ppt-Vorlage_Querform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K_ppt-Vorlage_Querform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K_ppt-Vorlage_Querform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K_ppt-Vorlage_Querform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K_ppt-Vorlage_Querform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K_ppt-Vorlage_Querform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K_ppt-Vorlage_Quer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K_ppt-Vorlage_Querforma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llgemeines Dokument" ma:contentTypeID="0x010100430A36098796D24BA489E8B93EF9712D01008A34F0C4ECFD5F4C86C03BB732A7D5C3" ma:contentTypeVersion="8" ma:contentTypeDescription="Ein allgemeines Dokument" ma:contentTypeScope="" ma:versionID="2f9e486c10d686ad0e6fb5488b85e7a6">
  <xsd:schema xmlns:xsd="http://www.w3.org/2001/XMLSchema" xmlns:xs="http://www.w3.org/2001/XMLSchema" xmlns:p="http://schemas.microsoft.com/office/2006/metadata/properties" xmlns:ns1="http://schemas.microsoft.com/sharepoint/v3" xmlns:ns2="941ae98a-f0a3-4f09-b581-893bace06ef5" xmlns:ns3="8fe602ed-ee76-4db5-8b5d-acc8830d2c54" xmlns:ns4="68fa63c0-1aa5-4534-bd7d-8d51ab1b8bf8" xmlns:ns5="d2ceaabe-a9e6-40e7-b9d6-6723951b4082" xmlns:ns6="4145261f-1bd7-47a7-8f10-3a22ae6816d2" targetNamespace="http://schemas.microsoft.com/office/2006/metadata/properties" ma:root="true" ma:fieldsID="341c5944cf82e0fd9ff8fd1931cc7c8b" ns1:_="" ns2:_="" ns3:_="" ns4:_="" ns5:_="" ns6:_="">
    <xsd:import namespace="http://schemas.microsoft.com/sharepoint/v3"/>
    <xsd:import namespace="941ae98a-f0a3-4f09-b581-893bace06ef5"/>
    <xsd:import namespace="8fe602ed-ee76-4db5-8b5d-acc8830d2c54"/>
    <xsd:import namespace="68fa63c0-1aa5-4534-bd7d-8d51ab1b8bf8"/>
    <xsd:import namespace="d2ceaabe-a9e6-40e7-b9d6-6723951b4082"/>
    <xsd:import namespace="4145261f-1bd7-47a7-8f10-3a22ae6816d2"/>
    <xsd:element name="properties">
      <xsd:complexType>
        <xsd:sequence>
          <xsd:element name="documentManagement">
            <xsd:complexType>
              <xsd:all>
                <xsd:element ref="ns2:DocSubject" minOccurs="0"/>
                <xsd:element ref="ns3:b9d6aafeb6a74f2ab3789caeea8d9531" minOccurs="0"/>
                <xsd:element ref="ns4:TaxCatchAll" minOccurs="0"/>
                <xsd:element ref="ns4:TaxCatchAllLabel" minOccurs="0"/>
                <xsd:element ref="ns5:m28cd65a7ce141f5b7678edae0b203bf" minOccurs="0"/>
                <xsd:element ref="ns5:Public" minOccurs="0"/>
                <xsd:element ref="ns3:ResponsibleCountry" minOccurs="0"/>
                <xsd:element ref="ns3:ResponsibleOffice" minOccurs="0"/>
                <xsd:element ref="ns3:ResponsiblePerson" minOccurs="0"/>
                <xsd:element ref="ns3:ValidationDate" minOccurs="0"/>
                <xsd:element ref="ns1:AverageRating" minOccurs="0"/>
                <xsd:element ref="ns1:RatingCount" minOccurs="0"/>
                <xsd:element ref="ns6:Bildlink" minOccurs="0"/>
                <xsd:element ref="ns6:qocg" minOccurs="0"/>
                <xsd:element ref="ns6:da6d66f5ffa145318e3542b2c1a13a2f" minOccurs="0"/>
                <xsd:element ref="ns6:dc4c043d30b545e5b78d7bcbdb6e38a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1" nillable="true" ma:displayName="Bewertung (0 - 5)" ma:decimals="2" ma:description="Mittelwert aller Bewertungen, die abgegeben wurden." ma:internalName="AverageRating" ma:readOnly="true">
      <xsd:simpleType>
        <xsd:restriction base="dms:Number"/>
      </xsd:simpleType>
    </xsd:element>
    <xsd:element name="RatingCount" ma:index="22" nillable="true" ma:displayName="Anzahl Bewertungen" ma:decimals="0" ma:description="Anzahl abgegebener Bewertungen"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41ae98a-f0a3-4f09-b581-893bace06ef5" elementFormDefault="qualified">
    <xsd:import namespace="http://schemas.microsoft.com/office/2006/documentManagement/types"/>
    <xsd:import namespace="http://schemas.microsoft.com/office/infopath/2007/PartnerControls"/>
    <xsd:element name="DocSubject" ma:index="5" nillable="true" ma:displayName="Fachgebiet" ma:internalName="DocSubject"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e602ed-ee76-4db5-8b5d-acc8830d2c54" elementFormDefault="qualified">
    <xsd:import namespace="http://schemas.microsoft.com/office/2006/documentManagement/types"/>
    <xsd:import namespace="http://schemas.microsoft.com/office/infopath/2007/PartnerControls"/>
    <xsd:element name="b9d6aafeb6a74f2ab3789caeea8d9531" ma:index="10" nillable="true" ma:taxonomy="true" ma:internalName="b9d6aafeb6a74f2ab3789caeea8d9531" ma:taxonomyFieldName="DocCategory" ma:displayName="Dokumentkategorie" ma:default="" ma:fieldId="{b9d6aafe-b6a7-4f2a-b378-9caeea8d9531}" ma:sspId="a57aaee4-43a8-4dca-b481-f12477fc6bcc" ma:termSetId="1d4145d7-787f-48ec-a7d6-16ed589e0b3e" ma:anchorId="00000000-0000-0000-0000-000000000000" ma:open="true" ma:isKeyword="false">
      <xsd:complexType>
        <xsd:sequence>
          <xsd:element ref="pc:Terms" minOccurs="0" maxOccurs="1"/>
        </xsd:sequence>
      </xsd:complexType>
    </xsd:element>
    <xsd:element name="ResponsibleCountry" ma:index="17" nillable="true" ma:displayName="Verantwortliches Land" ma:default="DE" ma:format="Dropdown" ma:internalName="ResponsibleCountry">
      <xsd:simpleType>
        <xsd:restriction base="dms:Choice">
          <xsd:enumeration value="DE"/>
        </xsd:restriction>
      </xsd:simpleType>
    </xsd:element>
    <xsd:element name="ResponsibleOffice" ma:index="18" nillable="true" ma:displayName="Verantwortliches Büro" ma:default="DE/Aurich/Dornumer Straße 20" ma:internalName="ResponsibleOffice">
      <xsd:simpleType>
        <xsd:restriction base="dms:Text">
          <xsd:maxLength value="255"/>
        </xsd:restriction>
      </xsd:simpleType>
    </xsd:element>
    <xsd:element name="ResponsiblePerson" ma:index="19" nillable="true" ma:displayName="Verantwortliche Person" ma:list="UserInfo" ma:SearchPeopleOnly="false" ma:SharePointGroup="0" ma:internalName="Responsibl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alidationDate" ma:index="20" nillable="true" ma:displayName="Gültig bis" ma:format="DateOnly" ma:internalName="Valida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8fa63c0-1aa5-4534-bd7d-8d51ab1b8bf8"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e211d3b7-9b7d-4207-9d21-492ea2f43e7b}" ma:internalName="TaxCatchAll" ma:showField="CatchAllData" ma:web="68fa63c0-1aa5-4534-bd7d-8d51ab1b8bf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211d3b7-9b7d-4207-9d21-492ea2f43e7b}" ma:internalName="TaxCatchAllLabel" ma:readOnly="true" ma:showField="CatchAllDataLabel" ma:web="68fa63c0-1aa5-4534-bd7d-8d51ab1b8bf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ceaabe-a9e6-40e7-b9d6-6723951b4082" elementFormDefault="qualified">
    <xsd:import namespace="http://schemas.microsoft.com/office/2006/documentManagement/types"/>
    <xsd:import namespace="http://schemas.microsoft.com/office/infopath/2007/PartnerControls"/>
    <xsd:element name="m28cd65a7ce141f5b7678edae0b203bf" ma:index="14" nillable="true" ma:taxonomy="true" ma:internalName="m28cd65a7ce141f5b7678edae0b203bf" ma:taxonomyFieldName="DocLanguage" ma:displayName="Sprache" ma:fieldId="{628cd65a-7ce1-41f5-b767-8edae0b203bf}" ma:sspId="a57aaee4-43a8-4dca-b481-f12477fc6bcc" ma:termSetId="82aacd12-fce9-4c57-b959-889df130d03e" ma:anchorId="00000000-0000-0000-0000-000000000000" ma:open="true" ma:isKeyword="false">
      <xsd:complexType>
        <xsd:sequence>
          <xsd:element ref="pc:Terms" minOccurs="0" maxOccurs="1"/>
        </xsd:sequence>
      </xsd:complexType>
    </xsd:element>
    <xsd:element name="Public" ma:index="16" nillable="true" ma:displayName="Öffentlich" ma:default="0" ma:internalName="Publi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145261f-1bd7-47a7-8f10-3a22ae6816d2" elementFormDefault="qualified">
    <xsd:import namespace="http://schemas.microsoft.com/office/2006/documentManagement/types"/>
    <xsd:import namespace="http://schemas.microsoft.com/office/infopath/2007/PartnerControls"/>
    <xsd:element name="Bildlink" ma:index="23" nillable="true" ma:displayName="Bildlink" ma:format="Image" ma:internalName="Bildlink">
      <xsd:complexType>
        <xsd:complexContent>
          <xsd:extension base="dms:URL">
            <xsd:sequence>
              <xsd:element name="Url" type="dms:ValidUrl" minOccurs="0" nillable="true"/>
              <xsd:element name="Description" type="xsd:string" nillable="true"/>
            </xsd:sequence>
          </xsd:extension>
        </xsd:complexContent>
      </xsd:complexType>
    </xsd:element>
    <xsd:element name="qocg" ma:index="24" nillable="true" ma:displayName="Text" ma:internalName="qocg">
      <xsd:simpleType>
        <xsd:restriction base="dms:Text"/>
      </xsd:simpleType>
    </xsd:element>
    <xsd:element name="da6d66f5ffa145318e3542b2c1a13a2f" ma:index="26" nillable="true" ma:taxonomy="true" ma:internalName="da6d66f5ffa145318e3542b2c1a13a2f" ma:taxonomyFieldName="Farbe" ma:displayName="Farbe" ma:default="" ma:fieldId="{da6d66f5-ffa1-4531-8e35-42b2c1a13a2f}" ma:sspId="a57aaee4-43a8-4dca-b481-f12477fc6bcc" ma:termSetId="0c0c9f2c-8fb5-4c6b-a872-572f91ffecd4" ma:anchorId="00000000-0000-0000-0000-000000000000" ma:open="false" ma:isKeyword="false">
      <xsd:complexType>
        <xsd:sequence>
          <xsd:element ref="pc:Terms" minOccurs="0" maxOccurs="1"/>
        </xsd:sequence>
      </xsd:complexType>
    </xsd:element>
    <xsd:element name="dc4c043d30b545e5b78d7bcbdb6e38a6" ma:index="28" nillable="true" ma:taxonomy="true" ma:internalName="dc4c043d30b545e5b78d7bcbdb6e38a6" ma:taxonomyFieldName="Verwendungszweck" ma:displayName="Verwendungszweck" ma:default="" ma:fieldId="{dc4c043d-30b5-45e5-b78d-7bcbdb6e38a6}" ma:sspId="a57aaee4-43a8-4dca-b481-f12477fc6bcc" ma:termSetId="224e446a-5f8d-4c6b-a1c7-62d22eb3289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ma:index="6" ma:displayName="Kommentare"/>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28cd65a7ce141f5b7678edae0b203bf xmlns="d2ceaabe-a9e6-40e7-b9d6-6723951b4082">
      <Terms xmlns="http://schemas.microsoft.com/office/infopath/2007/PartnerControls">
        <TermInfo xmlns="http://schemas.microsoft.com/office/infopath/2007/PartnerControls">
          <TermName xmlns="http://schemas.microsoft.com/office/infopath/2007/PartnerControls">Deutsch</TermName>
          <TermId xmlns="http://schemas.microsoft.com/office/infopath/2007/PartnerControls">795458e9-aab9-442b-af37-8fba0319f0d4</TermId>
        </TermInfo>
      </Terms>
    </m28cd65a7ce141f5b7678edae0b203bf>
    <ResponsibleCountry xmlns="8fe602ed-ee76-4db5-8b5d-acc8830d2c54">DE</ResponsibleCountry>
    <Public xmlns="d2ceaabe-a9e6-40e7-b9d6-6723951b4082">true</Public>
    <b9d6aafeb6a74f2ab3789caeea8d9531 xmlns="8fe602ed-ee76-4db5-8b5d-acc8830d2c54">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bb5a5605-fafd-44fe-80ed-f2826262938f</TermId>
        </TermInfo>
      </Terms>
    </b9d6aafeb6a74f2ab3789caeea8d9531>
    <Bildlink xmlns="4145261f-1bd7-47a7-8f10-3a22ae6816d2">
      <Url xsi:nil="true"/>
      <Description xsi:nil="true"/>
    </Bildlink>
    <ResponsibleOffice xmlns="8fe602ed-ee76-4db5-8b5d-acc8830d2c54">DE/Aurich/Dornumer Straße 20</ResponsibleOffice>
    <ValidationDate xmlns="8fe602ed-ee76-4db5-8b5d-acc8830d2c54" xsi:nil="true"/>
    <qocg xmlns="4145261f-1bd7-47a7-8f10-3a22ae6816d2" xsi:nil="true"/>
    <ResponsiblePerson xmlns="8fe602ed-ee76-4db5-8b5d-acc8830d2c54">
      <UserInfo>
        <DisplayName/>
        <AccountId xsi:nil="true"/>
        <AccountType/>
      </UserInfo>
    </ResponsiblePerson>
    <TaxCatchAll xmlns="68fa63c0-1aa5-4534-bd7d-8d51ab1b8bf8">
      <Value>14</Value>
      <Value>1</Value>
    </TaxCatchAll>
    <da6d66f5ffa145318e3542b2c1a13a2f xmlns="4145261f-1bd7-47a7-8f10-3a22ae6816d2">
      <Terms xmlns="http://schemas.microsoft.com/office/infopath/2007/PartnerControls"/>
    </da6d66f5ffa145318e3542b2c1a13a2f>
    <dc4c043d30b545e5b78d7bcbdb6e38a6 xmlns="4145261f-1bd7-47a7-8f10-3a22ae6816d2">
      <Terms xmlns="http://schemas.microsoft.com/office/infopath/2007/PartnerControls"/>
    </dc4c043d30b545e5b78d7bcbdb6e38a6>
  </documentManagement>
</p:properties>
</file>

<file path=customXml/itemProps1.xml><?xml version="1.0" encoding="utf-8"?>
<ds:datastoreItem xmlns:ds="http://schemas.openxmlformats.org/officeDocument/2006/customXml" ds:itemID="{D442A97D-18A7-414B-9BA9-CF4D23D3A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41ae98a-f0a3-4f09-b581-893bace06ef5"/>
    <ds:schemaRef ds:uri="8fe602ed-ee76-4db5-8b5d-acc8830d2c54"/>
    <ds:schemaRef ds:uri="68fa63c0-1aa5-4534-bd7d-8d51ab1b8bf8"/>
    <ds:schemaRef ds:uri="d2ceaabe-a9e6-40e7-b9d6-6723951b4082"/>
    <ds:schemaRef ds:uri="4145261f-1bd7-47a7-8f10-3a22ae681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00501B-087F-4572-808F-1DC80125EFE9}">
  <ds:schemaRefs>
    <ds:schemaRef ds:uri="http://schemas.microsoft.com/sharepoint/v3/contenttype/forms"/>
  </ds:schemaRefs>
</ds:datastoreItem>
</file>

<file path=customXml/itemProps3.xml><?xml version="1.0" encoding="utf-8"?>
<ds:datastoreItem xmlns:ds="http://schemas.openxmlformats.org/officeDocument/2006/customXml" ds:itemID="{02A61C59-DA54-42CE-A0C5-CE0D3CF42D9E}">
  <ds:schemaRefs>
    <ds:schemaRef ds:uri="http://schemas.microsoft.com/sharepoint/v3"/>
    <ds:schemaRef ds:uri="http://schemas.microsoft.com/office/2006/metadata/properties"/>
    <ds:schemaRef ds:uri="d2ceaabe-a9e6-40e7-b9d6-6723951b4082"/>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941ae98a-f0a3-4f09-b581-893bace06ef5"/>
    <ds:schemaRef ds:uri="http://schemas.openxmlformats.org/package/2006/metadata/core-properties"/>
    <ds:schemaRef ds:uri="http://purl.org/dc/elements/1.1/"/>
    <ds:schemaRef ds:uri="4145261f-1bd7-47a7-8f10-3a22ae6816d2"/>
    <ds:schemaRef ds:uri="68fa63c0-1aa5-4534-bd7d-8d51ab1b8bf8"/>
    <ds:schemaRef ds:uri="8fe602ed-ee76-4db5-8b5d-acc8830d2c54"/>
  </ds:schemaRefs>
</ds:datastoreItem>
</file>

<file path=docProps/app.xml><?xml version="1.0" encoding="utf-8"?>
<Properties xmlns="http://schemas.openxmlformats.org/officeDocument/2006/extended-properties" xmlns:vt="http://schemas.openxmlformats.org/officeDocument/2006/docPropsVTypes">
  <Template>Messe Hamburg 2016_Presentation Repowering Germany_eng</Template>
  <TotalTime>0</TotalTime>
  <Words>548</Words>
  <Application>Microsoft Office PowerPoint</Application>
  <PresentationFormat>A4-Papier (210x297 mm)</PresentationFormat>
  <Paragraphs>67</Paragraphs>
  <Slides>6</Slides>
  <Notes>3</Notes>
  <HiddenSlides>1</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Messe Hamburg 2016_Presentation Repowering Germany_eng</vt:lpstr>
      <vt:lpstr>PowerPoint-Präsentation</vt:lpstr>
      <vt:lpstr>Development of Repowering-Projects in Germany</vt:lpstr>
      <vt:lpstr>Allocation of repowering potential in Germany</vt:lpstr>
      <vt:lpstr>Repowering example from Lower Saxony</vt:lpstr>
      <vt:lpstr>Thank you for your attention!</vt:lpstr>
      <vt:lpstr>Legal notice</vt:lpstr>
    </vt:vector>
  </TitlesOfParts>
  <Company>Enercon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 Mueller</dc:creator>
  <dc:description>Copyright: ENERCON GmbH</dc:description>
  <cp:lastModifiedBy>Mark Mueller</cp:lastModifiedBy>
  <cp:revision>25</cp:revision>
  <cp:lastPrinted>2013-10-31T13:04:55Z</cp:lastPrinted>
  <dcterms:created xsi:type="dcterms:W3CDTF">2016-09-25T12:02:54Z</dcterms:created>
  <dcterms:modified xsi:type="dcterms:W3CDTF">2016-09-26T18:36:15Z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0x010100430A36098796D24BA489E8B93EF9712D01008A34F0C4ECFD5F4C86C03BB732A7D5C3</vt:lpwstr>
  </property>
  <property fmtid="{D5CDD505-2E9C-101B-9397-08002B2CF9AE}" pid="3" name="DocCategory">
    <vt:lpwstr>14;#PowerPoint|bb5a5605-fafd-44fe-80ed-f2826262938f</vt:lpwstr>
  </property>
  <property fmtid="{D5CDD505-2E9C-101B-9397-08002B2CF9AE}" pid="4" name="DocLanguage">
    <vt:lpwstr>1;#Deutsch|795458e9-aab9-442b-af37-8fba0319f0d4</vt:lpwstr>
  </property>
  <property fmtid="{D5CDD505-2E9C-101B-9397-08002B2CF9AE}" pid="5" name="Verwendungszweck">
    <vt:lpwstr/>
  </property>
  <property fmtid="{D5CDD505-2E9C-101B-9397-08002B2CF9AE}" pid="6" name="Farbe">
    <vt:lpwstr/>
  </property>
</Properties>
</file>