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93396" r:id="rId1"/>
  </p:sldMasterIdLst>
  <p:notesMasterIdLst>
    <p:notesMasterId r:id="rId11"/>
  </p:notesMasterIdLst>
  <p:handoutMasterIdLst>
    <p:handoutMasterId r:id="rId12"/>
  </p:handoutMasterIdLst>
  <p:sldIdLst>
    <p:sldId id="267" r:id="rId2"/>
    <p:sldId id="297" r:id="rId3"/>
    <p:sldId id="298" r:id="rId4"/>
    <p:sldId id="286" r:id="rId5"/>
    <p:sldId id="299" r:id="rId6"/>
    <p:sldId id="289" r:id="rId7"/>
    <p:sldId id="291" r:id="rId8"/>
    <p:sldId id="294" r:id="rId9"/>
    <p:sldId id="296" r:id="rId10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Stanford" initials="AS" lastIdx="2" clrIdx="0"/>
  <p:cmAuthor id="1" name="Alex Coulton" initials="A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7421"/>
    <a:srgbClr val="ECE0EB"/>
    <a:srgbClr val="FFCCFF"/>
    <a:srgbClr val="CCCCFF"/>
    <a:srgbClr val="CBD1E7"/>
    <a:srgbClr val="7686C2"/>
    <a:srgbClr val="FDB813"/>
    <a:srgbClr val="AEB7DA"/>
    <a:srgbClr val="929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2540" autoAdjust="0"/>
  </p:normalViewPr>
  <p:slideViewPr>
    <p:cSldViewPr snapToGrid="0" snapToObjects="1">
      <p:cViewPr>
        <p:scale>
          <a:sx n="75" d="100"/>
          <a:sy n="75" d="100"/>
        </p:scale>
        <p:origin x="-1122" y="-72"/>
      </p:cViewPr>
      <p:guideLst>
        <p:guide orient="horz" pos="2160"/>
        <p:guide orient="horz" pos="976"/>
        <p:guide orient="horz" pos="4172"/>
        <p:guide orient="horz" pos="562"/>
        <p:guide orient="horz" pos="3991"/>
        <p:guide pos="2880"/>
        <p:guide pos="195"/>
        <p:guide pos="5478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16"/>
    </p:cViewPr>
  </p:sorterViewPr>
  <p:notesViewPr>
    <p:cSldViewPr snapToGrid="0" snapToObjects="1">
      <p:cViewPr varScale="1">
        <p:scale>
          <a:sx n="53" d="100"/>
          <a:sy n="53" d="100"/>
        </p:scale>
        <p:origin x="-1764" y="-96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0B987-9F49-40F4-916F-598DE88B5C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0518DB-F0F9-4036-925C-D42547339E30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Secure decarbonised power sector at least cost</a:t>
          </a:r>
          <a:endParaRPr lang="en-GB" dirty="0"/>
        </a:p>
      </dgm:t>
    </dgm:pt>
    <dgm:pt modelId="{0CE814BA-E00F-4B51-8A48-119555FDD3BB}" type="parTrans" cxnId="{9CD6972F-6FDF-4384-B776-DF07C1489581}">
      <dgm:prSet/>
      <dgm:spPr/>
      <dgm:t>
        <a:bodyPr/>
        <a:lstStyle/>
        <a:p>
          <a:endParaRPr lang="en-GB"/>
        </a:p>
      </dgm:t>
    </dgm:pt>
    <dgm:pt modelId="{5090EE58-04C9-4F93-B630-75E9A601BD85}" type="sibTrans" cxnId="{9CD6972F-6FDF-4384-B776-DF07C1489581}">
      <dgm:prSet/>
      <dgm:spPr/>
      <dgm:t>
        <a:bodyPr/>
        <a:lstStyle/>
        <a:p>
          <a:endParaRPr lang="en-GB"/>
        </a:p>
      </dgm:t>
    </dgm:pt>
    <dgm:pt modelId="{6F777601-6486-4FA0-A522-DB3433DBE3C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000" b="1" dirty="0" smtClean="0"/>
            <a:t>Cost</a:t>
          </a:r>
          <a:endParaRPr lang="en-GB" sz="1200" b="1" dirty="0"/>
        </a:p>
      </dgm:t>
    </dgm:pt>
    <dgm:pt modelId="{F0FD3858-9147-44CB-AF6B-D3D6B87ED25D}" type="parTrans" cxnId="{2E9A8ED5-6564-4EE1-BC37-1D00B96C2800}">
      <dgm:prSet/>
      <dgm:spPr/>
      <dgm:t>
        <a:bodyPr/>
        <a:lstStyle/>
        <a:p>
          <a:endParaRPr lang="en-GB" dirty="0"/>
        </a:p>
      </dgm:t>
    </dgm:pt>
    <dgm:pt modelId="{ED8EED9D-DCE3-4850-A0E9-239B4143B1B4}" type="sibTrans" cxnId="{2E9A8ED5-6564-4EE1-BC37-1D00B96C2800}">
      <dgm:prSet/>
      <dgm:spPr/>
      <dgm:t>
        <a:bodyPr/>
        <a:lstStyle/>
        <a:p>
          <a:endParaRPr lang="en-GB"/>
        </a:p>
      </dgm:t>
    </dgm:pt>
    <dgm:pt modelId="{F762289C-5DD7-4FBD-A7D1-2276215192B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b="1" dirty="0" smtClean="0"/>
            <a:t>Environmental &amp; social</a:t>
          </a:r>
          <a:endParaRPr lang="en-GB" sz="1500" b="1" dirty="0"/>
        </a:p>
      </dgm:t>
    </dgm:pt>
    <dgm:pt modelId="{3B56D008-CF62-4657-9C94-69161A23501F}" type="parTrans" cxnId="{929B392C-18E5-4176-AE59-0C76CDDEB65D}">
      <dgm:prSet/>
      <dgm:spPr/>
      <dgm:t>
        <a:bodyPr/>
        <a:lstStyle/>
        <a:p>
          <a:endParaRPr lang="en-GB" dirty="0"/>
        </a:p>
      </dgm:t>
    </dgm:pt>
    <dgm:pt modelId="{FD22E03C-7E88-4941-8B63-BEE01D720CA9}" type="sibTrans" cxnId="{929B392C-18E5-4176-AE59-0C76CDDEB65D}">
      <dgm:prSet/>
      <dgm:spPr/>
      <dgm:t>
        <a:bodyPr/>
        <a:lstStyle/>
        <a:p>
          <a:endParaRPr lang="en-GB"/>
        </a:p>
      </dgm:t>
    </dgm:pt>
    <dgm:pt modelId="{58DF4985-15C8-4A1D-9E59-533A1FBF0BD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b="1" dirty="0" smtClean="0"/>
            <a:t>Security</a:t>
          </a:r>
          <a:endParaRPr lang="en-GB" sz="1500" b="1" dirty="0"/>
        </a:p>
      </dgm:t>
    </dgm:pt>
    <dgm:pt modelId="{B7D096BA-B88A-40AE-91C2-B793C8D2F857}" type="parTrans" cxnId="{917C48AB-F4FA-4D00-A30A-B077F234D510}">
      <dgm:prSet/>
      <dgm:spPr/>
      <dgm:t>
        <a:bodyPr/>
        <a:lstStyle/>
        <a:p>
          <a:endParaRPr lang="en-GB" dirty="0"/>
        </a:p>
      </dgm:t>
    </dgm:pt>
    <dgm:pt modelId="{3C97CC22-6579-4F19-830F-A590196443C6}" type="sibTrans" cxnId="{917C48AB-F4FA-4D00-A30A-B077F234D510}">
      <dgm:prSet/>
      <dgm:spPr/>
      <dgm:t>
        <a:bodyPr/>
        <a:lstStyle/>
        <a:p>
          <a:endParaRPr lang="en-GB"/>
        </a:p>
      </dgm:t>
    </dgm:pt>
    <dgm:pt modelId="{01A0B045-A95F-486F-8D4C-CF476A3E1AA2}" type="pres">
      <dgm:prSet presAssocID="{37E0B987-9F49-40F4-916F-598DE88B5C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911C96-66AD-47DC-84CF-06065280CC3F}" type="pres">
      <dgm:prSet presAssocID="{170518DB-F0F9-4036-925C-D42547339E30}" presName="centerShape" presStyleLbl="node0" presStyleIdx="0" presStyleCnt="1"/>
      <dgm:spPr/>
      <dgm:t>
        <a:bodyPr/>
        <a:lstStyle/>
        <a:p>
          <a:endParaRPr lang="en-GB"/>
        </a:p>
      </dgm:t>
    </dgm:pt>
    <dgm:pt modelId="{086E4227-5D0F-4AB0-99FA-4027FD492276}" type="pres">
      <dgm:prSet presAssocID="{F0FD3858-9147-44CB-AF6B-D3D6B87ED25D}" presName="parTrans" presStyleLbl="sibTrans2D1" presStyleIdx="0" presStyleCnt="3" custAng="10800000"/>
      <dgm:spPr/>
      <dgm:t>
        <a:bodyPr/>
        <a:lstStyle/>
        <a:p>
          <a:endParaRPr lang="en-GB"/>
        </a:p>
      </dgm:t>
    </dgm:pt>
    <dgm:pt modelId="{1395055A-7A3F-4CB5-86B7-5DAF0E78B46D}" type="pres">
      <dgm:prSet presAssocID="{F0FD3858-9147-44CB-AF6B-D3D6B87ED25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518BAE87-0DB8-49FE-9216-D9678158B8B0}" type="pres">
      <dgm:prSet presAssocID="{6F777601-6486-4FA0-A522-DB3433DBE3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E922F8-A790-4271-928D-7D53BE558FA4}" type="pres">
      <dgm:prSet presAssocID="{3B56D008-CF62-4657-9C94-69161A23501F}" presName="parTrans" presStyleLbl="sibTrans2D1" presStyleIdx="1" presStyleCnt="3" custAng="10864019"/>
      <dgm:spPr/>
      <dgm:t>
        <a:bodyPr/>
        <a:lstStyle/>
        <a:p>
          <a:endParaRPr lang="en-GB"/>
        </a:p>
      </dgm:t>
    </dgm:pt>
    <dgm:pt modelId="{1BDAFB5A-E2DA-4864-8B3E-71A074843E43}" type="pres">
      <dgm:prSet presAssocID="{3B56D008-CF62-4657-9C94-69161A23501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197DD8E-53F3-4602-8DE1-A810A9B18E74}" type="pres">
      <dgm:prSet presAssocID="{F762289C-5DD7-4FBD-A7D1-2276215192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53138-391D-42C2-BE47-3FC8D566BADC}" type="pres">
      <dgm:prSet presAssocID="{B7D096BA-B88A-40AE-91C2-B793C8D2F857}" presName="parTrans" presStyleLbl="sibTrans2D1" presStyleIdx="2" presStyleCnt="3" custAng="10632234"/>
      <dgm:spPr/>
      <dgm:t>
        <a:bodyPr/>
        <a:lstStyle/>
        <a:p>
          <a:endParaRPr lang="en-GB"/>
        </a:p>
      </dgm:t>
    </dgm:pt>
    <dgm:pt modelId="{14CA47B3-CAF5-4AC8-8118-A3A796316043}" type="pres">
      <dgm:prSet presAssocID="{B7D096BA-B88A-40AE-91C2-B793C8D2F857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BCD90A46-101B-4BC7-A7D3-79241BB649EF}" type="pres">
      <dgm:prSet presAssocID="{58DF4985-15C8-4A1D-9E59-533A1FBF0B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DF4B8F-C99B-4404-9F25-13AB4689AAF2}" type="presOf" srcId="{B7D096BA-B88A-40AE-91C2-B793C8D2F857}" destId="{F9D53138-391D-42C2-BE47-3FC8D566BADC}" srcOrd="0" destOrd="0" presId="urn:microsoft.com/office/officeart/2005/8/layout/radial5"/>
    <dgm:cxn modelId="{0FFDA785-AF95-44D8-B3D0-8CACD4B69E57}" type="presOf" srcId="{58DF4985-15C8-4A1D-9E59-533A1FBF0BDE}" destId="{BCD90A46-101B-4BC7-A7D3-79241BB649EF}" srcOrd="0" destOrd="0" presId="urn:microsoft.com/office/officeart/2005/8/layout/radial5"/>
    <dgm:cxn modelId="{2E9A8ED5-6564-4EE1-BC37-1D00B96C2800}" srcId="{170518DB-F0F9-4036-925C-D42547339E30}" destId="{6F777601-6486-4FA0-A522-DB3433DBE3CF}" srcOrd="0" destOrd="0" parTransId="{F0FD3858-9147-44CB-AF6B-D3D6B87ED25D}" sibTransId="{ED8EED9D-DCE3-4850-A0E9-239B4143B1B4}"/>
    <dgm:cxn modelId="{917C48AB-F4FA-4D00-A30A-B077F234D510}" srcId="{170518DB-F0F9-4036-925C-D42547339E30}" destId="{58DF4985-15C8-4A1D-9E59-533A1FBF0BDE}" srcOrd="2" destOrd="0" parTransId="{B7D096BA-B88A-40AE-91C2-B793C8D2F857}" sibTransId="{3C97CC22-6579-4F19-830F-A590196443C6}"/>
    <dgm:cxn modelId="{3C052923-BD78-4D69-96CA-C325B2BA28CF}" type="presOf" srcId="{F0FD3858-9147-44CB-AF6B-D3D6B87ED25D}" destId="{086E4227-5D0F-4AB0-99FA-4027FD492276}" srcOrd="0" destOrd="0" presId="urn:microsoft.com/office/officeart/2005/8/layout/radial5"/>
    <dgm:cxn modelId="{A94E3227-9F80-4302-8B00-A9734B824B19}" type="presOf" srcId="{F0FD3858-9147-44CB-AF6B-D3D6B87ED25D}" destId="{1395055A-7A3F-4CB5-86B7-5DAF0E78B46D}" srcOrd="1" destOrd="0" presId="urn:microsoft.com/office/officeart/2005/8/layout/radial5"/>
    <dgm:cxn modelId="{95846A25-BA6D-495A-AE1C-64F9AA0A72E6}" type="presOf" srcId="{3B56D008-CF62-4657-9C94-69161A23501F}" destId="{14E922F8-A790-4271-928D-7D53BE558FA4}" srcOrd="0" destOrd="0" presId="urn:microsoft.com/office/officeart/2005/8/layout/radial5"/>
    <dgm:cxn modelId="{929B392C-18E5-4176-AE59-0C76CDDEB65D}" srcId="{170518DB-F0F9-4036-925C-D42547339E30}" destId="{F762289C-5DD7-4FBD-A7D1-2276215192B1}" srcOrd="1" destOrd="0" parTransId="{3B56D008-CF62-4657-9C94-69161A23501F}" sibTransId="{FD22E03C-7E88-4941-8B63-BEE01D720CA9}"/>
    <dgm:cxn modelId="{6CD2C006-0D1C-4DD7-821C-2A0CA126E9A9}" type="presOf" srcId="{3B56D008-CF62-4657-9C94-69161A23501F}" destId="{1BDAFB5A-E2DA-4864-8B3E-71A074843E43}" srcOrd="1" destOrd="0" presId="urn:microsoft.com/office/officeart/2005/8/layout/radial5"/>
    <dgm:cxn modelId="{29E29363-7421-4CCF-B213-6C6E26596B29}" type="presOf" srcId="{F762289C-5DD7-4FBD-A7D1-2276215192B1}" destId="{7197DD8E-53F3-4602-8DE1-A810A9B18E74}" srcOrd="0" destOrd="0" presId="urn:microsoft.com/office/officeart/2005/8/layout/radial5"/>
    <dgm:cxn modelId="{B139212F-3B04-4793-BF1A-D5DD63D1DAC2}" type="presOf" srcId="{170518DB-F0F9-4036-925C-D42547339E30}" destId="{75911C96-66AD-47DC-84CF-06065280CC3F}" srcOrd="0" destOrd="0" presId="urn:microsoft.com/office/officeart/2005/8/layout/radial5"/>
    <dgm:cxn modelId="{DF170847-1436-4991-8019-38035147C65B}" type="presOf" srcId="{6F777601-6486-4FA0-A522-DB3433DBE3CF}" destId="{518BAE87-0DB8-49FE-9216-D9678158B8B0}" srcOrd="0" destOrd="0" presId="urn:microsoft.com/office/officeart/2005/8/layout/radial5"/>
    <dgm:cxn modelId="{32507E9E-3CA2-4027-8011-B0882D234702}" type="presOf" srcId="{B7D096BA-B88A-40AE-91C2-B793C8D2F857}" destId="{14CA47B3-CAF5-4AC8-8118-A3A796316043}" srcOrd="1" destOrd="0" presId="urn:microsoft.com/office/officeart/2005/8/layout/radial5"/>
    <dgm:cxn modelId="{9CD6972F-6FDF-4384-B776-DF07C1489581}" srcId="{37E0B987-9F49-40F4-916F-598DE88B5C2A}" destId="{170518DB-F0F9-4036-925C-D42547339E30}" srcOrd="0" destOrd="0" parTransId="{0CE814BA-E00F-4B51-8A48-119555FDD3BB}" sibTransId="{5090EE58-04C9-4F93-B630-75E9A601BD85}"/>
    <dgm:cxn modelId="{2772A869-1AFB-41B2-B1D4-28CFD889DEDC}" type="presOf" srcId="{37E0B987-9F49-40F4-916F-598DE88B5C2A}" destId="{01A0B045-A95F-486F-8D4C-CF476A3E1AA2}" srcOrd="0" destOrd="0" presId="urn:microsoft.com/office/officeart/2005/8/layout/radial5"/>
    <dgm:cxn modelId="{D51F98E5-8DF4-43F0-A081-3DE98AE86F1A}" type="presParOf" srcId="{01A0B045-A95F-486F-8D4C-CF476A3E1AA2}" destId="{75911C96-66AD-47DC-84CF-06065280CC3F}" srcOrd="0" destOrd="0" presId="urn:microsoft.com/office/officeart/2005/8/layout/radial5"/>
    <dgm:cxn modelId="{62BEC59C-4EDF-4719-A34D-7ADC75C1F528}" type="presParOf" srcId="{01A0B045-A95F-486F-8D4C-CF476A3E1AA2}" destId="{086E4227-5D0F-4AB0-99FA-4027FD492276}" srcOrd="1" destOrd="0" presId="urn:microsoft.com/office/officeart/2005/8/layout/radial5"/>
    <dgm:cxn modelId="{B6C6E498-3681-4E3E-B276-AC6213E7E8A0}" type="presParOf" srcId="{086E4227-5D0F-4AB0-99FA-4027FD492276}" destId="{1395055A-7A3F-4CB5-86B7-5DAF0E78B46D}" srcOrd="0" destOrd="0" presId="urn:microsoft.com/office/officeart/2005/8/layout/radial5"/>
    <dgm:cxn modelId="{6730ABCC-21D4-40E6-884C-7169FE2AD4D1}" type="presParOf" srcId="{01A0B045-A95F-486F-8D4C-CF476A3E1AA2}" destId="{518BAE87-0DB8-49FE-9216-D9678158B8B0}" srcOrd="2" destOrd="0" presId="urn:microsoft.com/office/officeart/2005/8/layout/radial5"/>
    <dgm:cxn modelId="{0AB5882F-A397-47F2-84DB-749002BD61EF}" type="presParOf" srcId="{01A0B045-A95F-486F-8D4C-CF476A3E1AA2}" destId="{14E922F8-A790-4271-928D-7D53BE558FA4}" srcOrd="3" destOrd="0" presId="urn:microsoft.com/office/officeart/2005/8/layout/radial5"/>
    <dgm:cxn modelId="{23C49A25-D29E-412F-B945-9CCDFA7E0C54}" type="presParOf" srcId="{14E922F8-A790-4271-928D-7D53BE558FA4}" destId="{1BDAFB5A-E2DA-4864-8B3E-71A074843E43}" srcOrd="0" destOrd="0" presId="urn:microsoft.com/office/officeart/2005/8/layout/radial5"/>
    <dgm:cxn modelId="{0DED17E8-A1FD-4BB1-896A-9BE6C74300B3}" type="presParOf" srcId="{01A0B045-A95F-486F-8D4C-CF476A3E1AA2}" destId="{7197DD8E-53F3-4602-8DE1-A810A9B18E74}" srcOrd="4" destOrd="0" presId="urn:microsoft.com/office/officeart/2005/8/layout/radial5"/>
    <dgm:cxn modelId="{79E4ADF9-1D89-49AB-95AF-2C3F90C5F65B}" type="presParOf" srcId="{01A0B045-A95F-486F-8D4C-CF476A3E1AA2}" destId="{F9D53138-391D-42C2-BE47-3FC8D566BADC}" srcOrd="5" destOrd="0" presId="urn:microsoft.com/office/officeart/2005/8/layout/radial5"/>
    <dgm:cxn modelId="{4B4EE6B6-60E3-46C9-B7D0-1F22F0EB0412}" type="presParOf" srcId="{F9D53138-391D-42C2-BE47-3FC8D566BADC}" destId="{14CA47B3-CAF5-4AC8-8118-A3A796316043}" srcOrd="0" destOrd="0" presId="urn:microsoft.com/office/officeart/2005/8/layout/radial5"/>
    <dgm:cxn modelId="{6FC7BDEB-FA18-4019-886F-1EA8538FBBBF}" type="presParOf" srcId="{01A0B045-A95F-486F-8D4C-CF476A3E1AA2}" destId="{BCD90A46-101B-4BC7-A7D3-79241BB649E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488C1-1E0D-4592-A3CA-30D813A292D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CAF29A-4E27-40AA-984E-4EE16DB74ED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dirty="0" smtClean="0"/>
            <a:t>Technology options</a:t>
          </a:r>
          <a:endParaRPr lang="en-GB" dirty="0"/>
        </a:p>
      </dgm:t>
    </dgm:pt>
    <dgm:pt modelId="{576C9EA0-E010-4801-B156-A209232FE2F9}" type="parTrans" cxnId="{CD6B38D3-2A55-4AF1-A02B-9C8F0D174273}">
      <dgm:prSet/>
      <dgm:spPr/>
      <dgm:t>
        <a:bodyPr/>
        <a:lstStyle/>
        <a:p>
          <a:endParaRPr lang="en-GB"/>
        </a:p>
      </dgm:t>
    </dgm:pt>
    <dgm:pt modelId="{006AE3E5-344F-4DAD-9147-A236F50F8713}" type="sibTrans" cxnId="{CD6B38D3-2A55-4AF1-A02B-9C8F0D174273}">
      <dgm:prSet/>
      <dgm:spPr/>
      <dgm:t>
        <a:bodyPr/>
        <a:lstStyle/>
        <a:p>
          <a:endParaRPr lang="en-GB"/>
        </a:p>
      </dgm:t>
    </dgm:pt>
    <dgm:pt modelId="{99862CE6-C67A-4214-BDC5-4D79A1FF2140}">
      <dgm:prSet phldrT="[Text]" custT="1"/>
      <dgm:spPr/>
      <dgm:t>
        <a:bodyPr/>
        <a:lstStyle/>
        <a:p>
          <a:r>
            <a:rPr lang="en-GB" sz="2000" dirty="0" smtClean="0"/>
            <a:t>A </a:t>
          </a:r>
          <a:r>
            <a:rPr lang="en-GB" sz="2000" b="1" dirty="0" smtClean="0">
              <a:solidFill>
                <a:srgbClr val="C00000"/>
              </a:solidFill>
            </a:rPr>
            <a:t>secure</a:t>
          </a:r>
          <a:r>
            <a:rPr lang="en-GB" sz="2000" dirty="0" smtClean="0"/>
            <a:t> </a:t>
          </a:r>
          <a:r>
            <a:rPr lang="en-GB" sz="2000" b="1" dirty="0" smtClean="0">
              <a:solidFill>
                <a:srgbClr val="00B050"/>
              </a:solidFill>
            </a:rPr>
            <a:t>decarbonised</a:t>
          </a:r>
          <a:r>
            <a:rPr lang="en-GB" sz="2000" dirty="0" smtClean="0"/>
            <a:t> power sector at </a:t>
          </a:r>
          <a:r>
            <a:rPr lang="en-GB" sz="2000" dirty="0" smtClean="0">
              <a:solidFill>
                <a:srgbClr val="F37421"/>
              </a:solidFill>
            </a:rPr>
            <a:t>least cost</a:t>
          </a:r>
          <a:endParaRPr lang="en-GB" sz="2000" dirty="0">
            <a:solidFill>
              <a:srgbClr val="F37421"/>
            </a:solidFill>
          </a:endParaRPr>
        </a:p>
      </dgm:t>
    </dgm:pt>
    <dgm:pt modelId="{31FCF4E9-9795-4D18-A6C1-DE7F6F4A27B3}" type="parTrans" cxnId="{EED03C28-7AF4-4198-8C63-91E208464024}">
      <dgm:prSet/>
      <dgm:spPr/>
      <dgm:t>
        <a:bodyPr/>
        <a:lstStyle/>
        <a:p>
          <a:endParaRPr lang="en-GB"/>
        </a:p>
      </dgm:t>
    </dgm:pt>
    <dgm:pt modelId="{42F504C4-9021-44B8-8774-64776D9081CC}" type="sibTrans" cxnId="{EED03C28-7AF4-4198-8C63-91E208464024}">
      <dgm:prSet/>
      <dgm:spPr/>
      <dgm:t>
        <a:bodyPr/>
        <a:lstStyle/>
        <a:p>
          <a:endParaRPr lang="en-GB"/>
        </a:p>
      </dgm:t>
    </dgm:pt>
    <dgm:pt modelId="{9295BEC1-9DB4-4AA0-98DF-D6CCFD7E3AB1}">
      <dgm:prSet phldrT="[Text]" phldr="1"/>
      <dgm:spPr>
        <a:noFill/>
      </dgm:spPr>
      <dgm:t>
        <a:bodyPr/>
        <a:lstStyle/>
        <a:p>
          <a:endParaRPr lang="en-GB" dirty="0"/>
        </a:p>
      </dgm:t>
    </dgm:pt>
    <dgm:pt modelId="{B5360E37-47F6-475B-9927-0F33388ECA33}" type="sibTrans" cxnId="{4CCE3B59-954C-45BC-9692-79F211E69482}">
      <dgm:prSet/>
      <dgm:spPr/>
      <dgm:t>
        <a:bodyPr/>
        <a:lstStyle/>
        <a:p>
          <a:endParaRPr lang="en-GB"/>
        </a:p>
      </dgm:t>
    </dgm:pt>
    <dgm:pt modelId="{311D5079-2BE6-48A3-81F4-4A51B4ACB1B8}" type="parTrans" cxnId="{4CCE3B59-954C-45BC-9692-79F211E69482}">
      <dgm:prSet/>
      <dgm:spPr/>
      <dgm:t>
        <a:bodyPr/>
        <a:lstStyle/>
        <a:p>
          <a:endParaRPr lang="en-GB"/>
        </a:p>
      </dgm:t>
    </dgm:pt>
    <dgm:pt modelId="{B469E9EF-7F18-44F0-A2C5-621E556AFA72}" type="pres">
      <dgm:prSet presAssocID="{695488C1-1E0D-4592-A3CA-30D813A292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DFA8FF-DD37-44E9-B73D-5A53820AD23B}" type="pres">
      <dgm:prSet presAssocID="{695488C1-1E0D-4592-A3CA-30D813A292D6}" presName="ellipse" presStyleLbl="trBgShp" presStyleIdx="0" presStyleCnt="1"/>
      <dgm:spPr/>
    </dgm:pt>
    <dgm:pt modelId="{B67FF1EA-1731-4F30-A93A-D6CF67852FB8}" type="pres">
      <dgm:prSet presAssocID="{695488C1-1E0D-4592-A3CA-30D813A292D6}" presName="arrow1" presStyleLbl="fgShp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GB"/>
        </a:p>
      </dgm:t>
    </dgm:pt>
    <dgm:pt modelId="{076CAE18-D940-4FB0-AF82-C773584ED3A0}" type="pres">
      <dgm:prSet presAssocID="{695488C1-1E0D-4592-A3CA-30D813A292D6}" presName="rectangle" presStyleLbl="revTx" presStyleIdx="0" presStyleCnt="1" custScaleX="144375" custScaleY="159951" custLinFactNeighborY="19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82D102-9221-4330-B439-1AC68F37E487}" type="pres">
      <dgm:prSet presAssocID="{9295BEC1-9DB4-4AA0-98DF-D6CCFD7E3AB1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2CBD5D-B5B5-4351-A5A5-F334D3A138A0}" type="pres">
      <dgm:prSet presAssocID="{99862CE6-C67A-4214-BDC5-4D79A1FF2140}" presName="item2" presStyleLbl="node1" presStyleIdx="1" presStyleCnt="2" custScaleX="299523" custScaleY="114639" custLinFactNeighborX="58133" custLinFactNeighborY="-84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04E166-72BD-4468-A5B2-38576ADB5ECE}" type="pres">
      <dgm:prSet presAssocID="{695488C1-1E0D-4592-A3CA-30D813A292D6}" presName="funnel" presStyleLbl="trAlignAcc1" presStyleIdx="0" presStyleCnt="1" custLinFactNeighborX="-1237" custLinFactNeighborY="3717"/>
      <dgm:spPr>
        <a:ln>
          <a:solidFill>
            <a:schemeClr val="accent6"/>
          </a:solidFill>
        </a:ln>
      </dgm:spPr>
      <dgm:t>
        <a:bodyPr/>
        <a:lstStyle/>
        <a:p>
          <a:endParaRPr lang="en-GB"/>
        </a:p>
      </dgm:t>
    </dgm:pt>
  </dgm:ptLst>
  <dgm:cxnLst>
    <dgm:cxn modelId="{DB119ACC-7811-4B27-BB98-F606444E24B7}" type="presOf" srcId="{9295BEC1-9DB4-4AA0-98DF-D6CCFD7E3AB1}" destId="{E282D102-9221-4330-B439-1AC68F37E487}" srcOrd="0" destOrd="0" presId="urn:microsoft.com/office/officeart/2005/8/layout/funnel1"/>
    <dgm:cxn modelId="{CD6B38D3-2A55-4AF1-A02B-9C8F0D174273}" srcId="{695488C1-1E0D-4592-A3CA-30D813A292D6}" destId="{E6CAF29A-4E27-40AA-984E-4EE16DB74ED4}" srcOrd="0" destOrd="0" parTransId="{576C9EA0-E010-4801-B156-A209232FE2F9}" sibTransId="{006AE3E5-344F-4DAD-9147-A236F50F8713}"/>
    <dgm:cxn modelId="{5D7DFD59-6540-4EC9-B03E-8DF23A60FAB7}" type="presOf" srcId="{E6CAF29A-4E27-40AA-984E-4EE16DB74ED4}" destId="{B32CBD5D-B5B5-4351-A5A5-F334D3A138A0}" srcOrd="0" destOrd="0" presId="urn:microsoft.com/office/officeart/2005/8/layout/funnel1"/>
    <dgm:cxn modelId="{EED03C28-7AF4-4198-8C63-91E208464024}" srcId="{695488C1-1E0D-4592-A3CA-30D813A292D6}" destId="{99862CE6-C67A-4214-BDC5-4D79A1FF2140}" srcOrd="2" destOrd="0" parTransId="{31FCF4E9-9795-4D18-A6C1-DE7F6F4A27B3}" sibTransId="{42F504C4-9021-44B8-8774-64776D9081CC}"/>
    <dgm:cxn modelId="{20C12A7F-120A-48A7-BF8C-9D272ECDE8A0}" type="presOf" srcId="{99862CE6-C67A-4214-BDC5-4D79A1FF2140}" destId="{076CAE18-D940-4FB0-AF82-C773584ED3A0}" srcOrd="0" destOrd="0" presId="urn:microsoft.com/office/officeart/2005/8/layout/funnel1"/>
    <dgm:cxn modelId="{83E8B5BC-1359-41AD-804C-88871EBD944C}" type="presOf" srcId="{695488C1-1E0D-4592-A3CA-30D813A292D6}" destId="{B469E9EF-7F18-44F0-A2C5-621E556AFA72}" srcOrd="0" destOrd="0" presId="urn:microsoft.com/office/officeart/2005/8/layout/funnel1"/>
    <dgm:cxn modelId="{4CCE3B59-954C-45BC-9692-79F211E69482}" srcId="{695488C1-1E0D-4592-A3CA-30D813A292D6}" destId="{9295BEC1-9DB4-4AA0-98DF-D6CCFD7E3AB1}" srcOrd="1" destOrd="0" parTransId="{311D5079-2BE6-48A3-81F4-4A51B4ACB1B8}" sibTransId="{B5360E37-47F6-475B-9927-0F33388ECA33}"/>
    <dgm:cxn modelId="{3AD82A7B-DCD4-4986-B781-DD66542F9B09}" type="presParOf" srcId="{B469E9EF-7F18-44F0-A2C5-621E556AFA72}" destId="{FEDFA8FF-DD37-44E9-B73D-5A53820AD23B}" srcOrd="0" destOrd="0" presId="urn:microsoft.com/office/officeart/2005/8/layout/funnel1"/>
    <dgm:cxn modelId="{4E219B30-5D32-49F2-BA48-72BABACF8855}" type="presParOf" srcId="{B469E9EF-7F18-44F0-A2C5-621E556AFA72}" destId="{B67FF1EA-1731-4F30-A93A-D6CF67852FB8}" srcOrd="1" destOrd="0" presId="urn:microsoft.com/office/officeart/2005/8/layout/funnel1"/>
    <dgm:cxn modelId="{5C6A0038-5E12-49EC-85F4-6B6D702ED09F}" type="presParOf" srcId="{B469E9EF-7F18-44F0-A2C5-621E556AFA72}" destId="{076CAE18-D940-4FB0-AF82-C773584ED3A0}" srcOrd="2" destOrd="0" presId="urn:microsoft.com/office/officeart/2005/8/layout/funnel1"/>
    <dgm:cxn modelId="{1AD9E7C6-E70E-474D-A7BC-835106014AB6}" type="presParOf" srcId="{B469E9EF-7F18-44F0-A2C5-621E556AFA72}" destId="{E282D102-9221-4330-B439-1AC68F37E487}" srcOrd="3" destOrd="0" presId="urn:microsoft.com/office/officeart/2005/8/layout/funnel1"/>
    <dgm:cxn modelId="{B74A3FD1-EA43-4D65-9FD9-BEB6FBA8871F}" type="presParOf" srcId="{B469E9EF-7F18-44F0-A2C5-621E556AFA72}" destId="{B32CBD5D-B5B5-4351-A5A5-F334D3A138A0}" srcOrd="4" destOrd="0" presId="urn:microsoft.com/office/officeart/2005/8/layout/funnel1"/>
    <dgm:cxn modelId="{F89FEBAA-08CB-4E61-B03A-FD84B5118087}" type="presParOf" srcId="{B469E9EF-7F18-44F0-A2C5-621E556AFA72}" destId="{2B04E166-72BD-4468-A5B2-38576ADB5EC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1C96-66AD-47DC-84CF-06065280CC3F}">
      <dsp:nvSpPr>
        <dsp:cNvPr id="0" name=""/>
        <dsp:cNvSpPr/>
      </dsp:nvSpPr>
      <dsp:spPr>
        <a:xfrm>
          <a:off x="3240118" y="2068307"/>
          <a:ext cx="1476312" cy="147631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Secure decarbonised power sector at least cost</a:t>
          </a:r>
          <a:endParaRPr lang="en-GB" sz="1300" kern="1200" dirty="0"/>
        </a:p>
      </dsp:txBody>
      <dsp:txXfrm>
        <a:off x="3456319" y="2284508"/>
        <a:ext cx="1043910" cy="1043910"/>
      </dsp:txXfrm>
    </dsp:sp>
    <dsp:sp modelId="{086E4227-5D0F-4AB0-99FA-4027FD492276}">
      <dsp:nvSpPr>
        <dsp:cNvPr id="0" name=""/>
        <dsp:cNvSpPr/>
      </dsp:nvSpPr>
      <dsp:spPr>
        <a:xfrm rot="5400000">
          <a:off x="3822012" y="1531344"/>
          <a:ext cx="312525" cy="501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3868891" y="1584855"/>
        <a:ext cx="218768" cy="301168"/>
      </dsp:txXfrm>
    </dsp:sp>
    <dsp:sp modelId="{518BAE87-0DB8-49FE-9216-D9678158B8B0}">
      <dsp:nvSpPr>
        <dsp:cNvPr id="0" name=""/>
        <dsp:cNvSpPr/>
      </dsp:nvSpPr>
      <dsp:spPr>
        <a:xfrm>
          <a:off x="3240118" y="2324"/>
          <a:ext cx="1476312" cy="147631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Cost</a:t>
          </a:r>
          <a:endParaRPr lang="en-GB" sz="1200" b="1" kern="1200" dirty="0"/>
        </a:p>
      </dsp:txBody>
      <dsp:txXfrm>
        <a:off x="3456319" y="218525"/>
        <a:ext cx="1043910" cy="1043910"/>
      </dsp:txXfrm>
    </dsp:sp>
    <dsp:sp modelId="{14E922F8-A790-4271-928D-7D53BE558FA4}">
      <dsp:nvSpPr>
        <dsp:cNvPr id="0" name=""/>
        <dsp:cNvSpPr/>
      </dsp:nvSpPr>
      <dsp:spPr>
        <a:xfrm rot="12664019">
          <a:off x="4708949" y="3067564"/>
          <a:ext cx="312525" cy="501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4795982" y="3192144"/>
        <a:ext cx="218768" cy="301168"/>
      </dsp:txXfrm>
    </dsp:sp>
    <dsp:sp modelId="{7197DD8E-53F3-4602-8DE1-A810A9B18E74}">
      <dsp:nvSpPr>
        <dsp:cNvPr id="0" name=""/>
        <dsp:cNvSpPr/>
      </dsp:nvSpPr>
      <dsp:spPr>
        <a:xfrm>
          <a:off x="5029313" y="3101299"/>
          <a:ext cx="1476312" cy="147631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Environmental &amp; social</a:t>
          </a:r>
          <a:endParaRPr lang="en-GB" sz="1500" b="1" kern="1200" dirty="0"/>
        </a:p>
      </dsp:txBody>
      <dsp:txXfrm>
        <a:off x="5245514" y="3317500"/>
        <a:ext cx="1043910" cy="1043910"/>
      </dsp:txXfrm>
    </dsp:sp>
    <dsp:sp modelId="{F9D53138-391D-42C2-BE47-3FC8D566BADC}">
      <dsp:nvSpPr>
        <dsp:cNvPr id="0" name=""/>
        <dsp:cNvSpPr/>
      </dsp:nvSpPr>
      <dsp:spPr>
        <a:xfrm rot="19632234">
          <a:off x="2935075" y="3067564"/>
          <a:ext cx="312525" cy="501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 rot="10800000">
        <a:off x="2942547" y="3193345"/>
        <a:ext cx="218768" cy="301168"/>
      </dsp:txXfrm>
    </dsp:sp>
    <dsp:sp modelId="{BCD90A46-101B-4BC7-A7D3-79241BB649EF}">
      <dsp:nvSpPr>
        <dsp:cNvPr id="0" name=""/>
        <dsp:cNvSpPr/>
      </dsp:nvSpPr>
      <dsp:spPr>
        <a:xfrm>
          <a:off x="1450923" y="3101299"/>
          <a:ext cx="1476312" cy="147631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Security</a:t>
          </a:r>
          <a:endParaRPr lang="en-GB" sz="1500" b="1" kern="1200" dirty="0"/>
        </a:p>
      </dsp:txBody>
      <dsp:txXfrm>
        <a:off x="1667124" y="3317500"/>
        <a:ext cx="1043910" cy="1043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FA8FF-DD37-44E9-B73D-5A53820AD23B}">
      <dsp:nvSpPr>
        <dsp:cNvPr id="0" name=""/>
        <dsp:cNvSpPr/>
      </dsp:nvSpPr>
      <dsp:spPr>
        <a:xfrm>
          <a:off x="885181" y="65890"/>
          <a:ext cx="2895695" cy="10056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FF1EA-1731-4F30-A93A-D6CF67852FB8}">
      <dsp:nvSpPr>
        <dsp:cNvPr id="0" name=""/>
        <dsp:cNvSpPr/>
      </dsp:nvSpPr>
      <dsp:spPr>
        <a:xfrm>
          <a:off x="2056927" y="2528353"/>
          <a:ext cx="561181" cy="359156"/>
        </a:xfrm>
        <a:prstGeom prst="downArrow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076CAE18-D940-4FB0-AF82-C773584ED3A0}">
      <dsp:nvSpPr>
        <dsp:cNvPr id="0" name=""/>
        <dsp:cNvSpPr/>
      </dsp:nvSpPr>
      <dsp:spPr>
        <a:xfrm>
          <a:off x="393025" y="2613818"/>
          <a:ext cx="3888986" cy="107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 </a:t>
          </a:r>
          <a:r>
            <a:rPr lang="en-GB" sz="2000" b="1" kern="1200" dirty="0" smtClean="0">
              <a:solidFill>
                <a:srgbClr val="C00000"/>
              </a:solidFill>
            </a:rPr>
            <a:t>secure</a:t>
          </a:r>
          <a:r>
            <a:rPr lang="en-GB" sz="2000" kern="1200" dirty="0" smtClean="0"/>
            <a:t> </a:t>
          </a:r>
          <a:r>
            <a:rPr lang="en-GB" sz="2000" b="1" kern="1200" dirty="0" smtClean="0">
              <a:solidFill>
                <a:srgbClr val="00B050"/>
              </a:solidFill>
            </a:rPr>
            <a:t>decarbonised</a:t>
          </a:r>
          <a:r>
            <a:rPr lang="en-GB" sz="2000" kern="1200" dirty="0" smtClean="0"/>
            <a:t> power sector at </a:t>
          </a:r>
          <a:r>
            <a:rPr lang="en-GB" sz="2000" kern="1200" dirty="0" smtClean="0">
              <a:solidFill>
                <a:srgbClr val="F37421"/>
              </a:solidFill>
            </a:rPr>
            <a:t>least cost</a:t>
          </a:r>
          <a:endParaRPr lang="en-GB" sz="2000" kern="1200" dirty="0">
            <a:solidFill>
              <a:srgbClr val="F37421"/>
            </a:solidFill>
          </a:endParaRPr>
        </a:p>
      </dsp:txBody>
      <dsp:txXfrm>
        <a:off x="393025" y="2613818"/>
        <a:ext cx="3888986" cy="1077138"/>
      </dsp:txXfrm>
    </dsp:sp>
    <dsp:sp modelId="{E282D102-9221-4330-B439-1AC68F37E487}">
      <dsp:nvSpPr>
        <dsp:cNvPr id="0" name=""/>
        <dsp:cNvSpPr/>
      </dsp:nvSpPr>
      <dsp:spPr>
        <a:xfrm>
          <a:off x="1937957" y="1149194"/>
          <a:ext cx="1010126" cy="101012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2085887" y="1297124"/>
        <a:ext cx="714266" cy="714266"/>
      </dsp:txXfrm>
    </dsp:sp>
    <dsp:sp modelId="{B32CBD5D-B5B5-4351-A5A5-F334D3A138A0}">
      <dsp:nvSpPr>
        <dsp:cNvPr id="0" name=""/>
        <dsp:cNvSpPr/>
      </dsp:nvSpPr>
      <dsp:spPr>
        <a:xfrm>
          <a:off x="794655" y="231922"/>
          <a:ext cx="3025560" cy="1157998"/>
        </a:xfrm>
        <a:prstGeom prst="ellipse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Technology options</a:t>
          </a:r>
          <a:endParaRPr lang="en-GB" sz="2800" kern="1200" dirty="0"/>
        </a:p>
      </dsp:txBody>
      <dsp:txXfrm>
        <a:off x="1237738" y="401507"/>
        <a:ext cx="2139394" cy="818828"/>
      </dsp:txXfrm>
    </dsp:sp>
    <dsp:sp modelId="{2B04E166-72BD-4468-A5B2-38576ADB5ECE}">
      <dsp:nvSpPr>
        <dsp:cNvPr id="0" name=""/>
        <dsp:cNvSpPr/>
      </dsp:nvSpPr>
      <dsp:spPr>
        <a:xfrm>
          <a:off x="727336" y="35879"/>
          <a:ext cx="3142615" cy="25140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4BF5A-099F-4E0A-AAE7-A17E299FE054}" type="datetimeFigureOut">
              <a:rPr lang="en-GB" smtClean="0"/>
              <a:pPr/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495A-2FBD-436B-8C1C-C0D833EAD6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79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0307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5" y="2"/>
            <a:ext cx="4300307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4" y="3228707"/>
            <a:ext cx="7942238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25"/>
            <a:ext cx="430030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5" y="6456325"/>
            <a:ext cx="430030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82B705-37E5-48D3-AF10-6AD43690C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7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Goal</a:t>
            </a:r>
            <a:r>
              <a:rPr lang="en-GB" baseline="0" dirty="0" smtClean="0"/>
              <a:t> is secure decarbonisation at lower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But security and decarbonisation at imperatives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We can have a debate around where the red lines reside – for instance LOLE or carbon intensity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But there are red lines here – system needs to be kept with a certain frequency because of the laws of physics / we cannot compromise on nuclear waste disposal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Importantly and not very well understood by stakeholders and especially government is that the red lines are reinforced by market dynamics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Security and environmental/social agenda are market attractors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This is because risk perception &amp; market projections influence investment decisions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Even if this government where to renegade on the decarbonisation agenda investors cannot ignore that the next is likely to change its mind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Additionally, there is a technological revolution taking place, cost reduction of renewables is stimulated by global supply chains and this is a serious risk to any investment made today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Trafford CCGT – only successful CM bid but will not deliver. Financiers told the developers they needed £72/MWh, a significantly higher price than commodity price projections, I price which clearly indicates that the decarbonisation agenda and limits on fossil fuel emission where clearly being considered as red lines by the market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529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If security and Environment are</a:t>
            </a:r>
            <a:r>
              <a:rPr lang="en-GB" baseline="0" dirty="0" smtClean="0"/>
              <a:t> red lines how do you deliver affordability?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Through</a:t>
            </a:r>
            <a:r>
              <a:rPr lang="en-GB" baseline="0" dirty="0" smtClean="0"/>
              <a:t> the electricity market arrangements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This is why we mover from traditional</a:t>
            </a:r>
            <a:r>
              <a:rPr lang="en-GB" baseline="0" dirty="0" smtClean="0"/>
              <a:t> market structure in which new-build generation was supposed to be delivered with the wholesale market</a:t>
            </a:r>
            <a:r>
              <a:rPr lang="en-GB" baseline="0" dirty="0"/>
              <a:t> </a:t>
            </a:r>
            <a:r>
              <a:rPr lang="en-GB" baseline="0" dirty="0" smtClean="0"/>
              <a:t>to a new reformed market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 EMR seeks to deliver on our policy objectives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It was necessary – no new build let alone the right type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CfD is desirable – lowest cost vehicle for high capex generation + control on deployment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It’s lowest cost because CfD is a revenue stabilisation mechanism that reduces the cost of capital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We estimate that a 2% reduction in the cost of capital on one of our typical onshore wind farm represents ~£9/MWh reduction in costs.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And let me highlight how important this is now…</a:t>
            </a:r>
          </a:p>
        </p:txBody>
      </p:sp>
    </p:spTree>
    <p:extLst>
      <p:ext uri="{BB962C8B-B14F-4D97-AF65-F5344CB8AC3E}">
        <p14:creationId xmlns:p14="http://schemas.microsoft.com/office/powerpoint/2010/main" val="293761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88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Z:\Group\Branding Elements\Logos\RES Powering change\RES_CMYK_STRAP_poweringChan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4" y="651157"/>
            <a:ext cx="2587691" cy="17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Group\Branding Elements\Logos\Icons\RES_5icons_LATEST_notex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0" y="4339366"/>
            <a:ext cx="7153276" cy="13049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7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601030" y="1411055"/>
            <a:ext cx="45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TRANSMISSION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Z:\Logos\icons\transmissionIcon2-01.png"/>
          <p:cNvPicPr>
            <a:picLocks noChangeAspect="1" noChangeArrowheads="1"/>
          </p:cNvPicPr>
          <p:nvPr userDrawn="1"/>
        </p:nvPicPr>
        <p:blipFill>
          <a:blip r:embed="rId2" cstate="print"/>
          <a:srcRect l="23780" t="31868" r="24805" b="12097"/>
          <a:stretch>
            <a:fillRect/>
          </a:stretch>
        </p:blipFill>
        <p:spPr bwMode="auto">
          <a:xfrm>
            <a:off x="275572" y="2191916"/>
            <a:ext cx="4033381" cy="439577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601030" y="2057386"/>
            <a:ext cx="45429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655733" y="1411055"/>
            <a:ext cx="345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DSM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2215759"/>
            <a:ext cx="4669536" cy="3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5527675" cy="32385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420" y="795867"/>
            <a:ext cx="9036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" y="5139267"/>
            <a:ext cx="5486400" cy="121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730250"/>
            <a:ext cx="20193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730250"/>
            <a:ext cx="5907088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86E-44DA-4C43-B922-063D4B923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5" descr="Holding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8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1201"/>
            <a:ext cx="5507590" cy="4038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55733" y="1411055"/>
            <a:ext cx="238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Z:\Logos\icons\RES_6icon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19" y="2057386"/>
            <a:ext cx="4800600" cy="4051499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5655733" y="2057386"/>
            <a:ext cx="348826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655733" y="1411055"/>
            <a:ext cx="28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3838" y="6454775"/>
            <a:ext cx="938212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492EBC-DEF2-4E61-B2FC-E4D9B636B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6786" name="Picture 2" descr="Z:\Logos\icons\RES_6icons_RGB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0"/>
            <a:ext cx="5279596" cy="35083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4470400" y="2057386"/>
            <a:ext cx="467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70400" y="1411055"/>
            <a:ext cx="463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STORAGE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4476"/>
            <a:ext cx="80787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" y="393173"/>
            <a:ext cx="7416799" cy="404813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9626"/>
            <a:ext cx="552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566722" name="Picture 2" descr="Z:\Logos\RES logo folder\RES_logo_transparent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40518" y="384207"/>
            <a:ext cx="687821" cy="33612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 userDrawn="1"/>
        </p:nvSpPr>
        <p:spPr bwMode="auto">
          <a:xfrm rot="16200000" flipV="1">
            <a:off x="-3010127" y="3740373"/>
            <a:ext cx="6127753" cy="107506"/>
          </a:xfrm>
          <a:prstGeom prst="rect">
            <a:avLst/>
          </a:prstGeom>
          <a:solidFill>
            <a:srgbClr val="F3742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80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5EFD02-6CCC-46C7-B9FA-587A289700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97" r:id="rId1"/>
    <p:sldLayoutId id="2147493398" r:id="rId2"/>
    <p:sldLayoutId id="2147493402" r:id="rId3"/>
    <p:sldLayoutId id="2147493403" r:id="rId4"/>
    <p:sldLayoutId id="2147493405" r:id="rId5"/>
    <p:sldLayoutId id="2147493407" r:id="rId6"/>
    <p:sldLayoutId id="2147493408" r:id="rId7"/>
    <p:sldLayoutId id="2147493409" r:id="rId8"/>
    <p:sldLayoutId id="2147493413" r:id="rId9"/>
    <p:sldLayoutId id="2147493412" r:id="rId10"/>
    <p:sldLayoutId id="214749341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60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568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197961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4368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8940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33512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808413" indent="-23177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coulton@res-lt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27286" y="630921"/>
            <a:ext cx="531671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accent6"/>
                </a:solidFill>
              </a:rPr>
              <a:t>System integration costs and the UK: the good, the bad and the ugly </a:t>
            </a:r>
            <a:endParaRPr lang="en-GB" sz="2400" dirty="0">
              <a:solidFill>
                <a:schemeClr val="accent6"/>
              </a:solidFill>
            </a:endParaRPr>
          </a:p>
          <a:p>
            <a:r>
              <a:rPr lang="en-GB" sz="2400" dirty="0"/>
              <a:t/>
            </a:r>
            <a:br>
              <a:rPr lang="en-GB" sz="2400" dirty="0"/>
            </a:br>
            <a:r>
              <a:rPr lang="en-GB" altLang="en-US" b="1" dirty="0" smtClean="0">
                <a:solidFill>
                  <a:srgbClr val="F37421"/>
                </a:solidFill>
                <a:latin typeface="Trebuchet MS" pitchFamily="34" charset="0"/>
              </a:rPr>
              <a:t>by Alex Coulton</a:t>
            </a:r>
          </a:p>
          <a:p>
            <a:pPr eaLnBrk="1" hangingPunct="1"/>
            <a:r>
              <a:rPr lang="en-GB" altLang="en-US" sz="1600" dirty="0" smtClean="0">
                <a:solidFill>
                  <a:srgbClr val="F37421"/>
                </a:solidFill>
                <a:latin typeface="Trebuchet MS" pitchFamily="34" charset="0"/>
              </a:rPr>
              <a:t>Senior Policy Analyst, Western Europe</a:t>
            </a:r>
          </a:p>
          <a:p>
            <a:pPr eaLnBrk="1" hangingPunct="1"/>
            <a:endParaRPr lang="en-GB" altLang="en-US" sz="1600" dirty="0" smtClean="0">
              <a:solidFill>
                <a:srgbClr val="F37421"/>
              </a:solidFill>
              <a:latin typeface="Trebuchet MS" pitchFamily="34" charset="0"/>
            </a:endParaRPr>
          </a:p>
          <a:p>
            <a:pPr eaLnBrk="1" hangingPunct="1"/>
            <a:r>
              <a:rPr lang="en-GB" altLang="en-US" sz="1600" dirty="0" smtClean="0">
                <a:solidFill>
                  <a:srgbClr val="F37421"/>
                </a:solidFill>
                <a:latin typeface="Trebuchet MS" pitchFamily="34" charset="0"/>
              </a:rPr>
              <a:t>e </a:t>
            </a:r>
            <a:r>
              <a:rPr lang="en-GB" altLang="en-US" sz="1600" dirty="0" smtClean="0">
                <a:solidFill>
                  <a:srgbClr val="F37421"/>
                </a:solidFill>
                <a:latin typeface="Trebuchet MS" pitchFamily="34" charset="0"/>
                <a:hlinkClick r:id="rId3"/>
              </a:rPr>
              <a:t>alex.coulton@res-ltd.com</a:t>
            </a:r>
            <a:endParaRPr lang="en-GB" altLang="en-US" sz="1600" dirty="0" smtClean="0">
              <a:solidFill>
                <a:srgbClr val="F37421"/>
              </a:solidFill>
              <a:latin typeface="Trebuchet MS" pitchFamily="34" charset="0"/>
            </a:endParaRPr>
          </a:p>
          <a:p>
            <a:pPr eaLnBrk="1" hangingPunct="1"/>
            <a:r>
              <a:rPr lang="en-GB" altLang="en-US" sz="1600" dirty="0" smtClean="0">
                <a:solidFill>
                  <a:srgbClr val="F37421"/>
                </a:solidFill>
                <a:latin typeface="Trebuchet MS" pitchFamily="34" charset="0"/>
              </a:rPr>
              <a:t>t </a:t>
            </a:r>
            <a:r>
              <a:rPr lang="en-GB" altLang="en-US" sz="1600" dirty="0">
                <a:solidFill>
                  <a:srgbClr val="F37421"/>
                </a:solidFill>
                <a:latin typeface="Trebuchet MS" pitchFamily="34" charset="0"/>
              </a:rPr>
              <a:t>+44 (0)7469 859 </a:t>
            </a:r>
            <a:r>
              <a:rPr lang="en-GB" altLang="en-US" sz="1600" dirty="0" smtClean="0">
                <a:solidFill>
                  <a:srgbClr val="F37421"/>
                </a:solidFill>
                <a:latin typeface="Trebuchet MS" pitchFamily="34" charset="0"/>
              </a:rPr>
              <a:t>958</a:t>
            </a:r>
          </a:p>
        </p:txBody>
      </p:sp>
    </p:spTree>
    <p:extLst>
      <p:ext uri="{BB962C8B-B14F-4D97-AF65-F5344CB8AC3E}">
        <p14:creationId xmlns:p14="http://schemas.microsoft.com/office/powerpoint/2010/main" val="305302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6387767" cy="323850"/>
          </a:xfrm>
        </p:spPr>
        <p:txBody>
          <a:bodyPr/>
          <a:lstStyle/>
          <a:p>
            <a:r>
              <a:rPr lang="en-GB" dirty="0" smtClean="0"/>
              <a:t>Challenge our traditional view of the  trilemma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71251"/>
              </p:ext>
            </p:extLst>
          </p:nvPr>
        </p:nvGraphicFramePr>
        <p:xfrm>
          <a:off x="488950" y="1198563"/>
          <a:ext cx="7956550" cy="457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5059" y="1173470"/>
            <a:ext cx="492826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400" b="1" dirty="0" smtClean="0"/>
              <a:t>Price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Wholesale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Network </a:t>
            </a:r>
            <a:r>
              <a:rPr lang="en-GB" sz="1200" dirty="0" smtClean="0"/>
              <a:t>costs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Levies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VAT</a:t>
            </a:r>
            <a:endParaRPr lang="en-GB" sz="1200" dirty="0"/>
          </a:p>
          <a:p>
            <a:endParaRPr lang="en-GB" sz="1400" b="1" dirty="0" smtClean="0"/>
          </a:p>
          <a:p>
            <a:endParaRPr lang="en-GB" sz="1400" b="1" dirty="0"/>
          </a:p>
          <a:p>
            <a:pPr algn="ctr"/>
            <a:r>
              <a:rPr lang="en-GB" sz="1400" b="1" dirty="0" smtClean="0"/>
              <a:t>Volume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Energy Efficiency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Demand Side Response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2020" y="5778500"/>
            <a:ext cx="1974438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Decarbonisation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Health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28329" y="5778500"/>
            <a:ext cx="3497262" cy="11695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Energy security </a:t>
            </a:r>
            <a:r>
              <a:rPr lang="en-GB" sz="1400" dirty="0" smtClean="0"/>
              <a:t>(access to resource)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Security of supply </a:t>
            </a:r>
            <a:r>
              <a:rPr lang="en-GB" sz="1400" dirty="0" smtClean="0"/>
              <a:t>(balancing)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System Adequacy </a:t>
            </a:r>
            <a:r>
              <a:rPr lang="en-GB" sz="1400" dirty="0" smtClean="0"/>
              <a:t>(capacity)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System Stability </a:t>
            </a:r>
            <a:r>
              <a:rPr lang="en-GB" sz="1400" dirty="0" smtClean="0"/>
              <a:t>(operation)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50203" y="3667080"/>
            <a:ext cx="7408145" cy="3066228"/>
            <a:chOff x="750203" y="3667080"/>
            <a:chExt cx="7408145" cy="3066228"/>
          </a:xfrm>
        </p:grpSpPr>
        <p:sp>
          <p:nvSpPr>
            <p:cNvPr id="3" name="Rectangle 2"/>
            <p:cNvSpPr/>
            <p:nvPr/>
          </p:nvSpPr>
          <p:spPr>
            <a:xfrm>
              <a:off x="783771" y="4013859"/>
              <a:ext cx="7374577" cy="27194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0203" y="3667080"/>
              <a:ext cx="295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/>
                  </a:solidFill>
                </a:rPr>
                <a:t>Goals (policy imperatives)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7644" y="2303888"/>
            <a:ext cx="5135137" cy="1733721"/>
            <a:chOff x="5177644" y="2303888"/>
            <a:chExt cx="5135137" cy="1733721"/>
          </a:xfrm>
        </p:grpSpPr>
        <p:sp>
          <p:nvSpPr>
            <p:cNvPr id="9" name="TextBox 8"/>
            <p:cNvSpPr txBox="1"/>
            <p:nvPr/>
          </p:nvSpPr>
          <p:spPr>
            <a:xfrm>
              <a:off x="5177644" y="3668277"/>
              <a:ext cx="3538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/>
                  </a:solidFill>
                </a:rPr>
                <a:t>Attractors (market dynamics)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399615">
              <a:off x="5851188" y="2303888"/>
              <a:ext cx="3922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accent6"/>
                  </a:solidFill>
                </a:rPr>
                <a:t>Poyry</a:t>
              </a:r>
              <a:r>
                <a:rPr lang="en-GB" sz="1400" dirty="0" smtClean="0">
                  <a:solidFill>
                    <a:schemeClr val="accent6"/>
                  </a:solidFill>
                </a:rPr>
                <a:t> / </a:t>
              </a:r>
              <a:r>
                <a:rPr lang="en-GB" sz="1400" dirty="0" err="1" smtClean="0">
                  <a:solidFill>
                    <a:schemeClr val="accent6"/>
                  </a:solidFill>
                </a:rPr>
                <a:t>Baringa</a:t>
              </a:r>
              <a:r>
                <a:rPr lang="en-GB" sz="1400" dirty="0" smtClean="0">
                  <a:solidFill>
                    <a:schemeClr val="accent6"/>
                  </a:solidFill>
                </a:rPr>
                <a:t> market projections</a:t>
              </a:r>
              <a:endParaRPr lang="en-GB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399615">
              <a:off x="5345002" y="2339578"/>
              <a:ext cx="3922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6"/>
                  </a:solidFill>
                </a:rPr>
                <a:t>Risk perception</a:t>
              </a:r>
              <a:endParaRPr lang="en-GB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399615">
              <a:off x="6389869" y="2314939"/>
              <a:ext cx="3922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6"/>
                  </a:solidFill>
                </a:rPr>
                <a:t>Rapid cost reduction of renewables</a:t>
              </a:r>
              <a:endParaRPr lang="en-GB" sz="1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56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6970073" cy="323850"/>
          </a:xfrm>
        </p:spPr>
        <p:txBody>
          <a:bodyPr/>
          <a:lstStyle/>
          <a:p>
            <a:r>
              <a:rPr lang="en-GB" dirty="0" smtClean="0"/>
              <a:t>Delivering affordability is about market design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29583" y="972612"/>
            <a:ext cx="4489450" cy="3633387"/>
            <a:chOff x="285750" y="1727199"/>
            <a:chExt cx="6096000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307211900"/>
                </p:ext>
              </p:extLst>
            </p:nvPr>
          </p:nvGraphicFramePr>
          <p:xfrm>
            <a:off x="285750" y="1727199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213429" y="3145943"/>
              <a:ext cx="2463800" cy="92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accent6"/>
                  </a:solidFill>
                </a:rPr>
                <a:t>Electricity Market arrangements</a:t>
              </a:r>
              <a:endParaRPr lang="en-GB" sz="1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67298" y="972612"/>
            <a:ext cx="37973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Traditional market</a:t>
            </a:r>
          </a:p>
          <a:p>
            <a:endParaRPr lang="en-GB" sz="1200" dirty="0" smtClean="0"/>
          </a:p>
          <a:p>
            <a:r>
              <a:rPr lang="en-GB" sz="1200" b="1" dirty="0" smtClean="0"/>
              <a:t>Capacity, Dispatch &amp; Balancing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Wholesale &amp; balancing market</a:t>
            </a:r>
          </a:p>
          <a:p>
            <a:endParaRPr lang="en-GB" sz="1200" dirty="0"/>
          </a:p>
          <a:p>
            <a:r>
              <a:rPr lang="en-GB" sz="1200" b="1" dirty="0" smtClean="0"/>
              <a:t>System stability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Ancillary market</a:t>
            </a:r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r>
              <a:rPr lang="en-GB" sz="1200" b="1" dirty="0" smtClean="0"/>
              <a:t>Decarbonisation add </a:t>
            </a:r>
            <a:r>
              <a:rPr lang="en-GB" sz="1200" b="1" dirty="0" err="1" smtClean="0"/>
              <a:t>ons</a:t>
            </a:r>
            <a:endParaRPr lang="en-GB" sz="1200" b="1" dirty="0"/>
          </a:p>
          <a:p>
            <a:pPr marL="285750" indent="-285750">
              <a:buFontTx/>
              <a:buChar char="-"/>
            </a:pPr>
            <a:r>
              <a:rPr lang="en-GB" sz="1200" dirty="0" smtClean="0"/>
              <a:t>RO / FiT – but not a market</a:t>
            </a:r>
          </a:p>
          <a:p>
            <a:endParaRPr lang="en-GB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79998" y="3411011"/>
            <a:ext cx="3797300" cy="3238233"/>
            <a:chOff x="4978400" y="3411011"/>
            <a:chExt cx="3797300" cy="3238233"/>
          </a:xfrm>
        </p:grpSpPr>
        <p:sp>
          <p:nvSpPr>
            <p:cNvPr id="9" name="TextBox 8"/>
            <p:cNvSpPr txBox="1"/>
            <p:nvPr/>
          </p:nvSpPr>
          <p:spPr>
            <a:xfrm>
              <a:off x="4978400" y="3848477"/>
              <a:ext cx="3797300" cy="28007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Post-EMR market</a:t>
              </a:r>
            </a:p>
            <a:p>
              <a:endParaRPr lang="en-GB" sz="1200" dirty="0" smtClean="0"/>
            </a:p>
            <a:p>
              <a:r>
                <a:rPr lang="en-GB" sz="1200" b="1" dirty="0" smtClean="0"/>
                <a:t>Dispatch &amp; Balancing</a:t>
              </a:r>
            </a:p>
            <a:p>
              <a:pPr marL="285750" indent="-285750">
                <a:buFontTx/>
                <a:buChar char="-"/>
              </a:pPr>
              <a:r>
                <a:rPr lang="en-GB" sz="1200" dirty="0" smtClean="0"/>
                <a:t>Wholesale &amp; balancing market</a:t>
              </a:r>
            </a:p>
            <a:p>
              <a:endParaRPr lang="en-GB" sz="1200" dirty="0" smtClean="0"/>
            </a:p>
            <a:p>
              <a:r>
                <a:rPr lang="en-GB" sz="1200" b="1" dirty="0"/>
                <a:t>Decarbonisation</a:t>
              </a:r>
            </a:p>
            <a:p>
              <a:pPr marL="285750" indent="-285750">
                <a:buFontTx/>
                <a:buChar char="-"/>
              </a:pPr>
              <a:r>
                <a:rPr lang="en-GB" sz="1200" dirty="0">
                  <a:solidFill>
                    <a:schemeClr val="tx1"/>
                  </a:solidFill>
                </a:rPr>
                <a:t>CfD </a:t>
              </a:r>
              <a:r>
                <a:rPr lang="en-GB" sz="1200" dirty="0" smtClean="0">
                  <a:solidFill>
                    <a:schemeClr val="tx1"/>
                  </a:solidFill>
                </a:rPr>
                <a:t>(&amp; LCF)</a:t>
              </a:r>
              <a:endParaRPr lang="en-GB" sz="1200" dirty="0">
                <a:solidFill>
                  <a:schemeClr val="tx1"/>
                </a:solidFill>
              </a:endParaRPr>
            </a:p>
            <a:p>
              <a:endParaRPr lang="en-GB" sz="1200" b="1" dirty="0" smtClean="0"/>
            </a:p>
            <a:p>
              <a:r>
                <a:rPr lang="en-GB" sz="1200" b="1" dirty="0" smtClean="0"/>
                <a:t>Capacity</a:t>
              </a:r>
            </a:p>
            <a:p>
              <a:pPr marL="285750" indent="-285750">
                <a:buFontTx/>
                <a:buChar char="-"/>
              </a:pPr>
              <a:r>
                <a:rPr lang="en-GB" sz="1200" dirty="0" smtClean="0"/>
                <a:t>Capacity Market</a:t>
              </a:r>
            </a:p>
            <a:p>
              <a:endParaRPr lang="en-GB" sz="1200" dirty="0" smtClean="0"/>
            </a:p>
            <a:p>
              <a:r>
                <a:rPr lang="en-GB" sz="1200" b="1" dirty="0" smtClean="0"/>
                <a:t>Ancillary market</a:t>
              </a:r>
            </a:p>
            <a:p>
              <a:pPr marL="285750" indent="-285750">
                <a:buFontTx/>
                <a:buChar char="-"/>
              </a:pPr>
              <a:r>
                <a:rPr lang="en-GB" sz="1200" dirty="0" smtClean="0"/>
                <a:t>System stability</a:t>
              </a:r>
            </a:p>
            <a:p>
              <a:endParaRPr lang="en-GB" sz="12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680075" y="3411011"/>
              <a:ext cx="2368550" cy="330577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9583" y="4605999"/>
            <a:ext cx="448945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NECESSARY</a:t>
            </a:r>
            <a:r>
              <a:rPr lang="en-GB" dirty="0" smtClean="0"/>
              <a:t>– </a:t>
            </a:r>
            <a:r>
              <a:rPr lang="en-GB" sz="1600" dirty="0" smtClean="0"/>
              <a:t>wholesale market cannot deliver capacity of any kind, let alone the right type of new-build</a:t>
            </a:r>
          </a:p>
          <a:p>
            <a:endParaRPr lang="en-GB" sz="200" dirty="0" smtClean="0"/>
          </a:p>
          <a:p>
            <a:pPr algn="ctr"/>
            <a:r>
              <a:rPr lang="en-GB" dirty="0" smtClean="0"/>
              <a:t>AND</a:t>
            </a:r>
            <a:endParaRPr lang="en-GB" sz="2400" dirty="0" smtClean="0"/>
          </a:p>
          <a:p>
            <a:endParaRPr lang="en-GB" sz="200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DESIRABLE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sz="1600" dirty="0"/>
              <a:t>efficiently </a:t>
            </a:r>
            <a:r>
              <a:rPr lang="en-GB" sz="1600" dirty="0" smtClean="0"/>
              <a:t>allocated </a:t>
            </a:r>
            <a:r>
              <a:rPr lang="en-GB" sz="1600" dirty="0" err="1" smtClean="0"/>
              <a:t>CfDs</a:t>
            </a:r>
            <a:r>
              <a:rPr lang="en-GB" sz="1600" dirty="0" smtClean="0"/>
              <a:t> are a lower cost investment vehicle &amp; provide deployment control</a:t>
            </a:r>
          </a:p>
        </p:txBody>
      </p:sp>
    </p:spTree>
    <p:extLst>
      <p:ext uri="{BB962C8B-B14F-4D97-AF65-F5344CB8AC3E}">
        <p14:creationId xmlns:p14="http://schemas.microsoft.com/office/powerpoint/2010/main" val="355007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puts SIC on 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0312" r="23572" b="9201"/>
          <a:stretch/>
        </p:blipFill>
        <p:spPr bwMode="auto">
          <a:xfrm>
            <a:off x="819150" y="922752"/>
            <a:ext cx="72009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9150" y="5722351"/>
            <a:ext cx="5334000" cy="190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5750" y="3257034"/>
            <a:ext cx="8350250" cy="830997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Is competition in the CfD on a level playing field?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What should be done to address </a:t>
            </a:r>
            <a:r>
              <a:rPr lang="en-GB" sz="2400" dirty="0" smtClean="0"/>
              <a:t>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6388100"/>
            <a:ext cx="5059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Nuclear power in the UK, </a:t>
            </a:r>
            <a:r>
              <a:rPr lang="en-GB" sz="1400" dirty="0"/>
              <a:t>National Audit </a:t>
            </a:r>
            <a:r>
              <a:rPr lang="en-GB" sz="1400" dirty="0" smtClean="0"/>
              <a:t>Office, 2016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38231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Imperial college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34477"/>
            <a:ext cx="8078788" cy="1799224"/>
          </a:xfrm>
        </p:spPr>
        <p:txBody>
          <a:bodyPr numCol="2"/>
          <a:lstStyle/>
          <a:p>
            <a:pPr marL="0" indent="0">
              <a:buNone/>
            </a:pPr>
            <a:r>
              <a:rPr lang="en-GB" b="1" dirty="0" smtClean="0"/>
              <a:t>Sponsors:</a:t>
            </a:r>
            <a:endParaRPr lang="en-GB" b="1" dirty="0"/>
          </a:p>
          <a:p>
            <a:r>
              <a:rPr lang="en-GB" dirty="0" smtClean="0"/>
              <a:t>Innogy</a:t>
            </a:r>
          </a:p>
          <a:p>
            <a:r>
              <a:rPr lang="en-GB" dirty="0" smtClean="0"/>
              <a:t>Statoil</a:t>
            </a:r>
          </a:p>
          <a:p>
            <a:r>
              <a:rPr lang="en-GB" dirty="0" smtClean="0"/>
              <a:t>Scottish Power</a:t>
            </a:r>
          </a:p>
          <a:p>
            <a:r>
              <a:rPr lang="en-GB" dirty="0" smtClean="0"/>
              <a:t>RES group</a:t>
            </a:r>
          </a:p>
          <a:p>
            <a:pPr marL="0" indent="0">
              <a:buNone/>
            </a:pPr>
            <a:r>
              <a:rPr lang="en-GB" b="1" dirty="0" smtClean="0"/>
              <a:t>Imperial team:</a:t>
            </a:r>
          </a:p>
          <a:p>
            <a:r>
              <a:rPr lang="en-GB" dirty="0" smtClean="0"/>
              <a:t>Prof Goran Strbac</a:t>
            </a:r>
          </a:p>
          <a:p>
            <a:r>
              <a:rPr lang="en-GB" dirty="0" smtClean="0"/>
              <a:t>Dr Marko Aunedi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8150" y="3086100"/>
            <a:ext cx="8078788" cy="28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568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9796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4368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8940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3512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808413" indent="-23177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1" kern="0" dirty="0" smtClean="0"/>
              <a:t>Aim:</a:t>
            </a:r>
            <a:endParaRPr lang="en-GB" b="1" kern="0" dirty="0"/>
          </a:p>
          <a:p>
            <a:r>
              <a:rPr lang="en-GB" kern="0" dirty="0" smtClean="0"/>
              <a:t>Develop evidence base that will help advance the policy debate</a:t>
            </a:r>
          </a:p>
          <a:p>
            <a:endParaRPr lang="en-GB" b="1" kern="0" dirty="0"/>
          </a:p>
          <a:p>
            <a:pPr marL="0" indent="0">
              <a:buNone/>
            </a:pPr>
            <a:r>
              <a:rPr lang="en-GB" b="1" kern="0" dirty="0" smtClean="0"/>
              <a:t>Key outputs:</a:t>
            </a:r>
          </a:p>
          <a:p>
            <a:r>
              <a:rPr lang="en-GB" kern="0" dirty="0" smtClean="0"/>
              <a:t>Identification of the Total Cost of the System</a:t>
            </a:r>
          </a:p>
          <a:p>
            <a:r>
              <a:rPr lang="en-GB" kern="0" dirty="0" smtClean="0"/>
              <a:t>Further develop understanding of System Integration Costs</a:t>
            </a:r>
          </a:p>
          <a:p>
            <a:r>
              <a:rPr lang="en-GB" kern="0" dirty="0" smtClean="0"/>
              <a:t>Provide policy recommendations on how to take this forward</a:t>
            </a:r>
          </a:p>
          <a:p>
            <a:pPr marL="0" indent="0">
              <a:buNone/>
            </a:pPr>
            <a:endParaRPr lang="en-GB" b="1" kern="0" dirty="0" smtClean="0"/>
          </a:p>
          <a:p>
            <a:endParaRPr lang="en-GB" b="1" kern="0" dirty="0" smtClean="0"/>
          </a:p>
          <a:p>
            <a:pPr marL="0" indent="0">
              <a:buNone/>
            </a:pPr>
            <a:endParaRPr lang="en-GB" b="1" kern="0" dirty="0" smtClean="0"/>
          </a:p>
          <a:p>
            <a:endParaRPr lang="en-GB" b="1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2361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6976201" cy="323850"/>
          </a:xfrm>
        </p:spPr>
        <p:txBody>
          <a:bodyPr/>
          <a:lstStyle/>
          <a:p>
            <a:r>
              <a:rPr lang="en-GB" dirty="0" smtClean="0"/>
              <a:t>The Good: Total </a:t>
            </a:r>
            <a:r>
              <a:rPr lang="en-GB" dirty="0" smtClean="0"/>
              <a:t>System </a:t>
            </a:r>
            <a:r>
              <a:rPr lang="en-GB" dirty="0" smtClean="0"/>
              <a:t>Costs in 2030 – wind is competitive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5163"/>
            <a:ext cx="6305550" cy="420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2873" r="7409" b="27424"/>
          <a:stretch/>
        </p:blipFill>
        <p:spPr bwMode="auto">
          <a:xfrm>
            <a:off x="1727200" y="5607577"/>
            <a:ext cx="6337300" cy="11176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0300" y="1341078"/>
            <a:ext cx="5331551" cy="3798668"/>
            <a:chOff x="3492500" y="1341078"/>
            <a:chExt cx="5331551" cy="3798668"/>
          </a:xfrm>
        </p:grpSpPr>
        <p:sp>
          <p:nvSpPr>
            <p:cNvPr id="7" name="Left Brace 6"/>
            <p:cNvSpPr/>
            <p:nvPr/>
          </p:nvSpPr>
          <p:spPr>
            <a:xfrm rot="5400000">
              <a:off x="4616306" y="217272"/>
              <a:ext cx="279688" cy="2527300"/>
            </a:xfrm>
            <a:prstGeom prst="leftBrac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4151" y="4770414"/>
              <a:ext cx="1739900" cy="369332"/>
            </a:xfrm>
            <a:prstGeom prst="borderCallout1">
              <a:avLst>
                <a:gd name="adj1" fmla="val 18750"/>
                <a:gd name="adj2" fmla="val -8333"/>
                <a:gd name="adj3" fmla="val -146380"/>
                <a:gd name="adj4" fmla="val -73833"/>
              </a:avLst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Onshore: 8GW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600" y="1689100"/>
            <a:ext cx="400050" cy="356150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58750" y="882861"/>
            <a:ext cx="177163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- 100gr </a:t>
            </a:r>
            <a:r>
              <a:rPr lang="en-GB" sz="1600" dirty="0"/>
              <a:t>CO2/KWh</a:t>
            </a:r>
          </a:p>
          <a:p>
            <a:r>
              <a:rPr lang="en-GB" sz="1600" dirty="0" smtClean="0"/>
              <a:t>- 3hr LOLE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88534" y="1319768"/>
            <a:ext cx="1813317" cy="369332"/>
          </a:xfrm>
          <a:prstGeom prst="borderCallout1">
            <a:avLst>
              <a:gd name="adj1" fmla="val 18750"/>
              <a:gd name="adj2" fmla="val -8333"/>
              <a:gd name="adj3" fmla="val 150326"/>
              <a:gd name="adj4" fmla="val -40433"/>
            </a:avLst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Nukes: 16.4GW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4000500" y="882861"/>
            <a:ext cx="186690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Wind: 40-42GW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18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499350" cy="323850"/>
          </a:xfrm>
        </p:spPr>
        <p:txBody>
          <a:bodyPr/>
          <a:lstStyle/>
          <a:p>
            <a:r>
              <a:rPr lang="en-GB" sz="1800" dirty="0" smtClean="0"/>
              <a:t>The Bad: System Integration costs and going beyond 100gr CO2/KWh</a:t>
            </a:r>
            <a:endParaRPr lang="en-GB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3473"/>
            <a:ext cx="6570605" cy="45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4152900" y="3841751"/>
            <a:ext cx="685800" cy="996949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6049" y="5561449"/>
            <a:ext cx="63992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Elements that contribute to the System Integration Costs of Variable 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Network reinforcements (already accounted for in the cost of generation)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Balancing the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</a:t>
            </a:r>
            <a:r>
              <a:rPr lang="en-GB" sz="1400" dirty="0" smtClean="0"/>
              <a:t>ackup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Cost of maintaining system carbon emissions </a:t>
            </a:r>
            <a:endParaRPr lang="en-GB" sz="1400" dirty="0"/>
          </a:p>
        </p:txBody>
      </p:sp>
      <p:sp>
        <p:nvSpPr>
          <p:cNvPr id="2055" name="TextBox 2054"/>
          <p:cNvSpPr txBox="1"/>
          <p:nvPr/>
        </p:nvSpPr>
        <p:spPr>
          <a:xfrm>
            <a:off x="4749800" y="945373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Sensitivity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16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3" y="1052878"/>
            <a:ext cx="8120378" cy="49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9626"/>
            <a:ext cx="7181850" cy="323850"/>
          </a:xfrm>
        </p:spPr>
        <p:txBody>
          <a:bodyPr/>
          <a:lstStyle/>
          <a:p>
            <a:r>
              <a:rPr lang="en-GB" dirty="0" smtClean="0"/>
              <a:t>The ugly: model to reality…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61000" y="1052878"/>
            <a:ext cx="3289300" cy="4966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76700" y="1052878"/>
            <a:ext cx="3289300" cy="4966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5750" y="3937000"/>
            <a:ext cx="8743950" cy="33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</a:t>
            </a:r>
            <a:r>
              <a:rPr lang="en-GB" dirty="0" smtClean="0"/>
              <a:t>market reform </a:t>
            </a:r>
            <a:r>
              <a:rPr lang="en-GB" dirty="0" smtClean="0"/>
              <a:t>is needed…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20176"/>
            <a:ext cx="8731250" cy="5571124"/>
          </a:xfrm>
        </p:spPr>
        <p:txBody>
          <a:bodyPr/>
          <a:lstStyle/>
          <a:p>
            <a:r>
              <a:rPr lang="en-GB" dirty="0" smtClean="0"/>
              <a:t>There is a need for further market reform…</a:t>
            </a:r>
          </a:p>
          <a:p>
            <a:pPr lvl="1"/>
            <a:r>
              <a:rPr lang="en-GB" dirty="0" smtClean="0"/>
              <a:t>Network charging arrangements</a:t>
            </a:r>
          </a:p>
          <a:p>
            <a:pPr lvl="1"/>
            <a:r>
              <a:rPr lang="en-GB" dirty="0" smtClean="0"/>
              <a:t>Ancillary services</a:t>
            </a:r>
          </a:p>
          <a:p>
            <a:pPr lvl="1"/>
            <a:r>
              <a:rPr lang="en-GB" dirty="0" smtClean="0"/>
              <a:t>Back-up generation?</a:t>
            </a:r>
          </a:p>
          <a:p>
            <a:pPr lvl="1"/>
            <a:endParaRPr lang="en-GB" dirty="0" smtClean="0"/>
          </a:p>
          <a:p>
            <a:r>
              <a:rPr lang="en-GB" dirty="0"/>
              <a:t>Deliver a secure and decarbonised power sector at least cost:</a:t>
            </a:r>
          </a:p>
          <a:p>
            <a:pPr lvl="1"/>
            <a:r>
              <a:rPr lang="en-GB" dirty="0"/>
              <a:t>In the UK, SIC does not undermine the least cost nature of mature RES</a:t>
            </a:r>
          </a:p>
          <a:p>
            <a:pPr lvl="1"/>
            <a:r>
              <a:rPr lang="en-GB" dirty="0"/>
              <a:t>Accelerating flexibility is a no-regret option</a:t>
            </a:r>
          </a:p>
          <a:p>
            <a:pPr lvl="1"/>
            <a:endParaRPr lang="en-GB" dirty="0"/>
          </a:p>
          <a:p>
            <a:r>
              <a:rPr lang="en-GB" dirty="0" smtClean="0"/>
              <a:t>E3G front-end report will lay out policy recommendations in more detail:</a:t>
            </a:r>
          </a:p>
          <a:p>
            <a:pPr lvl="1"/>
            <a:r>
              <a:rPr lang="en-GB" dirty="0" smtClean="0"/>
              <a:t>Sponsors: Innogy, RES group and Scottish Power</a:t>
            </a:r>
          </a:p>
          <a:p>
            <a:pPr marL="466725" lvl="1" indent="0">
              <a:buNone/>
            </a:pPr>
            <a:endParaRPr lang="en-GB" dirty="0" smtClean="0"/>
          </a:p>
          <a:p>
            <a:pPr marL="466725" lvl="1" indent="0">
              <a:buNone/>
            </a:pPr>
            <a:endParaRPr lang="en-GB" dirty="0"/>
          </a:p>
          <a:p>
            <a:pPr marL="466725" lvl="1" indent="0">
              <a:buNone/>
            </a:pPr>
            <a:endParaRPr lang="en-GB" dirty="0" smtClean="0"/>
          </a:p>
          <a:p>
            <a:pPr marL="466725" lvl="1" indent="0" algn="ctr">
              <a:buNone/>
            </a:pPr>
            <a:r>
              <a:rPr lang="en-GB" sz="2000" b="1" dirty="0" smtClean="0"/>
              <a:t>Launch date: Late October</a:t>
            </a:r>
          </a:p>
          <a:p>
            <a:pPr marL="466725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  <a:p>
            <a:pPr marL="1339850" lvl="3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07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Default Design">
  <a:themeElements>
    <a:clrScheme name="RES Colors">
      <a:dk1>
        <a:sysClr val="windowText" lastClr="000000"/>
      </a:dk1>
      <a:lt1>
        <a:sysClr val="window" lastClr="FFFFFF"/>
      </a:lt1>
      <a:dk2>
        <a:srgbClr val="6A737B"/>
      </a:dk2>
      <a:lt2>
        <a:srgbClr val="FDB813"/>
      </a:lt2>
      <a:accent1>
        <a:srgbClr val="0076C0"/>
      </a:accent1>
      <a:accent2>
        <a:srgbClr val="79BDE8"/>
      </a:accent2>
      <a:accent3>
        <a:srgbClr val="7686C2"/>
      </a:accent3>
      <a:accent4>
        <a:srgbClr val="78A22F"/>
      </a:accent4>
      <a:accent5>
        <a:srgbClr val="C0CE31"/>
      </a:accent5>
      <a:accent6>
        <a:srgbClr val="F37421"/>
      </a:accent6>
      <a:hlink>
        <a:srgbClr val="F37421"/>
      </a:hlink>
      <a:folHlink>
        <a:srgbClr val="F37421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48512</TotalTime>
  <Words>796</Words>
  <Application>Microsoft Office PowerPoint</Application>
  <PresentationFormat>On-screen Show (4:3)</PresentationFormat>
  <Paragraphs>142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16_Default Design</vt:lpstr>
      <vt:lpstr>PowerPoint Presentation</vt:lpstr>
      <vt:lpstr>Challenge our traditional view of the  trilemma</vt:lpstr>
      <vt:lpstr>Delivering affordability is about market design</vt:lpstr>
      <vt:lpstr>Government puts SIC on the agenda</vt:lpstr>
      <vt:lpstr>Imperial college report</vt:lpstr>
      <vt:lpstr>The Good: Total System Costs in 2030 – wind is competitive</vt:lpstr>
      <vt:lpstr>The Bad: System Integration costs and going beyond 100gr CO2/KWh</vt:lpstr>
      <vt:lpstr>The ugly: model to reality…</vt:lpstr>
      <vt:lpstr>Further market reform is needed…</vt:lpstr>
    </vt:vector>
  </TitlesOfParts>
  <Company>JCIM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Cook</dc:creator>
  <cp:lastModifiedBy>Alex Coulton</cp:lastModifiedBy>
  <cp:revision>1025</cp:revision>
  <cp:lastPrinted>2016-03-07T12:23:09Z</cp:lastPrinted>
  <dcterms:created xsi:type="dcterms:W3CDTF">2008-10-10T09:13:56Z</dcterms:created>
  <dcterms:modified xsi:type="dcterms:W3CDTF">2016-09-28T21:02:16Z</dcterms:modified>
</cp:coreProperties>
</file>