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299" r:id="rId2"/>
    <p:sldId id="324" r:id="rId3"/>
    <p:sldId id="300" r:id="rId4"/>
    <p:sldId id="301" r:id="rId5"/>
    <p:sldId id="315" r:id="rId6"/>
    <p:sldId id="327" r:id="rId7"/>
    <p:sldId id="331" r:id="rId8"/>
    <p:sldId id="328" r:id="rId9"/>
    <p:sldId id="329" r:id="rId10"/>
    <p:sldId id="330" r:id="rId11"/>
    <p:sldId id="309" r:id="rId12"/>
    <p:sldId id="319" r:id="rId13"/>
    <p:sldId id="305" r:id="rId14"/>
    <p:sldId id="306" r:id="rId15"/>
  </p:sldIdLst>
  <p:sldSz cx="9144000" cy="6858000" type="screen4x3"/>
  <p:notesSz cx="6742113" cy="9874250"/>
  <p:embeddedFontLst>
    <p:embeddedFont>
      <p:font typeface="Avenir LT 55 Roman" pitchFamily="2" charset="0"/>
      <p:regular r:id="rId17"/>
      <p:bold r:id="rId18"/>
      <p:italic r:id="rId19"/>
      <p:boldItalic r:id="rId20"/>
    </p:embeddedFont>
    <p:embeddedFont>
      <p:font typeface="Avenir LT 45 Book" pitchFamily="2" charset="0"/>
      <p:regular r:id="rId21"/>
      <p:italic r:id="rId22"/>
    </p:embeddedFont>
    <p:embeddedFont>
      <p:font typeface="Avenir LT 65 Medium" pitchFamily="2" charset="0"/>
      <p:regular r:id="rId23"/>
      <p:bold r:id="rId24"/>
      <p:italic r:id="rId25"/>
      <p:boldItalic r:id="rId26"/>
    </p:embeddedFont>
    <p:embeddedFont>
      <p:font typeface="Verdana" pitchFamily="34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NC" initials="M" lastIdx="8" clrIdx="0"/>
  <p:cmAuthor id="1" name="andrew hay" initials="adh" lastIdx="14" clrIdx="1"/>
  <p:cmAuthor id="2" name="Przemek Marek" initials="PLM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EB75"/>
    <a:srgbClr val="BDEEFF"/>
    <a:srgbClr val="7DDDFF"/>
    <a:srgbClr val="FFEEBD"/>
    <a:srgbClr val="F29000"/>
    <a:srgbClr val="FFD5AB"/>
    <a:srgbClr val="FFC081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83051" autoAdjust="0"/>
  </p:normalViewPr>
  <p:slideViewPr>
    <p:cSldViewPr>
      <p:cViewPr>
        <p:scale>
          <a:sx n="66" d="100"/>
          <a:sy n="66" d="100"/>
        </p:scale>
        <p:origin x="-1699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98" y="-108"/>
      </p:cViewPr>
      <p:guideLst>
        <p:guide orient="horz" pos="3110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.102\Local\LiveJobs\01037-Mainstream-OffshoreTI\06%20Stage%203\02%20Data%20analysis\01037%20-%20Stage%203%20metrics%20-%20seasonally%20balanc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32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'AllDir TI summary'!$A$5</c:f>
              <c:strCache>
                <c:ptCount val="1"/>
                <c:pt idx="0">
                  <c:v>Mean turbulence intensity (3 m/s - 25 m/s) [%]</c:v>
                </c:pt>
              </c:strCache>
            </c:strRef>
          </c:tx>
          <c:spPr>
            <a:solidFill>
              <a:srgbClr val="FF9D3B"/>
            </a:solidFill>
          </c:spPr>
          <c:cat>
            <c:strRef>
              <c:f>'AllDir TI summary'!$B$3:$I$3</c:f>
              <c:strCache>
                <c:ptCount val="8"/>
                <c:pt idx="0">
                  <c:v>DS</c:v>
                </c:pt>
                <c:pt idx="1">
                  <c:v>GG</c:v>
                </c:pt>
                <c:pt idx="2">
                  <c:v>GyM</c:v>
                </c:pt>
                <c:pt idx="3">
                  <c:v>HG</c:v>
                </c:pt>
                <c:pt idx="4">
                  <c:v>IJ</c:v>
                </c:pt>
                <c:pt idx="5">
                  <c:v>KF</c:v>
                </c:pt>
                <c:pt idx="6">
                  <c:v>LA</c:v>
                </c:pt>
                <c:pt idx="7">
                  <c:v>SF</c:v>
                </c:pt>
              </c:strCache>
            </c:strRef>
          </c:cat>
          <c:val>
            <c:numRef>
              <c:f>'AllDir TI summary'!$B$5:$I$5</c:f>
              <c:numCache>
                <c:formatCode>0.0</c:formatCode>
                <c:ptCount val="8"/>
                <c:pt idx="0">
                  <c:v>6.1824924257730514</c:v>
                </c:pt>
                <c:pt idx="1">
                  <c:v>5.8613487590909541</c:v>
                </c:pt>
                <c:pt idx="2">
                  <c:v>6.4786198367630332</c:v>
                </c:pt>
                <c:pt idx="3">
                  <c:v>6.3683069229524065</c:v>
                </c:pt>
                <c:pt idx="4">
                  <c:v>5.8757063298510284</c:v>
                </c:pt>
                <c:pt idx="5">
                  <c:v>6.1192914454659721</c:v>
                </c:pt>
                <c:pt idx="6">
                  <c:v>5.7701592279514555</c:v>
                </c:pt>
                <c:pt idx="7">
                  <c:v>6.2080630292828518</c:v>
                </c:pt>
              </c:numCache>
            </c:numRef>
          </c:val>
        </c:ser>
        <c:axId val="84472576"/>
        <c:axId val="84474112"/>
      </c:barChart>
      <c:catAx>
        <c:axId val="84472576"/>
        <c:scaling>
          <c:orientation val="minMax"/>
        </c:scaling>
        <c:axPos val="b"/>
        <c:tickLblPos val="nextTo"/>
        <c:crossAx val="84474112"/>
        <c:crosses val="autoZero"/>
        <c:auto val="1"/>
        <c:lblAlgn val="ctr"/>
        <c:lblOffset val="100"/>
      </c:catAx>
      <c:valAx>
        <c:axId val="84474112"/>
        <c:scaling>
          <c:orientation val="minMax"/>
          <c:max val="8"/>
          <c:min val="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TI [%]</a:t>
                </a:r>
              </a:p>
            </c:rich>
          </c:tx>
          <c:layout/>
        </c:title>
        <c:numFmt formatCode="0" sourceLinked="0"/>
        <c:tickLblPos val="nextTo"/>
        <c:crossAx val="844725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en-US"/>
        </a:p>
      </c:txPr>
    </c:legend>
    <c:plotVisOnly val="1"/>
  </c:chart>
  <c:txPr>
    <a:bodyPr/>
    <a:lstStyle/>
    <a:p>
      <a:pPr>
        <a:defRPr sz="1400" b="0">
          <a:latin typeface="Avenir LT 45 Book" pitchFamily="2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955955511116049"/>
          <c:y val="9.0573643410852708E-2"/>
          <c:w val="0.63010385677311975"/>
          <c:h val="0.60264728682170565"/>
        </c:manualLayout>
      </c:layout>
      <c:areaChart>
        <c:grouping val="standard"/>
        <c:ser>
          <c:idx val="0"/>
          <c:order val="0"/>
          <c:tx>
            <c:strRef>
              <c:f>'Fetch and orography'!$A$145</c:f>
              <c:strCache>
                <c:ptCount val="1"/>
                <c:pt idx="0">
                  <c:v>Fetch [km]</c:v>
                </c:pt>
              </c:strCache>
            </c:strRef>
          </c:tx>
          <c:spPr>
            <a:solidFill>
              <a:srgbClr val="000099">
                <a:alpha val="10196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orography'!$B$145:$M$145</c:f>
              <c:numCache>
                <c:formatCode>General</c:formatCode>
                <c:ptCount val="12"/>
                <c:pt idx="0">
                  <c:v>25</c:v>
                </c:pt>
                <c:pt idx="1">
                  <c:v>25</c:v>
                </c:pt>
                <c:pt idx="2">
                  <c:v>15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50</c:v>
                </c:pt>
                <c:pt idx="7">
                  <c:v>65</c:v>
                </c:pt>
                <c:pt idx="8">
                  <c:v>90</c:v>
                </c:pt>
                <c:pt idx="9">
                  <c:v>195</c:v>
                </c:pt>
                <c:pt idx="10">
                  <c:v>85</c:v>
                </c:pt>
                <c:pt idx="11">
                  <c:v>130</c:v>
                </c:pt>
              </c:numCache>
            </c:numRef>
          </c:val>
        </c:ser>
        <c:axId val="52744576"/>
        <c:axId val="52734208"/>
      </c:areaChart>
      <c:barChart>
        <c:barDir val="col"/>
        <c:grouping val="clustered"/>
        <c:ser>
          <c:idx val="1"/>
          <c:order val="1"/>
          <c:tx>
            <c:strRef>
              <c:f>'Fetch and orography'!$A$146</c:f>
              <c:strCache>
                <c:ptCount val="1"/>
                <c:pt idx="0">
                  <c:v>Mountains within 200 km</c:v>
                </c:pt>
              </c:strCache>
            </c:strRef>
          </c:tx>
          <c:spPr>
            <a:solidFill>
              <a:srgbClr val="4F6228">
                <a:alpha val="25882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orography'!$B$146:$M$146</c:f>
              <c:numCache>
                <c:formatCode>General</c:formatCode>
                <c:ptCount val="12"/>
                <c:pt idx="0">
                  <c:v>999</c:v>
                </c:pt>
                <c:pt idx="1">
                  <c:v>999</c:v>
                </c:pt>
                <c:pt idx="2">
                  <c:v>999</c:v>
                </c:pt>
                <c:pt idx="3">
                  <c:v>999</c:v>
                </c:pt>
                <c:pt idx="4">
                  <c:v>999</c:v>
                </c:pt>
                <c:pt idx="5">
                  <c:v>0</c:v>
                </c:pt>
                <c:pt idx="6">
                  <c:v>999</c:v>
                </c:pt>
                <c:pt idx="7">
                  <c:v>999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gapWidth val="0"/>
        <c:axId val="52744576"/>
        <c:axId val="52734208"/>
      </c:barChart>
      <c:lineChart>
        <c:grouping val="standard"/>
        <c:ser>
          <c:idx val="2"/>
          <c:order val="2"/>
          <c:tx>
            <c:strRef>
              <c:f>'Fetch and orography'!$A$147</c:f>
              <c:strCache>
                <c:ptCount val="1"/>
                <c:pt idx="0">
                  <c:v>TI at 10 m/s [%]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orography'!$B$147:$M$147</c:f>
              <c:numCache>
                <c:formatCode>0.00</c:formatCode>
                <c:ptCount val="12"/>
                <c:pt idx="0">
                  <c:v>6.1816481374408419</c:v>
                </c:pt>
                <c:pt idx="1">
                  <c:v>5.7332760596743473</c:v>
                </c:pt>
                <c:pt idx="2">
                  <c:v>6.0259108333939873</c:v>
                </c:pt>
                <c:pt idx="3">
                  <c:v>6.040908555803207</c:v>
                </c:pt>
                <c:pt idx="4">
                  <c:v>5.8500553623201297</c:v>
                </c:pt>
                <c:pt idx="5">
                  <c:v>5.5530861409736394</c:v>
                </c:pt>
                <c:pt idx="6">
                  <c:v>5.2131611496525814</c:v>
                </c:pt>
                <c:pt idx="7">
                  <c:v>5.4922602185082985</c:v>
                </c:pt>
                <c:pt idx="8">
                  <c:v>5.6986298449118404</c:v>
                </c:pt>
                <c:pt idx="9">
                  <c:v>5.5003368021989347</c:v>
                </c:pt>
                <c:pt idx="10">
                  <c:v>5.5285109929720395</c:v>
                </c:pt>
                <c:pt idx="11">
                  <c:v>5.6932269395332717</c:v>
                </c:pt>
              </c:numCache>
            </c:numRef>
          </c:val>
        </c:ser>
        <c:ser>
          <c:idx val="3"/>
          <c:order val="3"/>
          <c:tx>
            <c:strRef>
              <c:f>'Fetch and orography'!$A$148</c:f>
              <c:strCache>
                <c:ptCount val="1"/>
                <c:pt idx="0">
                  <c:v>StdDev TI at 10 m/s [%]</c:v>
                </c:pt>
              </c:strCache>
            </c:strRef>
          </c:tx>
          <c:spPr>
            <a:ln w="12700">
              <a:solidFill>
                <a:srgbClr val="F79646">
                  <a:lumMod val="75000"/>
                </a:srgbClr>
              </a:solidFill>
              <a:prstDash val="dash"/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orography'!$B$148:$M$148</c:f>
              <c:numCache>
                <c:formatCode>0.00</c:formatCode>
                <c:ptCount val="12"/>
                <c:pt idx="0">
                  <c:v>1.5169762358291841</c:v>
                </c:pt>
                <c:pt idx="1">
                  <c:v>2.3569703453275679</c:v>
                </c:pt>
                <c:pt idx="2">
                  <c:v>1.765109785840647</c:v>
                </c:pt>
                <c:pt idx="3">
                  <c:v>2.0587416476546552</c:v>
                </c:pt>
                <c:pt idx="4">
                  <c:v>1.9430561511542921</c:v>
                </c:pt>
                <c:pt idx="5">
                  <c:v>1.9002771000989069</c:v>
                </c:pt>
                <c:pt idx="6">
                  <c:v>2.1106202980434232</c:v>
                </c:pt>
                <c:pt idx="7">
                  <c:v>2.2501374669338592</c:v>
                </c:pt>
                <c:pt idx="8">
                  <c:v>2.1484559052408381</c:v>
                </c:pt>
                <c:pt idx="9">
                  <c:v>1.9539966877243338</c:v>
                </c:pt>
                <c:pt idx="10">
                  <c:v>2.6541225679305018</c:v>
                </c:pt>
                <c:pt idx="11">
                  <c:v>2.4651600058282237</c:v>
                </c:pt>
              </c:numCache>
            </c:numRef>
          </c:val>
        </c:ser>
        <c:marker val="1"/>
        <c:axId val="52721920"/>
        <c:axId val="52732288"/>
      </c:lineChart>
      <c:catAx>
        <c:axId val="52721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Direction bin centre [˚]</a:t>
                </a:r>
              </a:p>
            </c:rich>
          </c:tx>
          <c:layout>
            <c:manualLayout>
              <c:xMode val="edge"/>
              <c:yMode val="edge"/>
              <c:x val="0.33612340398392143"/>
              <c:y val="0.87628165374677291"/>
            </c:manualLayout>
          </c:layout>
        </c:title>
        <c:tickLblPos val="nextTo"/>
        <c:crossAx val="52732288"/>
        <c:crosses val="autoZero"/>
        <c:auto val="1"/>
        <c:lblAlgn val="ctr"/>
        <c:lblOffset val="100"/>
      </c:catAx>
      <c:valAx>
        <c:axId val="52732288"/>
        <c:scaling>
          <c:orientation val="minMax"/>
          <c:max val="1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r>
                  <a:rPr lang="en-US" b="0">
                    <a:solidFill>
                      <a:schemeClr val="accent6">
                        <a:lumMod val="75000"/>
                      </a:schemeClr>
                    </a:solidFill>
                  </a:rPr>
                  <a:t>TI and Std Dev TI [%]</a:t>
                </a:r>
              </a:p>
            </c:rich>
          </c:tx>
          <c:layout/>
        </c:title>
        <c:numFmt formatCode="0" sourceLinked="0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en-US"/>
          </a:p>
        </c:txPr>
        <c:crossAx val="52721920"/>
        <c:crosses val="autoZero"/>
        <c:crossBetween val="between"/>
      </c:valAx>
      <c:valAx>
        <c:axId val="52734208"/>
        <c:scaling>
          <c:orientation val="minMax"/>
          <c:max val="200"/>
        </c:scaling>
        <c:axPos val="r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tx2"/>
                    </a:solidFill>
                  </a:defRPr>
                </a:pPr>
                <a:r>
                  <a:rPr lang="en-US" b="0">
                    <a:solidFill>
                      <a:schemeClr val="tx2"/>
                    </a:solidFill>
                  </a:rPr>
                  <a:t>Fetch length [km]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52744576"/>
        <c:crosses val="max"/>
        <c:crossBetween val="between"/>
      </c:valAx>
      <c:catAx>
        <c:axId val="52744576"/>
        <c:scaling>
          <c:orientation val="minMax"/>
        </c:scaling>
        <c:delete val="1"/>
        <c:axPos val="b"/>
        <c:tickLblPos val="none"/>
        <c:crossAx val="52734208"/>
        <c:crosses val="autoZero"/>
        <c:auto val="1"/>
        <c:lblAlgn val="ctr"/>
        <c:lblOffset val="100"/>
      </c:catAx>
    </c:plotArea>
    <c:plotVisOnly val="1"/>
    <c:dispBlanksAs val="gap"/>
  </c:chart>
  <c:spPr>
    <a:solidFill>
      <a:schemeClr val="bg1"/>
    </a:solidFill>
  </c:spPr>
  <c:txPr>
    <a:bodyPr/>
    <a:lstStyle/>
    <a:p>
      <a:pPr>
        <a:defRPr>
          <a:latin typeface="Avenir LT 45 Book" pitchFamily="2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5615843621399236"/>
          <c:y val="8.2865248226950364E-2"/>
          <c:w val="0.66952160493827484"/>
          <c:h val="0.59893498817966617"/>
        </c:manualLayout>
      </c:layout>
      <c:areaChart>
        <c:grouping val="standard"/>
        <c:ser>
          <c:idx val="0"/>
          <c:order val="0"/>
          <c:tx>
            <c:strRef>
              <c:f>'Fetch and orography'!$A$65</c:f>
              <c:strCache>
                <c:ptCount val="1"/>
                <c:pt idx="0">
                  <c:v>Fetch [km]</c:v>
                </c:pt>
              </c:strCache>
            </c:strRef>
          </c:tx>
          <c:spPr>
            <a:solidFill>
              <a:srgbClr val="000099">
                <a:alpha val="10196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orography'!$B$65:$M$65</c:f>
              <c:numCache>
                <c:formatCode>General</c:formatCode>
                <c:ptCount val="12"/>
                <c:pt idx="0">
                  <c:v>999</c:v>
                </c:pt>
                <c:pt idx="1">
                  <c:v>999</c:v>
                </c:pt>
                <c:pt idx="2">
                  <c:v>999</c:v>
                </c:pt>
                <c:pt idx="3">
                  <c:v>340</c:v>
                </c:pt>
                <c:pt idx="4">
                  <c:v>320</c:v>
                </c:pt>
                <c:pt idx="5">
                  <c:v>80</c:v>
                </c:pt>
                <c:pt idx="6">
                  <c:v>25</c:v>
                </c:pt>
                <c:pt idx="7">
                  <c:v>15</c:v>
                </c:pt>
                <c:pt idx="8">
                  <c:v>10</c:v>
                </c:pt>
                <c:pt idx="9">
                  <c:v>10</c:v>
                </c:pt>
                <c:pt idx="10">
                  <c:v>15</c:v>
                </c:pt>
                <c:pt idx="11">
                  <c:v>60</c:v>
                </c:pt>
              </c:numCache>
            </c:numRef>
          </c:val>
        </c:ser>
        <c:axId val="52814976"/>
        <c:axId val="52804608"/>
      </c:areaChart>
      <c:barChart>
        <c:barDir val="col"/>
        <c:grouping val="clustered"/>
        <c:ser>
          <c:idx val="1"/>
          <c:order val="1"/>
          <c:tx>
            <c:strRef>
              <c:f>'Fetch and orography'!$A$66</c:f>
              <c:strCache>
                <c:ptCount val="1"/>
                <c:pt idx="0">
                  <c:v>Mountains within 200 km</c:v>
                </c:pt>
              </c:strCache>
            </c:strRef>
          </c:tx>
          <c:spPr>
            <a:solidFill>
              <a:srgbClr val="4F6228">
                <a:alpha val="25882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orography'!$B$66:$M$66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999</c:v>
                </c:pt>
                <c:pt idx="9">
                  <c:v>999</c:v>
                </c:pt>
                <c:pt idx="10">
                  <c:v>999</c:v>
                </c:pt>
                <c:pt idx="11">
                  <c:v>0</c:v>
                </c:pt>
              </c:numCache>
            </c:numRef>
          </c:val>
        </c:ser>
        <c:gapWidth val="0"/>
        <c:axId val="52814976"/>
        <c:axId val="52804608"/>
      </c:barChart>
      <c:lineChart>
        <c:grouping val="standard"/>
        <c:ser>
          <c:idx val="2"/>
          <c:order val="2"/>
          <c:tx>
            <c:strRef>
              <c:f>'Fetch and orography'!$A$67</c:f>
              <c:strCache>
                <c:ptCount val="1"/>
                <c:pt idx="0">
                  <c:v>TI at 10 m/s [%]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orography'!$B$67:$M$67</c:f>
              <c:numCache>
                <c:formatCode>0.00</c:formatCode>
                <c:ptCount val="12"/>
                <c:pt idx="0">
                  <c:v>5.9473416660152445</c:v>
                </c:pt>
                <c:pt idx="1">
                  <c:v>6.0532463269448424</c:v>
                </c:pt>
                <c:pt idx="2">
                  <c:v>6.2149092370103745</c:v>
                </c:pt>
                <c:pt idx="3">
                  <c:v>5.7130007702216501</c:v>
                </c:pt>
                <c:pt idx="4">
                  <c:v>4.6777733695196302</c:v>
                </c:pt>
                <c:pt idx="5">
                  <c:v>3.8040039510288777</c:v>
                </c:pt>
                <c:pt idx="6">
                  <c:v>4.5174048689063557</c:v>
                </c:pt>
                <c:pt idx="7">
                  <c:v>4.5459706345115105</c:v>
                </c:pt>
                <c:pt idx="8">
                  <c:v>6.8182130040588333</c:v>
                </c:pt>
                <c:pt idx="9">
                  <c:v>6.0295047867974665</c:v>
                </c:pt>
                <c:pt idx="10">
                  <c:v>7.2365607110988917</c:v>
                </c:pt>
                <c:pt idx="11">
                  <c:v>6.1433868282506765</c:v>
                </c:pt>
              </c:numCache>
            </c:numRef>
          </c:val>
        </c:ser>
        <c:ser>
          <c:idx val="3"/>
          <c:order val="3"/>
          <c:tx>
            <c:strRef>
              <c:f>'Fetch and orography'!$A$68</c:f>
              <c:strCache>
                <c:ptCount val="1"/>
                <c:pt idx="0">
                  <c:v>StdDev TI at 10 m/s [%]</c:v>
                </c:pt>
              </c:strCache>
            </c:strRef>
          </c:tx>
          <c:spPr>
            <a:ln w="12700">
              <a:solidFill>
                <a:srgbClr val="F79646">
                  <a:lumMod val="75000"/>
                </a:srgbClr>
              </a:solidFill>
              <a:prstDash val="dash"/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orography'!$B$68:$M$68</c:f>
              <c:numCache>
                <c:formatCode>0.00</c:formatCode>
                <c:ptCount val="12"/>
                <c:pt idx="0">
                  <c:v>2.5365230958986227</c:v>
                </c:pt>
                <c:pt idx="1">
                  <c:v>2.3294138633475532</c:v>
                </c:pt>
                <c:pt idx="2">
                  <c:v>2.5054191602136617</c:v>
                </c:pt>
                <c:pt idx="3">
                  <c:v>2.765719170368095</c:v>
                </c:pt>
                <c:pt idx="4">
                  <c:v>2.1669920409686592</c:v>
                </c:pt>
                <c:pt idx="5">
                  <c:v>1.7171813760835615</c:v>
                </c:pt>
                <c:pt idx="6">
                  <c:v>2.0240354640485227</c:v>
                </c:pt>
                <c:pt idx="7">
                  <c:v>2.0259065374740941</c:v>
                </c:pt>
                <c:pt idx="8">
                  <c:v>2.7765981533580977</c:v>
                </c:pt>
                <c:pt idx="9">
                  <c:v>2.2695200670261855</c:v>
                </c:pt>
                <c:pt idx="10">
                  <c:v>2.5766499187233602</c:v>
                </c:pt>
                <c:pt idx="11">
                  <c:v>2.3089778277758102</c:v>
                </c:pt>
              </c:numCache>
            </c:numRef>
          </c:val>
        </c:ser>
        <c:marker val="1"/>
        <c:axId val="52780032"/>
        <c:axId val="52802688"/>
      </c:lineChart>
      <c:catAx>
        <c:axId val="52780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Direction bin centre [˚]</a:t>
                </a:r>
              </a:p>
            </c:rich>
          </c:tx>
          <c:layout>
            <c:manualLayout>
              <c:xMode val="edge"/>
              <c:yMode val="edge"/>
              <c:x val="0.33270807613168851"/>
              <c:y val="0.88681087470449171"/>
            </c:manualLayout>
          </c:layout>
        </c:title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2802688"/>
        <c:crosses val="autoZero"/>
        <c:auto val="1"/>
        <c:lblAlgn val="ctr"/>
        <c:lblOffset val="100"/>
      </c:catAx>
      <c:valAx>
        <c:axId val="52802688"/>
        <c:scaling>
          <c:orientation val="minMax"/>
          <c:max val="1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r>
                  <a:rPr lang="en-US" b="0">
                    <a:solidFill>
                      <a:schemeClr val="accent6">
                        <a:lumMod val="75000"/>
                      </a:schemeClr>
                    </a:solidFill>
                  </a:rPr>
                  <a:t>TI and Std Dev TI [%]</a:t>
                </a:r>
              </a:p>
            </c:rich>
          </c:tx>
          <c:layout/>
        </c:title>
        <c:numFmt formatCode="0" sourceLinked="0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en-US"/>
          </a:p>
        </c:txPr>
        <c:crossAx val="52780032"/>
        <c:crosses val="autoZero"/>
        <c:crossBetween val="between"/>
      </c:valAx>
      <c:valAx>
        <c:axId val="52804608"/>
        <c:scaling>
          <c:orientation val="minMax"/>
          <c:max val="200"/>
        </c:scaling>
        <c:axPos val="r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tx2"/>
                    </a:solidFill>
                  </a:defRPr>
                </a:pPr>
                <a:r>
                  <a:rPr lang="en-US" b="0">
                    <a:solidFill>
                      <a:schemeClr val="tx2"/>
                    </a:solidFill>
                  </a:rPr>
                  <a:t>Fetch length [km]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52814976"/>
        <c:crosses val="max"/>
        <c:crossBetween val="between"/>
      </c:valAx>
      <c:catAx>
        <c:axId val="52814976"/>
        <c:scaling>
          <c:orientation val="minMax"/>
        </c:scaling>
        <c:delete val="1"/>
        <c:axPos val="b"/>
        <c:tickLblPos val="none"/>
        <c:crossAx val="52804608"/>
        <c:crosses val="autoZero"/>
        <c:auto val="1"/>
        <c:lblAlgn val="ctr"/>
        <c:lblOffset val="100"/>
      </c:catAx>
    </c:plotArea>
    <c:plotVisOnly val="1"/>
    <c:dispBlanksAs val="gap"/>
  </c:chart>
  <c:spPr>
    <a:solidFill>
      <a:schemeClr val="bg1"/>
    </a:solidFill>
  </c:spPr>
  <c:txPr>
    <a:bodyPr/>
    <a:lstStyle/>
    <a:p>
      <a:pPr>
        <a:defRPr>
          <a:latin typeface="Avenir LT 45 Book" pitchFamily="2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32"/>
  <c:chart>
    <c:autoTitleDeleted val="1"/>
    <c:plotArea>
      <c:layout/>
      <c:barChart>
        <c:barDir val="col"/>
        <c:grouping val="clustered"/>
        <c:axId val="52273152"/>
        <c:axId val="52274688"/>
      </c:barChart>
      <c:catAx>
        <c:axId val="52273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2274688"/>
        <c:crosses val="autoZero"/>
        <c:auto val="1"/>
        <c:lblAlgn val="ctr"/>
        <c:lblOffset val="100"/>
      </c:catAx>
      <c:valAx>
        <c:axId val="52274688"/>
        <c:scaling>
          <c:orientation val="minMax"/>
          <c:max val="8"/>
          <c:min val="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TI [%]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22731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>
          <a:latin typeface="Avenir LT 45 Book" pitchFamily="2" charset="0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9948478662389397E-2"/>
          <c:y val="2.8536346045936824E-2"/>
          <c:w val="0.89449596578205215"/>
          <c:h val="0.72976182611420071"/>
        </c:manualLayout>
      </c:layout>
      <c:scatterChart>
        <c:scatterStyle val="lineMarker"/>
        <c:ser>
          <c:idx val="0"/>
          <c:order val="0"/>
          <c:tx>
            <c:strRef>
              <c:f>'TI(U) analysis'!$B$5</c:f>
              <c:strCache>
                <c:ptCount val="1"/>
                <c:pt idx="0">
                  <c:v>DS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analysis'!$B$7:$B$31</c:f>
              <c:numCache>
                <c:formatCode>0.00</c:formatCode>
                <c:ptCount val="25"/>
                <c:pt idx="0">
                  <c:v>32.665735401516528</c:v>
                </c:pt>
                <c:pt idx="1">
                  <c:v>14.103002972461455</c:v>
                </c:pt>
                <c:pt idx="2">
                  <c:v>10.354119426676679</c:v>
                </c:pt>
                <c:pt idx="3">
                  <c:v>8.3959146393594608</c:v>
                </c:pt>
                <c:pt idx="4">
                  <c:v>7.1243018153960858</c:v>
                </c:pt>
                <c:pt idx="5">
                  <c:v>6.5082191692168019</c:v>
                </c:pt>
                <c:pt idx="6">
                  <c:v>6.0885125540023806</c:v>
                </c:pt>
                <c:pt idx="7">
                  <c:v>5.7958660828625534</c:v>
                </c:pt>
                <c:pt idx="8">
                  <c:v>5.6084856551591855</c:v>
                </c:pt>
                <c:pt idx="9">
                  <c:v>5.5270182414062283</c:v>
                </c:pt>
                <c:pt idx="10">
                  <c:v>5.4829834065462695</c:v>
                </c:pt>
                <c:pt idx="11">
                  <c:v>5.5276365469686883</c:v>
                </c:pt>
                <c:pt idx="12">
                  <c:v>5.5686525886460316</c:v>
                </c:pt>
                <c:pt idx="13">
                  <c:v>5.5960075447363975</c:v>
                </c:pt>
                <c:pt idx="14">
                  <c:v>5.7168512742407165</c:v>
                </c:pt>
                <c:pt idx="15">
                  <c:v>5.6829986018214456</c:v>
                </c:pt>
                <c:pt idx="16">
                  <c:v>5.5871515331347155</c:v>
                </c:pt>
                <c:pt idx="17">
                  <c:v>5.6225500976456448</c:v>
                </c:pt>
                <c:pt idx="18">
                  <c:v>5.6194186185928308</c:v>
                </c:pt>
                <c:pt idx="19">
                  <c:v>5.8619644695899371</c:v>
                </c:pt>
                <c:pt idx="20">
                  <c:v>6.0808738250253498</c:v>
                </c:pt>
                <c:pt idx="21">
                  <c:v>6.0736367560858975</c:v>
                </c:pt>
                <c:pt idx="22">
                  <c:v>5.9375226924587539</c:v>
                </c:pt>
                <c:pt idx="23">
                  <c:v>5.9723296763222011</c:v>
                </c:pt>
                <c:pt idx="24">
                  <c:v>6.333197785275166</c:v>
                </c:pt>
              </c:numCache>
            </c:numRef>
          </c:yVal>
        </c:ser>
        <c:ser>
          <c:idx val="1"/>
          <c:order val="1"/>
          <c:tx>
            <c:strRef>
              <c:f>'TI(U) analysis'!$C$5</c:f>
              <c:strCache>
                <c:ptCount val="1"/>
                <c:pt idx="0">
                  <c:v>GG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analysis'!$C$7:$C$31</c:f>
              <c:numCache>
                <c:formatCode>0.00</c:formatCode>
                <c:ptCount val="25"/>
                <c:pt idx="0">
                  <c:v>21.976734566878989</c:v>
                </c:pt>
                <c:pt idx="1">
                  <c:v>12.249632252265776</c:v>
                </c:pt>
                <c:pt idx="2">
                  <c:v>8.9312285020401241</c:v>
                </c:pt>
                <c:pt idx="3">
                  <c:v>7.518621907922852</c:v>
                </c:pt>
                <c:pt idx="4">
                  <c:v>6.6674441734668335</c:v>
                </c:pt>
                <c:pt idx="5">
                  <c:v>6.0989203343415905</c:v>
                </c:pt>
                <c:pt idx="6">
                  <c:v>5.7469467288895704</c:v>
                </c:pt>
                <c:pt idx="7">
                  <c:v>5.5155934342836188</c:v>
                </c:pt>
                <c:pt idx="8">
                  <c:v>5.2978915404180755</c:v>
                </c:pt>
                <c:pt idx="9">
                  <c:v>5.1984978522808927</c:v>
                </c:pt>
                <c:pt idx="10">
                  <c:v>5.2132882206361097</c:v>
                </c:pt>
                <c:pt idx="11">
                  <c:v>5.3021969201112045</c:v>
                </c:pt>
                <c:pt idx="12">
                  <c:v>5.3812475867832594</c:v>
                </c:pt>
                <c:pt idx="13">
                  <c:v>5.5809934529550418</c:v>
                </c:pt>
                <c:pt idx="14">
                  <c:v>5.7201849379570273</c:v>
                </c:pt>
                <c:pt idx="15">
                  <c:v>5.8060377527274243</c:v>
                </c:pt>
                <c:pt idx="16">
                  <c:v>5.9090222282985128</c:v>
                </c:pt>
                <c:pt idx="17">
                  <c:v>6.0192751804327633</c:v>
                </c:pt>
                <c:pt idx="18">
                  <c:v>6.070109478659397</c:v>
                </c:pt>
                <c:pt idx="19">
                  <c:v>6.3300729457255489</c:v>
                </c:pt>
                <c:pt idx="20">
                  <c:v>6.501410202548537</c:v>
                </c:pt>
                <c:pt idx="21">
                  <c:v>6.5991602541892682</c:v>
                </c:pt>
                <c:pt idx="22">
                  <c:v>6.9195626928297509</c:v>
                </c:pt>
                <c:pt idx="23">
                  <c:v>7.0511919897249724</c:v>
                </c:pt>
                <c:pt idx="24">
                  <c:v>7.2920987965930424</c:v>
                </c:pt>
              </c:numCache>
            </c:numRef>
          </c:yVal>
        </c:ser>
        <c:ser>
          <c:idx val="2"/>
          <c:order val="2"/>
          <c:tx>
            <c:strRef>
              <c:f>'TI(U) analysis'!$D$5</c:f>
              <c:strCache>
                <c:ptCount val="1"/>
                <c:pt idx="0">
                  <c:v>GyM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analysis'!$D$7:$D$31</c:f>
              <c:numCache>
                <c:formatCode>0.00</c:formatCode>
                <c:ptCount val="25"/>
                <c:pt idx="0">
                  <c:v>21.254921165956514</c:v>
                </c:pt>
                <c:pt idx="1">
                  <c:v>12.945862555780238</c:v>
                </c:pt>
                <c:pt idx="2">
                  <c:v>9.5876633501021473</c:v>
                </c:pt>
                <c:pt idx="3">
                  <c:v>7.9357170234361094</c:v>
                </c:pt>
                <c:pt idx="4">
                  <c:v>6.8371894402522155</c:v>
                </c:pt>
                <c:pt idx="5">
                  <c:v>6.5591103123410095</c:v>
                </c:pt>
                <c:pt idx="6">
                  <c:v>6.2523494281651324</c:v>
                </c:pt>
                <c:pt idx="7">
                  <c:v>6.1221402513722101</c:v>
                </c:pt>
                <c:pt idx="8">
                  <c:v>6.0050812312973356</c:v>
                </c:pt>
                <c:pt idx="9">
                  <c:v>5.8664781619944035</c:v>
                </c:pt>
                <c:pt idx="10">
                  <c:v>5.9211212612416304</c:v>
                </c:pt>
                <c:pt idx="11">
                  <c:v>5.8969166308342045</c:v>
                </c:pt>
                <c:pt idx="12">
                  <c:v>5.7250998741805486</c:v>
                </c:pt>
                <c:pt idx="13">
                  <c:v>5.7468830665855855</c:v>
                </c:pt>
                <c:pt idx="14">
                  <c:v>5.8137987130062774</c:v>
                </c:pt>
                <c:pt idx="15">
                  <c:v>5.9387064292341654</c:v>
                </c:pt>
                <c:pt idx="16">
                  <c:v>6.2073353618840095</c:v>
                </c:pt>
                <c:pt idx="17">
                  <c:v>6.4921041793302852</c:v>
                </c:pt>
                <c:pt idx="18">
                  <c:v>6.6953171468923607</c:v>
                </c:pt>
                <c:pt idx="19">
                  <c:v>6.7150080275338491</c:v>
                </c:pt>
                <c:pt idx="20">
                  <c:v>6.8417268671668241</c:v>
                </c:pt>
                <c:pt idx="21">
                  <c:v>6.8450779565922355</c:v>
                </c:pt>
                <c:pt idx="22">
                  <c:v>7.2739886792538515</c:v>
                </c:pt>
                <c:pt idx="23">
                  <c:v>7.0338842799246626</c:v>
                </c:pt>
                <c:pt idx="24">
                  <c:v>7.3620930738642381</c:v>
                </c:pt>
              </c:numCache>
            </c:numRef>
          </c:yVal>
        </c:ser>
        <c:ser>
          <c:idx val="3"/>
          <c:order val="3"/>
          <c:tx>
            <c:strRef>
              <c:f>'TI(U) analysis'!$E$5</c:f>
              <c:strCache>
                <c:ptCount val="1"/>
                <c:pt idx="0">
                  <c:v>HG</c:v>
                </c:pt>
              </c:strCache>
            </c:strRef>
          </c:tx>
          <c:spPr>
            <a:ln w="28575"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analysis'!$E$7:$E$31</c:f>
              <c:numCache>
                <c:formatCode>0.00</c:formatCode>
                <c:ptCount val="25"/>
                <c:pt idx="0">
                  <c:v>31.103027638489362</c:v>
                </c:pt>
                <c:pt idx="1">
                  <c:v>12.516547680497222</c:v>
                </c:pt>
                <c:pt idx="2">
                  <c:v>9.0509943008422766</c:v>
                </c:pt>
                <c:pt idx="3">
                  <c:v>7.3973619892541382</c:v>
                </c:pt>
                <c:pt idx="4">
                  <c:v>7.1377612344755885</c:v>
                </c:pt>
                <c:pt idx="5">
                  <c:v>6.6047329623263762</c:v>
                </c:pt>
                <c:pt idx="6">
                  <c:v>6.2433238874962083</c:v>
                </c:pt>
                <c:pt idx="7">
                  <c:v>5.9246868736741689</c:v>
                </c:pt>
                <c:pt idx="8">
                  <c:v>5.7214748622137055</c:v>
                </c:pt>
                <c:pt idx="9">
                  <c:v>5.7417723562984673</c:v>
                </c:pt>
                <c:pt idx="10">
                  <c:v>5.8021166714102641</c:v>
                </c:pt>
                <c:pt idx="11">
                  <c:v>5.7238565116109275</c:v>
                </c:pt>
                <c:pt idx="12">
                  <c:v>5.8796301181601534</c:v>
                </c:pt>
                <c:pt idx="13">
                  <c:v>6.0183685647330813</c:v>
                </c:pt>
                <c:pt idx="14">
                  <c:v>6.0356214685328524</c:v>
                </c:pt>
                <c:pt idx="15">
                  <c:v>6.2516984878353128</c:v>
                </c:pt>
                <c:pt idx="16">
                  <c:v>6.5539042654815045</c:v>
                </c:pt>
                <c:pt idx="17">
                  <c:v>6.5821390662402655</c:v>
                </c:pt>
                <c:pt idx="18">
                  <c:v>6.578740978400428</c:v>
                </c:pt>
                <c:pt idx="19">
                  <c:v>7.1695243047224455</c:v>
                </c:pt>
              </c:numCache>
            </c:numRef>
          </c:yVal>
        </c:ser>
        <c:ser>
          <c:idx val="4"/>
          <c:order val="4"/>
          <c:tx>
            <c:strRef>
              <c:f>'TI(U) analysis'!$F$5</c:f>
              <c:strCache>
                <c:ptCount val="1"/>
                <c:pt idx="0">
                  <c:v>IJ</c:v>
                </c:pt>
              </c:strCache>
            </c:strRef>
          </c:tx>
          <c:spPr>
            <a:ln w="28575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analysis'!$F$7:$F$31</c:f>
              <c:numCache>
                <c:formatCode>0.00</c:formatCode>
                <c:ptCount val="25"/>
                <c:pt idx="0">
                  <c:v>19.669145748960229</c:v>
                </c:pt>
                <c:pt idx="1">
                  <c:v>12.174601547380639</c:v>
                </c:pt>
                <c:pt idx="2">
                  <c:v>9.0405160345628897</c:v>
                </c:pt>
                <c:pt idx="3">
                  <c:v>7.7329988788570265</c:v>
                </c:pt>
                <c:pt idx="4">
                  <c:v>6.7241213679003691</c:v>
                </c:pt>
                <c:pt idx="5">
                  <c:v>6.1482835344823137</c:v>
                </c:pt>
                <c:pt idx="6">
                  <c:v>5.6894028148739224</c:v>
                </c:pt>
                <c:pt idx="7">
                  <c:v>5.4177839258301574</c:v>
                </c:pt>
                <c:pt idx="8">
                  <c:v>5.2982042751969356</c:v>
                </c:pt>
                <c:pt idx="9">
                  <c:v>5.3193039645055125</c:v>
                </c:pt>
                <c:pt idx="10">
                  <c:v>5.2015712040386504</c:v>
                </c:pt>
                <c:pt idx="11">
                  <c:v>5.2222061001136924</c:v>
                </c:pt>
                <c:pt idx="12">
                  <c:v>5.2221207252197157</c:v>
                </c:pt>
                <c:pt idx="13">
                  <c:v>5.3650381031916794</c:v>
                </c:pt>
                <c:pt idx="14">
                  <c:v>5.5197919359692333</c:v>
                </c:pt>
                <c:pt idx="15">
                  <c:v>5.6208451385556941</c:v>
                </c:pt>
                <c:pt idx="16">
                  <c:v>5.8532608063900629</c:v>
                </c:pt>
                <c:pt idx="17">
                  <c:v>6.0676276073446473</c:v>
                </c:pt>
                <c:pt idx="18">
                  <c:v>6.4110778764390766</c:v>
                </c:pt>
                <c:pt idx="19">
                  <c:v>6.6137356749674714</c:v>
                </c:pt>
                <c:pt idx="20">
                  <c:v>6.7769677085272928</c:v>
                </c:pt>
                <c:pt idx="21">
                  <c:v>6.8804613187233734</c:v>
                </c:pt>
                <c:pt idx="22">
                  <c:v>7.084157925514873</c:v>
                </c:pt>
                <c:pt idx="23">
                  <c:v>7.3778513918411734</c:v>
                </c:pt>
                <c:pt idx="24">
                  <c:v>7.5165525407340015</c:v>
                </c:pt>
              </c:numCache>
            </c:numRef>
          </c:yVal>
        </c:ser>
        <c:ser>
          <c:idx val="5"/>
          <c:order val="5"/>
          <c:tx>
            <c:strRef>
              <c:f>'TI(U) analysis'!$G$5</c:f>
              <c:strCache>
                <c:ptCount val="1"/>
                <c:pt idx="0">
                  <c:v>KF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analysis'!$G$7:$G$31</c:f>
              <c:numCache>
                <c:formatCode>0.00</c:formatCode>
                <c:ptCount val="25"/>
                <c:pt idx="0">
                  <c:v>23.410385504973679</c:v>
                </c:pt>
                <c:pt idx="1">
                  <c:v>12.623073707577968</c:v>
                </c:pt>
                <c:pt idx="2">
                  <c:v>9.2589076321488495</c:v>
                </c:pt>
                <c:pt idx="3">
                  <c:v>7.5924652072669545</c:v>
                </c:pt>
                <c:pt idx="4">
                  <c:v>6.7173878942398098</c:v>
                </c:pt>
                <c:pt idx="5">
                  <c:v>6.1104904042841124</c:v>
                </c:pt>
                <c:pt idx="6">
                  <c:v>5.7780656764057445</c:v>
                </c:pt>
                <c:pt idx="7">
                  <c:v>5.6194221866542424</c:v>
                </c:pt>
                <c:pt idx="8">
                  <c:v>5.4181064593431074</c:v>
                </c:pt>
                <c:pt idx="9">
                  <c:v>5.4992723659091807</c:v>
                </c:pt>
                <c:pt idx="10">
                  <c:v>5.3794741903246539</c:v>
                </c:pt>
                <c:pt idx="11">
                  <c:v>5.3406431392045901</c:v>
                </c:pt>
                <c:pt idx="12">
                  <c:v>5.4285616210291634</c:v>
                </c:pt>
                <c:pt idx="13">
                  <c:v>5.5937517104330814</c:v>
                </c:pt>
                <c:pt idx="14">
                  <c:v>5.7089515734439455</c:v>
                </c:pt>
                <c:pt idx="15">
                  <c:v>5.6970340825513706</c:v>
                </c:pt>
                <c:pt idx="16">
                  <c:v>6.0895091958007832</c:v>
                </c:pt>
                <c:pt idx="17">
                  <c:v>6.3115188775045654</c:v>
                </c:pt>
                <c:pt idx="18">
                  <c:v>6.5686332481640495</c:v>
                </c:pt>
                <c:pt idx="19">
                  <c:v>6.7011186605997866</c:v>
                </c:pt>
                <c:pt idx="20">
                  <c:v>6.3151579167432272</c:v>
                </c:pt>
              </c:numCache>
            </c:numRef>
          </c:yVal>
        </c:ser>
        <c:ser>
          <c:idx val="6"/>
          <c:order val="6"/>
          <c:tx>
            <c:strRef>
              <c:f>'TI(U) analysis'!$H$5</c:f>
              <c:strCache>
                <c:ptCount val="1"/>
                <c:pt idx="0">
                  <c:v>LA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analysis'!$H$7:$H$31</c:f>
              <c:numCache>
                <c:formatCode>0.00</c:formatCode>
                <c:ptCount val="25"/>
                <c:pt idx="0">
                  <c:v>31.486015805363813</c:v>
                </c:pt>
                <c:pt idx="1">
                  <c:v>11.444555102924419</c:v>
                </c:pt>
                <c:pt idx="2">
                  <c:v>8.6069407254227972</c:v>
                </c:pt>
                <c:pt idx="3">
                  <c:v>7.0936412289311503</c:v>
                </c:pt>
                <c:pt idx="4">
                  <c:v>6.2515631185004814</c:v>
                </c:pt>
                <c:pt idx="5">
                  <c:v>5.8212728487208008</c:v>
                </c:pt>
                <c:pt idx="6">
                  <c:v>5.5828860600041885</c:v>
                </c:pt>
                <c:pt idx="7">
                  <c:v>5.3813718389523721</c:v>
                </c:pt>
                <c:pt idx="8">
                  <c:v>5.2793424347990303</c:v>
                </c:pt>
                <c:pt idx="9">
                  <c:v>5.2504464267009006</c:v>
                </c:pt>
                <c:pt idx="10">
                  <c:v>5.3018234604213994</c:v>
                </c:pt>
                <c:pt idx="11">
                  <c:v>5.3702864358276914</c:v>
                </c:pt>
                <c:pt idx="12">
                  <c:v>5.4603660472256061</c:v>
                </c:pt>
                <c:pt idx="13">
                  <c:v>5.5302230635153506</c:v>
                </c:pt>
                <c:pt idx="14">
                  <c:v>5.6693187700223309</c:v>
                </c:pt>
                <c:pt idx="15">
                  <c:v>5.6472961480353678</c:v>
                </c:pt>
                <c:pt idx="16">
                  <c:v>5.6294188831957355</c:v>
                </c:pt>
                <c:pt idx="17">
                  <c:v>5.6767297839767199</c:v>
                </c:pt>
                <c:pt idx="18">
                  <c:v>6.0101972919514699</c:v>
                </c:pt>
                <c:pt idx="19">
                  <c:v>5.8196134639604802</c:v>
                </c:pt>
                <c:pt idx="20">
                  <c:v>5.8843346889565806</c:v>
                </c:pt>
                <c:pt idx="21">
                  <c:v>6.1756587758939814</c:v>
                </c:pt>
                <c:pt idx="22">
                  <c:v>6.9324647733426472</c:v>
                </c:pt>
                <c:pt idx="23">
                  <c:v>6.6581416340947364</c:v>
                </c:pt>
                <c:pt idx="24">
                  <c:v>6.2858364015158292</c:v>
                </c:pt>
              </c:numCache>
            </c:numRef>
          </c:yVal>
        </c:ser>
        <c:ser>
          <c:idx val="7"/>
          <c:order val="7"/>
          <c:tx>
            <c:strRef>
              <c:f>'TI(U) analysis'!$I$5</c:f>
              <c:strCache>
                <c:ptCount val="1"/>
                <c:pt idx="0">
                  <c:v>SF</c:v>
                </c:pt>
              </c:strCache>
            </c:strRef>
          </c:tx>
          <c:spPr>
            <a:ln w="28575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analysis'!$I$7:$I$31</c:f>
              <c:numCache>
                <c:formatCode>0.00</c:formatCode>
                <c:ptCount val="25"/>
                <c:pt idx="0">
                  <c:v>21.472324537125683</c:v>
                </c:pt>
                <c:pt idx="1">
                  <c:v>12.757555617956784</c:v>
                </c:pt>
                <c:pt idx="2">
                  <c:v>9.4566134213972344</c:v>
                </c:pt>
                <c:pt idx="3">
                  <c:v>7.8222966422186841</c:v>
                </c:pt>
                <c:pt idx="4">
                  <c:v>6.8292127421787461</c:v>
                </c:pt>
                <c:pt idx="5">
                  <c:v>6.2062302249179595</c:v>
                </c:pt>
                <c:pt idx="6">
                  <c:v>5.9088324677898401</c:v>
                </c:pt>
                <c:pt idx="7">
                  <c:v>5.8579630038051809</c:v>
                </c:pt>
                <c:pt idx="8">
                  <c:v>5.6311220191736524</c:v>
                </c:pt>
                <c:pt idx="9">
                  <c:v>5.6438327021626904</c:v>
                </c:pt>
                <c:pt idx="10">
                  <c:v>5.6117350578004332</c:v>
                </c:pt>
                <c:pt idx="11">
                  <c:v>5.7096120238374803</c:v>
                </c:pt>
                <c:pt idx="12">
                  <c:v>5.6663305373270667</c:v>
                </c:pt>
                <c:pt idx="13">
                  <c:v>5.7440410971523734</c:v>
                </c:pt>
                <c:pt idx="14">
                  <c:v>5.6940435869474655</c:v>
                </c:pt>
                <c:pt idx="15">
                  <c:v>5.7104456205501384</c:v>
                </c:pt>
                <c:pt idx="16">
                  <c:v>5.7893682950964225</c:v>
                </c:pt>
                <c:pt idx="17">
                  <c:v>5.7738514400621472</c:v>
                </c:pt>
                <c:pt idx="18">
                  <c:v>6.2252726330150816</c:v>
                </c:pt>
                <c:pt idx="19">
                  <c:v>6.5368427065366923</c:v>
                </c:pt>
                <c:pt idx="20">
                  <c:v>6.4871383785018155</c:v>
                </c:pt>
                <c:pt idx="21">
                  <c:v>6.7507523236537494</c:v>
                </c:pt>
                <c:pt idx="22">
                  <c:v>7.3891239673596028</c:v>
                </c:pt>
              </c:numCache>
            </c:numRef>
          </c:yVal>
        </c:ser>
        <c:ser>
          <c:idx val="8"/>
          <c:order val="8"/>
          <c:tx>
            <c:strRef>
              <c:f>'TI(U) analysis'!$J$5</c:f>
              <c:strCache>
                <c:ptCount val="1"/>
                <c:pt idx="0">
                  <c:v>IEC A</c:v>
                </c:pt>
              </c:strCache>
            </c:strRef>
          </c:tx>
          <c:spPr>
            <a:ln w="25400">
              <a:solidFill>
                <a:srgbClr val="C00000"/>
              </a:solidFill>
              <a:prstDash val="dash"/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analysis'!$J$7:$J$31</c:f>
              <c:numCache>
                <c:formatCode>General</c:formatCode>
                <c:ptCount val="25"/>
                <c:pt idx="0">
                  <c:v>101.6</c:v>
                </c:pt>
                <c:pt idx="1">
                  <c:v>56.8</c:v>
                </c:pt>
                <c:pt idx="2">
                  <c:v>41.86666666666634</c:v>
                </c:pt>
                <c:pt idx="3">
                  <c:v>34.4</c:v>
                </c:pt>
                <c:pt idx="4">
                  <c:v>29.919999999999987</c:v>
                </c:pt>
                <c:pt idx="5">
                  <c:v>26.933333333333177</c:v>
                </c:pt>
                <c:pt idx="6">
                  <c:v>24.8</c:v>
                </c:pt>
                <c:pt idx="7">
                  <c:v>23.2</c:v>
                </c:pt>
                <c:pt idx="8">
                  <c:v>21.955555555555556</c:v>
                </c:pt>
                <c:pt idx="9">
                  <c:v>20.959999999999987</c:v>
                </c:pt>
                <c:pt idx="10">
                  <c:v>20.145454545454548</c:v>
                </c:pt>
                <c:pt idx="11">
                  <c:v>19.466666666666629</c:v>
                </c:pt>
                <c:pt idx="12">
                  <c:v>18.892307692307689</c:v>
                </c:pt>
                <c:pt idx="13">
                  <c:v>18.399999999999999</c:v>
                </c:pt>
                <c:pt idx="14">
                  <c:v>17.973333333333169</c:v>
                </c:pt>
                <c:pt idx="15">
                  <c:v>17.600000000000001</c:v>
                </c:pt>
                <c:pt idx="16">
                  <c:v>17.27058823529412</c:v>
                </c:pt>
                <c:pt idx="17">
                  <c:v>16.977777777777714</c:v>
                </c:pt>
                <c:pt idx="18">
                  <c:v>16.715789473684186</c:v>
                </c:pt>
                <c:pt idx="19">
                  <c:v>16.479999999999986</c:v>
                </c:pt>
                <c:pt idx="20">
                  <c:v>16.266666666666669</c:v>
                </c:pt>
                <c:pt idx="21">
                  <c:v>16.072727272727082</c:v>
                </c:pt>
                <c:pt idx="22">
                  <c:v>15.895652173913074</c:v>
                </c:pt>
                <c:pt idx="23">
                  <c:v>15.733333333333333</c:v>
                </c:pt>
                <c:pt idx="24">
                  <c:v>15.584000000000001</c:v>
                </c:pt>
              </c:numCache>
            </c:numRef>
          </c:yVal>
        </c:ser>
        <c:ser>
          <c:idx val="9"/>
          <c:order val="9"/>
          <c:tx>
            <c:strRef>
              <c:f>'TI(U) analysis'!$K$5</c:f>
              <c:strCache>
                <c:ptCount val="1"/>
                <c:pt idx="0">
                  <c:v>IEC B</c:v>
                </c:pt>
              </c:strCache>
            </c:strRef>
          </c:tx>
          <c:spPr>
            <a:ln w="2540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analysis'!$K$7:$K$31</c:f>
              <c:numCache>
                <c:formatCode>General</c:formatCode>
                <c:ptCount val="25"/>
                <c:pt idx="0">
                  <c:v>88.9</c:v>
                </c:pt>
                <c:pt idx="1">
                  <c:v>49.7</c:v>
                </c:pt>
                <c:pt idx="2">
                  <c:v>36.633333333333333</c:v>
                </c:pt>
                <c:pt idx="3">
                  <c:v>30.099999999999987</c:v>
                </c:pt>
                <c:pt idx="4">
                  <c:v>26.180000000000003</c:v>
                </c:pt>
                <c:pt idx="5">
                  <c:v>23.56666666666667</c:v>
                </c:pt>
                <c:pt idx="6">
                  <c:v>21.700000000000003</c:v>
                </c:pt>
                <c:pt idx="7">
                  <c:v>20.3</c:v>
                </c:pt>
                <c:pt idx="8">
                  <c:v>19.21111111111113</c:v>
                </c:pt>
                <c:pt idx="9">
                  <c:v>18.34</c:v>
                </c:pt>
                <c:pt idx="10">
                  <c:v>17.627272727272803</c:v>
                </c:pt>
                <c:pt idx="11">
                  <c:v>17.033333333333207</c:v>
                </c:pt>
                <c:pt idx="12">
                  <c:v>16.530769230769096</c:v>
                </c:pt>
                <c:pt idx="13">
                  <c:v>16.100000000000001</c:v>
                </c:pt>
                <c:pt idx="14">
                  <c:v>15.72666666666667</c:v>
                </c:pt>
                <c:pt idx="15">
                  <c:v>15.400000000000002</c:v>
                </c:pt>
                <c:pt idx="16">
                  <c:v>15.111764705882353</c:v>
                </c:pt>
                <c:pt idx="17">
                  <c:v>14.855555555555609</c:v>
                </c:pt>
                <c:pt idx="18">
                  <c:v>14.626315789473646</c:v>
                </c:pt>
                <c:pt idx="19">
                  <c:v>14.420000000000002</c:v>
                </c:pt>
                <c:pt idx="20">
                  <c:v>14.233333333333333</c:v>
                </c:pt>
                <c:pt idx="21">
                  <c:v>14.063636363636403</c:v>
                </c:pt>
                <c:pt idx="22">
                  <c:v>13.908695652173916</c:v>
                </c:pt>
                <c:pt idx="23">
                  <c:v>13.766666666666676</c:v>
                </c:pt>
                <c:pt idx="24">
                  <c:v>13.636000000000003</c:v>
                </c:pt>
              </c:numCache>
            </c:numRef>
          </c:yVal>
        </c:ser>
        <c:ser>
          <c:idx val="10"/>
          <c:order val="10"/>
          <c:tx>
            <c:strRef>
              <c:f>'TI(U) analysis'!$L$5</c:f>
              <c:strCache>
                <c:ptCount val="1"/>
                <c:pt idx="0">
                  <c:v>IEC C</c:v>
                </c:pt>
              </c:strCache>
            </c:strRef>
          </c:tx>
          <c:spPr>
            <a:ln w="25400">
              <a:solidFill>
                <a:srgbClr val="F29000"/>
              </a:solidFill>
              <a:prstDash val="dash"/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analysis'!$L$7:$L$31</c:f>
              <c:numCache>
                <c:formatCode>General</c:formatCode>
                <c:ptCount val="25"/>
                <c:pt idx="0">
                  <c:v>76.2</c:v>
                </c:pt>
                <c:pt idx="1">
                  <c:v>42.6</c:v>
                </c:pt>
                <c:pt idx="2">
                  <c:v>31.4</c:v>
                </c:pt>
                <c:pt idx="3">
                  <c:v>25.8</c:v>
                </c:pt>
                <c:pt idx="4">
                  <c:v>22.439999999999987</c:v>
                </c:pt>
                <c:pt idx="5">
                  <c:v>20.2</c:v>
                </c:pt>
                <c:pt idx="6">
                  <c:v>18.599999999999987</c:v>
                </c:pt>
                <c:pt idx="7">
                  <c:v>17.399999999999999</c:v>
                </c:pt>
                <c:pt idx="8">
                  <c:v>16.466666666666629</c:v>
                </c:pt>
                <c:pt idx="9">
                  <c:v>15.72</c:v>
                </c:pt>
                <c:pt idx="10">
                  <c:v>15.109090909090909</c:v>
                </c:pt>
                <c:pt idx="11">
                  <c:v>14.6</c:v>
                </c:pt>
                <c:pt idx="12">
                  <c:v>14.169230769230767</c:v>
                </c:pt>
                <c:pt idx="13">
                  <c:v>13.8</c:v>
                </c:pt>
                <c:pt idx="14">
                  <c:v>13.48</c:v>
                </c:pt>
                <c:pt idx="15">
                  <c:v>13.200000000000001</c:v>
                </c:pt>
                <c:pt idx="16">
                  <c:v>12.952941176470588</c:v>
                </c:pt>
                <c:pt idx="17">
                  <c:v>12.733333333333333</c:v>
                </c:pt>
                <c:pt idx="18">
                  <c:v>12.536842105263158</c:v>
                </c:pt>
                <c:pt idx="19">
                  <c:v>12.360000000000024</c:v>
                </c:pt>
                <c:pt idx="20">
                  <c:v>12.200000000000001</c:v>
                </c:pt>
                <c:pt idx="21">
                  <c:v>12.054545454545456</c:v>
                </c:pt>
                <c:pt idx="22">
                  <c:v>11.921739130434784</c:v>
                </c:pt>
                <c:pt idx="23">
                  <c:v>11.8</c:v>
                </c:pt>
                <c:pt idx="24">
                  <c:v>11.688000000000001</c:v>
                </c:pt>
              </c:numCache>
            </c:numRef>
          </c:yVal>
        </c:ser>
        <c:axId val="52839552"/>
        <c:axId val="52841472"/>
      </c:scatterChart>
      <c:valAx>
        <c:axId val="52839552"/>
        <c:scaling>
          <c:orientation val="minMax"/>
          <c:max val="26"/>
          <c:min val="0"/>
        </c:scaling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 smtClean="0"/>
                  <a:t>Wind speed</a:t>
                </a:r>
                <a:r>
                  <a:rPr lang="en-US" b="1" baseline="0" dirty="0" smtClean="0"/>
                  <a:t> bin [m/s]</a:t>
                </a:r>
                <a:endParaRPr lang="en-US" b="1" dirty="0"/>
              </a:p>
            </c:rich>
          </c:tx>
          <c:layout/>
        </c:title>
        <c:numFmt formatCode="General" sourceLinked="1"/>
        <c:tickLblPos val="nextTo"/>
        <c:crossAx val="52841472"/>
        <c:crosses val="autoZero"/>
        <c:crossBetween val="midCat"/>
        <c:majorUnit val="2"/>
      </c:valAx>
      <c:valAx>
        <c:axId val="52841472"/>
        <c:scaling>
          <c:orientation val="minMax"/>
          <c:max val="24"/>
          <c:min val="0"/>
        </c:scaling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 dirty="0" smtClean="0"/>
                  <a:t>TI [%]</a:t>
                </a:r>
                <a:endParaRPr lang="en-US" b="1" dirty="0"/>
              </a:p>
            </c:rich>
          </c:tx>
          <c:layout/>
        </c:title>
        <c:numFmt formatCode="0" sourceLinked="0"/>
        <c:tickLblPos val="nextTo"/>
        <c:crossAx val="52839552"/>
        <c:crosses val="autoZero"/>
        <c:crossBetween val="midCat"/>
        <c:majorUnit val="2"/>
      </c:valAx>
    </c:plotArea>
    <c:legend>
      <c:legendPos val="b"/>
      <c:layout>
        <c:manualLayout>
          <c:xMode val="edge"/>
          <c:yMode val="edge"/>
          <c:x val="7.8703703703704062E-4"/>
          <c:y val="0.90299959883498671"/>
          <c:w val="0.99921296296295636"/>
          <c:h val="8.1491375176195702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400">
          <a:latin typeface="Avenir LT 45 Book" pitchFamily="2" charset="0"/>
        </a:defRPr>
      </a:pPr>
      <a:endParaRPr lang="en-US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3146014492753643E-2"/>
          <c:y val="3.2784977108714378E-2"/>
          <c:w val="0.88571038647342992"/>
          <c:h val="0.71360056293516383"/>
        </c:manualLayout>
      </c:layout>
      <c:scatterChart>
        <c:scatterStyle val="lineMarker"/>
        <c:ser>
          <c:idx val="0"/>
          <c:order val="0"/>
          <c:tx>
            <c:strRef>
              <c:f>'TI(U) analysis'!$B$5</c:f>
              <c:strCache>
                <c:ptCount val="1"/>
                <c:pt idx="0">
                  <c:v>DS</c:v>
                </c:pt>
              </c:strCache>
            </c:strRef>
          </c:tx>
          <c:spPr>
            <a:ln w="3175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analysis'!$B$7:$B$31</c:f>
              <c:numCache>
                <c:formatCode>0.00</c:formatCode>
                <c:ptCount val="25"/>
                <c:pt idx="0">
                  <c:v>32.665735401516528</c:v>
                </c:pt>
                <c:pt idx="1">
                  <c:v>14.103002972461455</c:v>
                </c:pt>
                <c:pt idx="2">
                  <c:v>10.354119426676679</c:v>
                </c:pt>
                <c:pt idx="3">
                  <c:v>8.3959146393594608</c:v>
                </c:pt>
                <c:pt idx="4">
                  <c:v>7.1243018153960858</c:v>
                </c:pt>
                <c:pt idx="5">
                  <c:v>6.5082191692168019</c:v>
                </c:pt>
                <c:pt idx="6">
                  <c:v>6.0885125540023806</c:v>
                </c:pt>
                <c:pt idx="7">
                  <c:v>5.7958660828625534</c:v>
                </c:pt>
                <c:pt idx="8">
                  <c:v>5.6084856551591855</c:v>
                </c:pt>
                <c:pt idx="9">
                  <c:v>5.5270182414062283</c:v>
                </c:pt>
                <c:pt idx="10">
                  <c:v>5.4829834065462695</c:v>
                </c:pt>
                <c:pt idx="11">
                  <c:v>5.5276365469686883</c:v>
                </c:pt>
                <c:pt idx="12">
                  <c:v>5.5686525886460316</c:v>
                </c:pt>
                <c:pt idx="13">
                  <c:v>5.5960075447363975</c:v>
                </c:pt>
                <c:pt idx="14">
                  <c:v>5.7168512742407165</c:v>
                </c:pt>
                <c:pt idx="15">
                  <c:v>5.6829986018214456</c:v>
                </c:pt>
                <c:pt idx="16">
                  <c:v>5.5871515331347155</c:v>
                </c:pt>
                <c:pt idx="17">
                  <c:v>5.6225500976456448</c:v>
                </c:pt>
                <c:pt idx="18">
                  <c:v>5.6194186185928308</c:v>
                </c:pt>
                <c:pt idx="19">
                  <c:v>5.8619644695899371</c:v>
                </c:pt>
                <c:pt idx="20">
                  <c:v>6.0808738250253498</c:v>
                </c:pt>
                <c:pt idx="21">
                  <c:v>6.0736367560858975</c:v>
                </c:pt>
                <c:pt idx="22">
                  <c:v>5.9375226924587539</c:v>
                </c:pt>
                <c:pt idx="23">
                  <c:v>5.9723296763222011</c:v>
                </c:pt>
                <c:pt idx="24">
                  <c:v>6.333197785275166</c:v>
                </c:pt>
              </c:numCache>
            </c:numRef>
          </c:yVal>
        </c:ser>
        <c:ser>
          <c:idx val="1"/>
          <c:order val="1"/>
          <c:tx>
            <c:strRef>
              <c:f>'TI(U) analysis'!$C$5</c:f>
              <c:strCache>
                <c:ptCount val="1"/>
                <c:pt idx="0">
                  <c:v>GG</c:v>
                </c:pt>
              </c:strCache>
            </c:strRef>
          </c:tx>
          <c:spPr>
            <a:ln w="3175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analysis'!$C$7:$C$31</c:f>
              <c:numCache>
                <c:formatCode>0.00</c:formatCode>
                <c:ptCount val="25"/>
                <c:pt idx="0">
                  <c:v>21.976734566878989</c:v>
                </c:pt>
                <c:pt idx="1">
                  <c:v>12.249632252265776</c:v>
                </c:pt>
                <c:pt idx="2">
                  <c:v>8.9312285020401241</c:v>
                </c:pt>
                <c:pt idx="3">
                  <c:v>7.518621907922852</c:v>
                </c:pt>
                <c:pt idx="4">
                  <c:v>6.6674441734668335</c:v>
                </c:pt>
                <c:pt idx="5">
                  <c:v>6.0989203343415905</c:v>
                </c:pt>
                <c:pt idx="6">
                  <c:v>5.7469467288895704</c:v>
                </c:pt>
                <c:pt idx="7">
                  <c:v>5.5155934342836188</c:v>
                </c:pt>
                <c:pt idx="8">
                  <c:v>5.2978915404180755</c:v>
                </c:pt>
                <c:pt idx="9">
                  <c:v>5.1984978522808927</c:v>
                </c:pt>
                <c:pt idx="10">
                  <c:v>5.2132882206361097</c:v>
                </c:pt>
                <c:pt idx="11">
                  <c:v>5.3021969201112045</c:v>
                </c:pt>
                <c:pt idx="12">
                  <c:v>5.3812475867832594</c:v>
                </c:pt>
                <c:pt idx="13">
                  <c:v>5.5809934529550418</c:v>
                </c:pt>
                <c:pt idx="14">
                  <c:v>5.7201849379570273</c:v>
                </c:pt>
                <c:pt idx="15">
                  <c:v>5.8060377527274243</c:v>
                </c:pt>
                <c:pt idx="16">
                  <c:v>5.9090222282985128</c:v>
                </c:pt>
                <c:pt idx="17">
                  <c:v>6.0192751804327633</c:v>
                </c:pt>
                <c:pt idx="18">
                  <c:v>6.070109478659397</c:v>
                </c:pt>
                <c:pt idx="19">
                  <c:v>6.3300729457255489</c:v>
                </c:pt>
                <c:pt idx="20">
                  <c:v>6.501410202548537</c:v>
                </c:pt>
                <c:pt idx="21">
                  <c:v>6.5991602541892682</c:v>
                </c:pt>
                <c:pt idx="22">
                  <c:v>6.9195626928297509</c:v>
                </c:pt>
                <c:pt idx="23">
                  <c:v>7.0511919897249724</c:v>
                </c:pt>
                <c:pt idx="24">
                  <c:v>7.2920987965930424</c:v>
                </c:pt>
              </c:numCache>
            </c:numRef>
          </c:yVal>
        </c:ser>
        <c:ser>
          <c:idx val="2"/>
          <c:order val="2"/>
          <c:tx>
            <c:strRef>
              <c:f>'TI(U) analysis'!$D$5</c:f>
              <c:strCache>
                <c:ptCount val="1"/>
                <c:pt idx="0">
                  <c:v>GyM</c:v>
                </c:pt>
              </c:strCache>
            </c:strRef>
          </c:tx>
          <c:spPr>
            <a:ln w="3175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analysis'!$D$7:$D$31</c:f>
              <c:numCache>
                <c:formatCode>0.00</c:formatCode>
                <c:ptCount val="25"/>
                <c:pt idx="0">
                  <c:v>21.254921165956514</c:v>
                </c:pt>
                <c:pt idx="1">
                  <c:v>12.945862555780238</c:v>
                </c:pt>
                <c:pt idx="2">
                  <c:v>9.5876633501021473</c:v>
                </c:pt>
                <c:pt idx="3">
                  <c:v>7.9357170234361094</c:v>
                </c:pt>
                <c:pt idx="4">
                  <c:v>6.8371894402522155</c:v>
                </c:pt>
                <c:pt idx="5">
                  <c:v>6.5591103123410095</c:v>
                </c:pt>
                <c:pt idx="6">
                  <c:v>6.2523494281651324</c:v>
                </c:pt>
                <c:pt idx="7">
                  <c:v>6.1221402513722101</c:v>
                </c:pt>
                <c:pt idx="8">
                  <c:v>6.0050812312973356</c:v>
                </c:pt>
                <c:pt idx="9">
                  <c:v>5.8664781619944035</c:v>
                </c:pt>
                <c:pt idx="10">
                  <c:v>5.9211212612416304</c:v>
                </c:pt>
                <c:pt idx="11">
                  <c:v>5.8969166308342045</c:v>
                </c:pt>
                <c:pt idx="12">
                  <c:v>5.7250998741805486</c:v>
                </c:pt>
                <c:pt idx="13">
                  <c:v>5.7468830665855855</c:v>
                </c:pt>
                <c:pt idx="14">
                  <c:v>5.8137987130062774</c:v>
                </c:pt>
                <c:pt idx="15">
                  <c:v>5.9387064292341654</c:v>
                </c:pt>
                <c:pt idx="16">
                  <c:v>6.2073353618840095</c:v>
                </c:pt>
                <c:pt idx="17">
                  <c:v>6.4921041793302852</c:v>
                </c:pt>
                <c:pt idx="18">
                  <c:v>6.6953171468923607</c:v>
                </c:pt>
                <c:pt idx="19">
                  <c:v>6.7150080275338491</c:v>
                </c:pt>
                <c:pt idx="20">
                  <c:v>6.8417268671668241</c:v>
                </c:pt>
                <c:pt idx="21">
                  <c:v>6.8450779565922355</c:v>
                </c:pt>
                <c:pt idx="22">
                  <c:v>7.2739886792538515</c:v>
                </c:pt>
                <c:pt idx="23">
                  <c:v>7.0338842799246626</c:v>
                </c:pt>
                <c:pt idx="24">
                  <c:v>7.3620930738642381</c:v>
                </c:pt>
              </c:numCache>
            </c:numRef>
          </c:yVal>
        </c:ser>
        <c:ser>
          <c:idx val="3"/>
          <c:order val="3"/>
          <c:tx>
            <c:strRef>
              <c:f>'TI(U) analysis'!$E$5</c:f>
              <c:strCache>
                <c:ptCount val="1"/>
                <c:pt idx="0">
                  <c:v>HG</c:v>
                </c:pt>
              </c:strCache>
            </c:strRef>
          </c:tx>
          <c:spPr>
            <a:ln w="3175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analysis'!$E$7:$E$31</c:f>
              <c:numCache>
                <c:formatCode>0.00</c:formatCode>
                <c:ptCount val="25"/>
                <c:pt idx="0">
                  <c:v>31.103027638489362</c:v>
                </c:pt>
                <c:pt idx="1">
                  <c:v>12.516547680497222</c:v>
                </c:pt>
                <c:pt idx="2">
                  <c:v>9.0509943008422766</c:v>
                </c:pt>
                <c:pt idx="3">
                  <c:v>7.3973619892541382</c:v>
                </c:pt>
                <c:pt idx="4">
                  <c:v>7.1377612344755885</c:v>
                </c:pt>
                <c:pt idx="5">
                  <c:v>6.6047329623263762</c:v>
                </c:pt>
                <c:pt idx="6">
                  <c:v>6.2433238874962083</c:v>
                </c:pt>
                <c:pt idx="7">
                  <c:v>5.9246868736741689</c:v>
                </c:pt>
                <c:pt idx="8">
                  <c:v>5.7214748622137055</c:v>
                </c:pt>
                <c:pt idx="9">
                  <c:v>5.7417723562984673</c:v>
                </c:pt>
                <c:pt idx="10">
                  <c:v>5.8021166714102641</c:v>
                </c:pt>
                <c:pt idx="11">
                  <c:v>5.7238565116109275</c:v>
                </c:pt>
                <c:pt idx="12">
                  <c:v>5.8796301181601534</c:v>
                </c:pt>
                <c:pt idx="13">
                  <c:v>6.0183685647330813</c:v>
                </c:pt>
                <c:pt idx="14">
                  <c:v>6.0356214685328524</c:v>
                </c:pt>
                <c:pt idx="15">
                  <c:v>6.2516984878353128</c:v>
                </c:pt>
                <c:pt idx="16">
                  <c:v>6.5539042654815045</c:v>
                </c:pt>
                <c:pt idx="17">
                  <c:v>6.5821390662402655</c:v>
                </c:pt>
                <c:pt idx="18">
                  <c:v>6.578740978400428</c:v>
                </c:pt>
                <c:pt idx="19">
                  <c:v>7.1695243047224455</c:v>
                </c:pt>
              </c:numCache>
            </c:numRef>
          </c:yVal>
        </c:ser>
        <c:ser>
          <c:idx val="4"/>
          <c:order val="4"/>
          <c:tx>
            <c:strRef>
              <c:f>'TI(U) analysis'!$F$5</c:f>
              <c:strCache>
                <c:ptCount val="1"/>
                <c:pt idx="0">
                  <c:v>IJ</c:v>
                </c:pt>
              </c:strCache>
            </c:strRef>
          </c:tx>
          <c:spPr>
            <a:ln w="3175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analysis'!$F$7:$F$31</c:f>
              <c:numCache>
                <c:formatCode>0.00</c:formatCode>
                <c:ptCount val="25"/>
                <c:pt idx="0">
                  <c:v>19.669145748960229</c:v>
                </c:pt>
                <c:pt idx="1">
                  <c:v>12.174601547380639</c:v>
                </c:pt>
                <c:pt idx="2">
                  <c:v>9.0405160345628897</c:v>
                </c:pt>
                <c:pt idx="3">
                  <c:v>7.7329988788570265</c:v>
                </c:pt>
                <c:pt idx="4">
                  <c:v>6.7241213679003691</c:v>
                </c:pt>
                <c:pt idx="5">
                  <c:v>6.1482835344823137</c:v>
                </c:pt>
                <c:pt idx="6">
                  <c:v>5.6894028148739224</c:v>
                </c:pt>
                <c:pt idx="7">
                  <c:v>5.4177839258301574</c:v>
                </c:pt>
                <c:pt idx="8">
                  <c:v>5.2982042751969356</c:v>
                </c:pt>
                <c:pt idx="9">
                  <c:v>5.3193039645055125</c:v>
                </c:pt>
                <c:pt idx="10">
                  <c:v>5.2015712040386504</c:v>
                </c:pt>
                <c:pt idx="11">
                  <c:v>5.2222061001136924</c:v>
                </c:pt>
                <c:pt idx="12">
                  <c:v>5.2221207252197157</c:v>
                </c:pt>
                <c:pt idx="13">
                  <c:v>5.3650381031916794</c:v>
                </c:pt>
                <c:pt idx="14">
                  <c:v>5.5197919359692333</c:v>
                </c:pt>
                <c:pt idx="15">
                  <c:v>5.6208451385556941</c:v>
                </c:pt>
                <c:pt idx="16">
                  <c:v>5.8532608063900629</c:v>
                </c:pt>
                <c:pt idx="17">
                  <c:v>6.0676276073446473</c:v>
                </c:pt>
                <c:pt idx="18">
                  <c:v>6.4110778764390766</c:v>
                </c:pt>
                <c:pt idx="19">
                  <c:v>6.6137356749674714</c:v>
                </c:pt>
                <c:pt idx="20">
                  <c:v>6.7769677085272928</c:v>
                </c:pt>
                <c:pt idx="21">
                  <c:v>6.8804613187233734</c:v>
                </c:pt>
                <c:pt idx="22">
                  <c:v>7.084157925514873</c:v>
                </c:pt>
                <c:pt idx="23">
                  <c:v>7.3778513918411734</c:v>
                </c:pt>
                <c:pt idx="24">
                  <c:v>7.5165525407340015</c:v>
                </c:pt>
              </c:numCache>
            </c:numRef>
          </c:yVal>
        </c:ser>
        <c:ser>
          <c:idx val="5"/>
          <c:order val="5"/>
          <c:tx>
            <c:strRef>
              <c:f>'TI(U) analysis'!$G$5</c:f>
              <c:strCache>
                <c:ptCount val="1"/>
                <c:pt idx="0">
                  <c:v>KF</c:v>
                </c:pt>
              </c:strCache>
            </c:strRef>
          </c:tx>
          <c:spPr>
            <a:ln w="3175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analysis'!$G$7:$G$31</c:f>
              <c:numCache>
                <c:formatCode>0.00</c:formatCode>
                <c:ptCount val="25"/>
                <c:pt idx="0">
                  <c:v>23.410385504973679</c:v>
                </c:pt>
                <c:pt idx="1">
                  <c:v>12.623073707577968</c:v>
                </c:pt>
                <c:pt idx="2">
                  <c:v>9.2589076321488495</c:v>
                </c:pt>
                <c:pt idx="3">
                  <c:v>7.5924652072669545</c:v>
                </c:pt>
                <c:pt idx="4">
                  <c:v>6.7173878942398098</c:v>
                </c:pt>
                <c:pt idx="5">
                  <c:v>6.1104904042841124</c:v>
                </c:pt>
                <c:pt idx="6">
                  <c:v>5.7780656764057445</c:v>
                </c:pt>
                <c:pt idx="7">
                  <c:v>5.6194221866542424</c:v>
                </c:pt>
                <c:pt idx="8">
                  <c:v>5.4181064593431074</c:v>
                </c:pt>
                <c:pt idx="9">
                  <c:v>5.4992723659091807</c:v>
                </c:pt>
                <c:pt idx="10">
                  <c:v>5.3794741903246539</c:v>
                </c:pt>
                <c:pt idx="11">
                  <c:v>5.3406431392045901</c:v>
                </c:pt>
                <c:pt idx="12">
                  <c:v>5.4285616210291634</c:v>
                </c:pt>
                <c:pt idx="13">
                  <c:v>5.5937517104330814</c:v>
                </c:pt>
                <c:pt idx="14">
                  <c:v>5.7089515734439455</c:v>
                </c:pt>
                <c:pt idx="15">
                  <c:v>5.6970340825513706</c:v>
                </c:pt>
                <c:pt idx="16">
                  <c:v>6.0895091958007832</c:v>
                </c:pt>
                <c:pt idx="17">
                  <c:v>6.3115188775045654</c:v>
                </c:pt>
                <c:pt idx="18">
                  <c:v>6.5686332481640495</c:v>
                </c:pt>
                <c:pt idx="19">
                  <c:v>6.7011186605997866</c:v>
                </c:pt>
                <c:pt idx="20">
                  <c:v>6.3151579167432272</c:v>
                </c:pt>
              </c:numCache>
            </c:numRef>
          </c:yVal>
        </c:ser>
        <c:ser>
          <c:idx val="6"/>
          <c:order val="6"/>
          <c:tx>
            <c:strRef>
              <c:f>'TI(U) analysis'!$H$5</c:f>
              <c:strCache>
                <c:ptCount val="1"/>
                <c:pt idx="0">
                  <c:v>LA</c:v>
                </c:pt>
              </c:strCache>
            </c:strRef>
          </c:tx>
          <c:spPr>
            <a:ln w="3175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analysis'!$H$7:$H$31</c:f>
              <c:numCache>
                <c:formatCode>0.00</c:formatCode>
                <c:ptCount val="25"/>
                <c:pt idx="0">
                  <c:v>31.486015805363813</c:v>
                </c:pt>
                <c:pt idx="1">
                  <c:v>11.444555102924419</c:v>
                </c:pt>
                <c:pt idx="2">
                  <c:v>8.6069407254227972</c:v>
                </c:pt>
                <c:pt idx="3">
                  <c:v>7.0936412289311503</c:v>
                </c:pt>
                <c:pt idx="4">
                  <c:v>6.2515631185004814</c:v>
                </c:pt>
                <c:pt idx="5">
                  <c:v>5.8212728487208008</c:v>
                </c:pt>
                <c:pt idx="6">
                  <c:v>5.5828860600041885</c:v>
                </c:pt>
                <c:pt idx="7">
                  <c:v>5.3813718389523721</c:v>
                </c:pt>
                <c:pt idx="8">
                  <c:v>5.2793424347990303</c:v>
                </c:pt>
                <c:pt idx="9">
                  <c:v>5.2504464267009006</c:v>
                </c:pt>
                <c:pt idx="10">
                  <c:v>5.3018234604213994</c:v>
                </c:pt>
                <c:pt idx="11">
                  <c:v>5.3702864358276914</c:v>
                </c:pt>
                <c:pt idx="12">
                  <c:v>5.4603660472256061</c:v>
                </c:pt>
                <c:pt idx="13">
                  <c:v>5.5302230635153506</c:v>
                </c:pt>
                <c:pt idx="14">
                  <c:v>5.6693187700223309</c:v>
                </c:pt>
                <c:pt idx="15">
                  <c:v>5.6472961480353678</c:v>
                </c:pt>
                <c:pt idx="16">
                  <c:v>5.6294188831957355</c:v>
                </c:pt>
                <c:pt idx="17">
                  <c:v>5.6767297839767199</c:v>
                </c:pt>
                <c:pt idx="18">
                  <c:v>6.0101972919514699</c:v>
                </c:pt>
                <c:pt idx="19">
                  <c:v>5.8196134639604802</c:v>
                </c:pt>
                <c:pt idx="20">
                  <c:v>5.8843346889565806</c:v>
                </c:pt>
                <c:pt idx="21">
                  <c:v>6.1756587758939814</c:v>
                </c:pt>
                <c:pt idx="22">
                  <c:v>6.9324647733426472</c:v>
                </c:pt>
                <c:pt idx="23">
                  <c:v>6.6581416340947364</c:v>
                </c:pt>
                <c:pt idx="24">
                  <c:v>6.2858364015158292</c:v>
                </c:pt>
              </c:numCache>
            </c:numRef>
          </c:yVal>
        </c:ser>
        <c:ser>
          <c:idx val="7"/>
          <c:order val="7"/>
          <c:tx>
            <c:strRef>
              <c:f>'TI(U) analysis'!$I$5</c:f>
              <c:strCache>
                <c:ptCount val="1"/>
                <c:pt idx="0">
                  <c:v>SF</c:v>
                </c:pt>
              </c:strCache>
            </c:strRef>
          </c:tx>
          <c:spPr>
            <a:ln w="3175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'TI(U) analysis'!$A$7:$A$31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'TI(U) analysis'!$I$7:$I$31</c:f>
              <c:numCache>
                <c:formatCode>0.00</c:formatCode>
                <c:ptCount val="25"/>
                <c:pt idx="0">
                  <c:v>21.472324537125683</c:v>
                </c:pt>
                <c:pt idx="1">
                  <c:v>12.757555617956784</c:v>
                </c:pt>
                <c:pt idx="2">
                  <c:v>9.4566134213972344</c:v>
                </c:pt>
                <c:pt idx="3">
                  <c:v>7.8222966422186841</c:v>
                </c:pt>
                <c:pt idx="4">
                  <c:v>6.8292127421787461</c:v>
                </c:pt>
                <c:pt idx="5">
                  <c:v>6.2062302249179595</c:v>
                </c:pt>
                <c:pt idx="6">
                  <c:v>5.9088324677898401</c:v>
                </c:pt>
                <c:pt idx="7">
                  <c:v>5.8579630038051809</c:v>
                </c:pt>
                <c:pt idx="8">
                  <c:v>5.6311220191736524</c:v>
                </c:pt>
                <c:pt idx="9">
                  <c:v>5.6438327021626904</c:v>
                </c:pt>
                <c:pt idx="10">
                  <c:v>5.6117350578004332</c:v>
                </c:pt>
                <c:pt idx="11">
                  <c:v>5.7096120238374803</c:v>
                </c:pt>
                <c:pt idx="12">
                  <c:v>5.6663305373270667</c:v>
                </c:pt>
                <c:pt idx="13">
                  <c:v>5.7440410971523734</c:v>
                </c:pt>
                <c:pt idx="14">
                  <c:v>5.6940435869474655</c:v>
                </c:pt>
                <c:pt idx="15">
                  <c:v>5.7104456205501384</c:v>
                </c:pt>
                <c:pt idx="16">
                  <c:v>5.7893682950964225</c:v>
                </c:pt>
                <c:pt idx="17">
                  <c:v>5.7738514400621472</c:v>
                </c:pt>
                <c:pt idx="18">
                  <c:v>6.2252726330150816</c:v>
                </c:pt>
                <c:pt idx="19">
                  <c:v>6.5368427065366923</c:v>
                </c:pt>
                <c:pt idx="20">
                  <c:v>6.4871383785018155</c:v>
                </c:pt>
                <c:pt idx="21">
                  <c:v>6.7507523236537494</c:v>
                </c:pt>
                <c:pt idx="22">
                  <c:v>7.3891239673596028</c:v>
                </c:pt>
              </c:numCache>
            </c:numRef>
          </c:yVal>
        </c:ser>
        <c:ser>
          <c:idx val="8"/>
          <c:order val="8"/>
          <c:tx>
            <c:strRef>
              <c:f>'TI(U) analysis'!$N$5</c:f>
              <c:strCache>
                <c:ptCount val="1"/>
                <c:pt idx="0">
                  <c:v>min of TI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ymbol val="none"/>
          </c:marker>
          <c:xVal>
            <c:numRef>
              <c:f>'TI(U) analysis'!$A$6:$A$31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'TI(U) analysis'!$N$6:$N$31</c:f>
              <c:numCache>
                <c:formatCode>0.00</c:formatCode>
                <c:ptCount val="26"/>
                <c:pt idx="1">
                  <c:v>19.669145748960229</c:v>
                </c:pt>
                <c:pt idx="2">
                  <c:v>11.444555102924419</c:v>
                </c:pt>
                <c:pt idx="3">
                  <c:v>8.6069407254227972</c:v>
                </c:pt>
                <c:pt idx="4">
                  <c:v>7.0936412289311503</c:v>
                </c:pt>
                <c:pt idx="5">
                  <c:v>6.2515631185004814</c:v>
                </c:pt>
                <c:pt idx="6">
                  <c:v>5.8212728487208008</c:v>
                </c:pt>
                <c:pt idx="7">
                  <c:v>5.5828860600041885</c:v>
                </c:pt>
                <c:pt idx="8">
                  <c:v>5.3813718389523721</c:v>
                </c:pt>
                <c:pt idx="9">
                  <c:v>5.2793424347990303</c:v>
                </c:pt>
                <c:pt idx="10">
                  <c:v>5.1984978522808927</c:v>
                </c:pt>
                <c:pt idx="11">
                  <c:v>5.2015712040386504</c:v>
                </c:pt>
                <c:pt idx="12">
                  <c:v>5.2222061001136924</c:v>
                </c:pt>
                <c:pt idx="13">
                  <c:v>5.2221207252197157</c:v>
                </c:pt>
                <c:pt idx="14">
                  <c:v>5.3650381031916794</c:v>
                </c:pt>
                <c:pt idx="15">
                  <c:v>5.5197919359692333</c:v>
                </c:pt>
                <c:pt idx="16">
                  <c:v>5.6208451385556941</c:v>
                </c:pt>
                <c:pt idx="17">
                  <c:v>5.5871515331347155</c:v>
                </c:pt>
                <c:pt idx="18">
                  <c:v>5.6225500976456448</c:v>
                </c:pt>
                <c:pt idx="19">
                  <c:v>5.6194186185928308</c:v>
                </c:pt>
                <c:pt idx="20">
                  <c:v>5.8196134639604802</c:v>
                </c:pt>
                <c:pt idx="21">
                  <c:v>5.8843346889565806</c:v>
                </c:pt>
                <c:pt idx="22">
                  <c:v>6.0736367560858975</c:v>
                </c:pt>
                <c:pt idx="23">
                  <c:v>5.9375226924587539</c:v>
                </c:pt>
                <c:pt idx="24">
                  <c:v>5.9723296763222011</c:v>
                </c:pt>
                <c:pt idx="25">
                  <c:v>6.2858364015158292</c:v>
                </c:pt>
              </c:numCache>
            </c:numRef>
          </c:yVal>
        </c:ser>
        <c:ser>
          <c:idx val="9"/>
          <c:order val="9"/>
          <c:tx>
            <c:strRef>
              <c:f>'TI(U) analysis'!$O$5</c:f>
              <c:strCache>
                <c:ptCount val="1"/>
                <c:pt idx="0">
                  <c:v>max of TI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'TI(U) analysis'!$A$6:$A$31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xVal>
          <c:yVal>
            <c:numRef>
              <c:f>'TI(U) analysis'!$O$6:$O$31</c:f>
              <c:numCache>
                <c:formatCode>0.00</c:formatCode>
                <c:ptCount val="26"/>
                <c:pt idx="1">
                  <c:v>32.665735401516528</c:v>
                </c:pt>
                <c:pt idx="2">
                  <c:v>14.103002972461455</c:v>
                </c:pt>
                <c:pt idx="3">
                  <c:v>10.354119426676679</c:v>
                </c:pt>
                <c:pt idx="4">
                  <c:v>8.3959146393594608</c:v>
                </c:pt>
                <c:pt idx="5">
                  <c:v>7.1377612344755885</c:v>
                </c:pt>
                <c:pt idx="6">
                  <c:v>6.6047329623263762</c:v>
                </c:pt>
                <c:pt idx="7">
                  <c:v>6.2523494281651324</c:v>
                </c:pt>
                <c:pt idx="8">
                  <c:v>6.1221402513722101</c:v>
                </c:pt>
                <c:pt idx="9">
                  <c:v>6.0050812312973356</c:v>
                </c:pt>
                <c:pt idx="10">
                  <c:v>5.8664781619944035</c:v>
                </c:pt>
                <c:pt idx="11">
                  <c:v>5.9211212612416304</c:v>
                </c:pt>
                <c:pt idx="12">
                  <c:v>5.8969166308342045</c:v>
                </c:pt>
                <c:pt idx="13">
                  <c:v>5.8796301181601534</c:v>
                </c:pt>
                <c:pt idx="14">
                  <c:v>6.0183685647330813</c:v>
                </c:pt>
                <c:pt idx="15">
                  <c:v>6.0356214685328524</c:v>
                </c:pt>
                <c:pt idx="16">
                  <c:v>6.2516984878353128</c:v>
                </c:pt>
                <c:pt idx="17">
                  <c:v>6.5539042654815045</c:v>
                </c:pt>
                <c:pt idx="18">
                  <c:v>6.5821390662402655</c:v>
                </c:pt>
                <c:pt idx="19">
                  <c:v>6.6953171468923607</c:v>
                </c:pt>
                <c:pt idx="20">
                  <c:v>7.1695243047224455</c:v>
                </c:pt>
                <c:pt idx="21">
                  <c:v>6.8417268671668241</c:v>
                </c:pt>
                <c:pt idx="22">
                  <c:v>6.8804613187233734</c:v>
                </c:pt>
                <c:pt idx="23">
                  <c:v>7.3891239673596028</c:v>
                </c:pt>
                <c:pt idx="24">
                  <c:v>7.3778513918411734</c:v>
                </c:pt>
                <c:pt idx="25">
                  <c:v>7.5165525407340015</c:v>
                </c:pt>
              </c:numCache>
            </c:numRef>
          </c:yVal>
        </c:ser>
        <c:axId val="53130368"/>
        <c:axId val="53132288"/>
      </c:scatterChart>
      <c:valAx>
        <c:axId val="53130368"/>
        <c:scaling>
          <c:orientation val="minMax"/>
          <c:max val="26"/>
          <c:min val="0"/>
        </c:scaling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Wind speed bin [m/s]</a:t>
                </a:r>
              </a:p>
            </c:rich>
          </c:tx>
          <c:layout/>
        </c:title>
        <c:numFmt formatCode="General" sourceLinked="1"/>
        <c:tickLblPos val="nextTo"/>
        <c:crossAx val="53132288"/>
        <c:crosses val="autoZero"/>
        <c:crossBetween val="midCat"/>
        <c:majorUnit val="2"/>
      </c:valAx>
      <c:valAx>
        <c:axId val="53132288"/>
        <c:scaling>
          <c:orientation val="minMax"/>
          <c:max val="24"/>
          <c:min val="0"/>
        </c:scaling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 [%]</a:t>
                </a:r>
              </a:p>
            </c:rich>
          </c:tx>
          <c:layout/>
        </c:title>
        <c:numFmt formatCode="0" sourceLinked="0"/>
        <c:tickLblPos val="nextTo"/>
        <c:crossAx val="53130368"/>
        <c:crosses val="autoZero"/>
        <c:crossBetween val="midCat"/>
        <c:majorUnit val="2"/>
      </c:valAx>
    </c:plotArea>
    <c:plotVisOnly val="1"/>
  </c:chart>
  <c:txPr>
    <a:bodyPr/>
    <a:lstStyle/>
    <a:p>
      <a:pPr>
        <a:defRPr sz="1400">
          <a:latin typeface="Avenir LT 45 Book" pitchFamily="2" charset="0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9.0397577738623544E-2"/>
          <c:y val="2.9918699186991863E-2"/>
          <c:w val="0.89272478309152925"/>
          <c:h val="0.81107760920128891"/>
        </c:manualLayout>
      </c:layout>
      <c:barChart>
        <c:barDir val="col"/>
        <c:grouping val="clustered"/>
        <c:ser>
          <c:idx val="0"/>
          <c:order val="0"/>
          <c:tx>
            <c:strRef>
              <c:f>'Seasonal summary - SW sect only'!$E$5</c:f>
              <c:strCache>
                <c:ptCount val="1"/>
                <c:pt idx="0">
                  <c:v>Q1 (Jan - Mar)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'Seasonal summary - SW sect only'!$D$6:$D$13</c:f>
              <c:strCache>
                <c:ptCount val="8"/>
                <c:pt idx="0">
                  <c:v>DS</c:v>
                </c:pt>
                <c:pt idx="1">
                  <c:v>GG</c:v>
                </c:pt>
                <c:pt idx="2">
                  <c:v>GyM</c:v>
                </c:pt>
                <c:pt idx="3">
                  <c:v>HG</c:v>
                </c:pt>
                <c:pt idx="4">
                  <c:v>IJ</c:v>
                </c:pt>
                <c:pt idx="5">
                  <c:v>KF</c:v>
                </c:pt>
                <c:pt idx="6">
                  <c:v>LA</c:v>
                </c:pt>
                <c:pt idx="7">
                  <c:v>SF</c:v>
                </c:pt>
              </c:strCache>
            </c:strRef>
          </c:cat>
          <c:val>
            <c:numRef>
              <c:f>'Seasonal summary - SW sect only'!$E$6:$E$13</c:f>
              <c:numCache>
                <c:formatCode>0.0%</c:formatCode>
                <c:ptCount val="8"/>
                <c:pt idx="0">
                  <c:v>4.6853373702422124E-2</c:v>
                </c:pt>
                <c:pt idx="1">
                  <c:v>4.6853373702422124E-2</c:v>
                </c:pt>
                <c:pt idx="2">
                  <c:v>5.9323017408123818E-2</c:v>
                </c:pt>
                <c:pt idx="3">
                  <c:v>4.9539682539682557E-2</c:v>
                </c:pt>
                <c:pt idx="4">
                  <c:v>5.1925592804578896E-2</c:v>
                </c:pt>
                <c:pt idx="5">
                  <c:v>4.4125586854460101E-2</c:v>
                </c:pt>
                <c:pt idx="6">
                  <c:v>4.3592142188961659E-2</c:v>
                </c:pt>
                <c:pt idx="7">
                  <c:v>4.5250965250965253E-2</c:v>
                </c:pt>
              </c:numCache>
            </c:numRef>
          </c:val>
        </c:ser>
        <c:ser>
          <c:idx val="1"/>
          <c:order val="1"/>
          <c:tx>
            <c:strRef>
              <c:f>'Seasonal summary - SW sect only'!$F$5</c:f>
              <c:strCache>
                <c:ptCount val="1"/>
                <c:pt idx="0">
                  <c:v>Q2 (Apr - Jun)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'Seasonal summary - SW sect only'!$D$6:$D$13</c:f>
              <c:strCache>
                <c:ptCount val="8"/>
                <c:pt idx="0">
                  <c:v>DS</c:v>
                </c:pt>
                <c:pt idx="1">
                  <c:v>GG</c:v>
                </c:pt>
                <c:pt idx="2">
                  <c:v>GyM</c:v>
                </c:pt>
                <c:pt idx="3">
                  <c:v>HG</c:v>
                </c:pt>
                <c:pt idx="4">
                  <c:v>IJ</c:v>
                </c:pt>
                <c:pt idx="5">
                  <c:v>KF</c:v>
                </c:pt>
                <c:pt idx="6">
                  <c:v>LA</c:v>
                </c:pt>
                <c:pt idx="7">
                  <c:v>SF</c:v>
                </c:pt>
              </c:strCache>
            </c:strRef>
          </c:cat>
          <c:val>
            <c:numRef>
              <c:f>'Seasonal summary - SW sect only'!$F$6:$F$13</c:f>
              <c:numCache>
                <c:formatCode>0.0%</c:formatCode>
                <c:ptCount val="8"/>
                <c:pt idx="0">
                  <c:v>4.0666811941599497E-2</c:v>
                </c:pt>
                <c:pt idx="1">
                  <c:v>4.0666811941599497E-2</c:v>
                </c:pt>
                <c:pt idx="2">
                  <c:v>5.1162551440329218E-2</c:v>
                </c:pt>
                <c:pt idx="3">
                  <c:v>4.8942953020134239E-2</c:v>
                </c:pt>
                <c:pt idx="4">
                  <c:v>4.4923702950152591E-2</c:v>
                </c:pt>
                <c:pt idx="5">
                  <c:v>5.9614961496149643E-2</c:v>
                </c:pt>
                <c:pt idx="6">
                  <c:v>4.2130724575360136E-2</c:v>
                </c:pt>
                <c:pt idx="7">
                  <c:v>5.61844197138315E-2</c:v>
                </c:pt>
              </c:numCache>
            </c:numRef>
          </c:val>
        </c:ser>
        <c:ser>
          <c:idx val="2"/>
          <c:order val="2"/>
          <c:tx>
            <c:strRef>
              <c:f>'Seasonal summary - SW sect only'!$G$5</c:f>
              <c:strCache>
                <c:ptCount val="1"/>
                <c:pt idx="0">
                  <c:v>Q3 (Jul - Sep)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'Seasonal summary - SW sect only'!$D$6:$D$13</c:f>
              <c:strCache>
                <c:ptCount val="8"/>
                <c:pt idx="0">
                  <c:v>DS</c:v>
                </c:pt>
                <c:pt idx="1">
                  <c:v>GG</c:v>
                </c:pt>
                <c:pt idx="2">
                  <c:v>GyM</c:v>
                </c:pt>
                <c:pt idx="3">
                  <c:v>HG</c:v>
                </c:pt>
                <c:pt idx="4">
                  <c:v>IJ</c:v>
                </c:pt>
                <c:pt idx="5">
                  <c:v>KF</c:v>
                </c:pt>
                <c:pt idx="6">
                  <c:v>LA</c:v>
                </c:pt>
                <c:pt idx="7">
                  <c:v>SF</c:v>
                </c:pt>
              </c:strCache>
            </c:strRef>
          </c:cat>
          <c:val>
            <c:numRef>
              <c:f>'Seasonal summary - SW sect only'!$G$6:$G$13</c:f>
              <c:numCache>
                <c:formatCode>0.0%</c:formatCode>
                <c:ptCount val="8"/>
                <c:pt idx="0">
                  <c:v>5.1868409327194422E-2</c:v>
                </c:pt>
                <c:pt idx="1">
                  <c:v>5.1868409327194422E-2</c:v>
                </c:pt>
                <c:pt idx="2">
                  <c:v>5.7294994675186409E-2</c:v>
                </c:pt>
                <c:pt idx="3">
                  <c:v>5.7196911196911247E-2</c:v>
                </c:pt>
                <c:pt idx="4">
                  <c:v>5.1044568245125363E-2</c:v>
                </c:pt>
                <c:pt idx="5">
                  <c:v>6.0028089887640461E-2</c:v>
                </c:pt>
                <c:pt idx="6">
                  <c:v>5.1703217544421344E-2</c:v>
                </c:pt>
                <c:pt idx="7">
                  <c:v>5.8605089538171527E-2</c:v>
                </c:pt>
              </c:numCache>
            </c:numRef>
          </c:val>
        </c:ser>
        <c:ser>
          <c:idx val="3"/>
          <c:order val="3"/>
          <c:tx>
            <c:strRef>
              <c:f>'Seasonal summary - SW sect only'!$H$5</c:f>
              <c:strCache>
                <c:ptCount val="1"/>
                <c:pt idx="0">
                  <c:v>Q4 (Oct - Dec)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'Seasonal summary - SW sect only'!$D$6:$D$13</c:f>
              <c:strCache>
                <c:ptCount val="8"/>
                <c:pt idx="0">
                  <c:v>DS</c:v>
                </c:pt>
                <c:pt idx="1">
                  <c:v>GG</c:v>
                </c:pt>
                <c:pt idx="2">
                  <c:v>GyM</c:v>
                </c:pt>
                <c:pt idx="3">
                  <c:v>HG</c:v>
                </c:pt>
                <c:pt idx="4">
                  <c:v>IJ</c:v>
                </c:pt>
                <c:pt idx="5">
                  <c:v>KF</c:v>
                </c:pt>
                <c:pt idx="6">
                  <c:v>LA</c:v>
                </c:pt>
                <c:pt idx="7">
                  <c:v>SF</c:v>
                </c:pt>
              </c:strCache>
            </c:strRef>
          </c:cat>
          <c:val>
            <c:numRef>
              <c:f>'Seasonal summary - SW sect only'!$H$6:$H$13</c:f>
              <c:numCache>
                <c:formatCode>0.0%</c:formatCode>
                <c:ptCount val="8"/>
                <c:pt idx="0">
                  <c:v>6.0591102985984156E-2</c:v>
                </c:pt>
                <c:pt idx="1">
                  <c:v>6.0591102985984156E-2</c:v>
                </c:pt>
                <c:pt idx="2">
                  <c:v>6.4794117647058835E-2</c:v>
                </c:pt>
                <c:pt idx="3">
                  <c:v>7.03088803088803E-2</c:v>
                </c:pt>
                <c:pt idx="4">
                  <c:v>5.9608775137111526E-2</c:v>
                </c:pt>
                <c:pt idx="5">
                  <c:v>4.3413719185423395E-2</c:v>
                </c:pt>
                <c:pt idx="6">
                  <c:v>5.8922796629469393E-2</c:v>
                </c:pt>
                <c:pt idx="7">
                  <c:v>5.6732522796352575E-2</c:v>
                </c:pt>
              </c:numCache>
            </c:numRef>
          </c:val>
        </c:ser>
        <c:overlap val="-10"/>
        <c:axId val="87889408"/>
        <c:axId val="87890944"/>
      </c:barChart>
      <c:catAx>
        <c:axId val="87889408"/>
        <c:scaling>
          <c:orientation val="minMax"/>
        </c:scaling>
        <c:axPos val="b"/>
        <c:numFmt formatCode="General" sourceLinked="1"/>
        <c:tickLblPos val="nextTo"/>
        <c:crossAx val="87890944"/>
        <c:crosses val="autoZero"/>
        <c:auto val="1"/>
        <c:lblAlgn val="ctr"/>
        <c:lblOffset val="100"/>
      </c:catAx>
      <c:valAx>
        <c:axId val="87890944"/>
        <c:scaling>
          <c:orientation val="minMax"/>
          <c:max val="7.0000000000000021E-2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Mean TI [%]</a:t>
                </a:r>
              </a:p>
            </c:rich>
          </c:tx>
          <c:layout>
            <c:manualLayout>
              <c:xMode val="edge"/>
              <c:yMode val="edge"/>
              <c:x val="1.0740315835357405E-2"/>
              <c:y val="0.3693463926765253"/>
            </c:manualLayout>
          </c:layout>
        </c:title>
        <c:numFmt formatCode="0.0%" sourceLinked="1"/>
        <c:tickLblPos val="nextTo"/>
        <c:crossAx val="87889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6008091601725433E-2"/>
          <c:y val="0.9079698269423635"/>
          <c:w val="0.88327342596986558"/>
          <c:h val="4.8669739453300054E-2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</c:chart>
  <c:txPr>
    <a:bodyPr/>
    <a:lstStyle/>
    <a:p>
      <a:pPr>
        <a:defRPr>
          <a:latin typeface="Avenir LT 45 Book" pitchFamily="2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8.7791816391985592E-2"/>
          <c:y val="3.7370738334410791E-2"/>
          <c:w val="0.81316203937267439"/>
          <c:h val="0.70185727395119024"/>
        </c:manualLayout>
      </c:layout>
      <c:areaChart>
        <c:grouping val="standard"/>
        <c:ser>
          <c:idx val="0"/>
          <c:order val="0"/>
          <c:tx>
            <c:strRef>
              <c:f>'Fetch and orography'!$A$5</c:f>
              <c:strCache>
                <c:ptCount val="1"/>
                <c:pt idx="0">
                  <c:v>Fetch [km]</c:v>
                </c:pt>
              </c:strCache>
            </c:strRef>
          </c:tx>
          <c:spPr>
            <a:solidFill>
              <a:srgbClr val="000099">
                <a:alpha val="10196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orography'!$B$5:$M$5</c:f>
              <c:numCache>
                <c:formatCode>General</c:formatCode>
                <c:ptCount val="12"/>
                <c:pt idx="0">
                  <c:v>999</c:v>
                </c:pt>
                <c:pt idx="1">
                  <c:v>999</c:v>
                </c:pt>
                <c:pt idx="2">
                  <c:v>999</c:v>
                </c:pt>
                <c:pt idx="3">
                  <c:v>270</c:v>
                </c:pt>
                <c:pt idx="4">
                  <c:v>40</c:v>
                </c:pt>
                <c:pt idx="5">
                  <c:v>20</c:v>
                </c:pt>
                <c:pt idx="6">
                  <c:v>20</c:v>
                </c:pt>
                <c:pt idx="7">
                  <c:v>30</c:v>
                </c:pt>
                <c:pt idx="8">
                  <c:v>25</c:v>
                </c:pt>
                <c:pt idx="9">
                  <c:v>20</c:v>
                </c:pt>
                <c:pt idx="10">
                  <c:v>15</c:v>
                </c:pt>
                <c:pt idx="11">
                  <c:v>50</c:v>
                </c:pt>
              </c:numCache>
            </c:numRef>
          </c:val>
        </c:ser>
        <c:axId val="52330880"/>
        <c:axId val="52320512"/>
      </c:areaChart>
      <c:barChart>
        <c:barDir val="col"/>
        <c:grouping val="clustered"/>
        <c:ser>
          <c:idx val="1"/>
          <c:order val="1"/>
          <c:tx>
            <c:strRef>
              <c:f>'Fetch and orography'!$A$6</c:f>
              <c:strCache>
                <c:ptCount val="1"/>
                <c:pt idx="0">
                  <c:v>Complex terrain within 200 km</c:v>
                </c:pt>
              </c:strCache>
            </c:strRef>
          </c:tx>
          <c:spPr>
            <a:solidFill>
              <a:srgbClr val="4F6228">
                <a:alpha val="25882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orography'!$B$6:$M$6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999</c:v>
                </c:pt>
                <c:pt idx="10">
                  <c:v>999</c:v>
                </c:pt>
                <c:pt idx="11">
                  <c:v>999</c:v>
                </c:pt>
              </c:numCache>
            </c:numRef>
          </c:val>
        </c:ser>
        <c:gapWidth val="0"/>
        <c:axId val="52330880"/>
        <c:axId val="52320512"/>
      </c:barChart>
      <c:lineChart>
        <c:grouping val="standard"/>
        <c:ser>
          <c:idx val="2"/>
          <c:order val="2"/>
          <c:tx>
            <c:strRef>
              <c:f>'Fetch and orography'!$A$7</c:f>
              <c:strCache>
                <c:ptCount val="1"/>
                <c:pt idx="0">
                  <c:v>TI at 10 m/s [%]</c:v>
                </c:pt>
              </c:strCache>
            </c:strRef>
          </c:tx>
          <c:spPr>
            <a:ln w="444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orography'!$B$7:$M$7</c:f>
              <c:numCache>
                <c:formatCode>0.00</c:formatCode>
                <c:ptCount val="12"/>
                <c:pt idx="0">
                  <c:v>6.1695845260556759</c:v>
                </c:pt>
                <c:pt idx="1">
                  <c:v>6.1253865778002838</c:v>
                </c:pt>
                <c:pt idx="2">
                  <c:v>5.5126546720652367</c:v>
                </c:pt>
                <c:pt idx="3">
                  <c:v>5.4865902897407404</c:v>
                </c:pt>
                <c:pt idx="4">
                  <c:v>4.5048221644840893</c:v>
                </c:pt>
                <c:pt idx="5">
                  <c:v>4.8064346427744065</c:v>
                </c:pt>
                <c:pt idx="6">
                  <c:v>5.1434803789088965</c:v>
                </c:pt>
                <c:pt idx="7">
                  <c:v>5.0535440439538917</c:v>
                </c:pt>
                <c:pt idx="8">
                  <c:v>5.2513311241780425</c:v>
                </c:pt>
                <c:pt idx="9">
                  <c:v>6.1291071373880373</c:v>
                </c:pt>
                <c:pt idx="10">
                  <c:v>5.8288539201550744</c:v>
                </c:pt>
                <c:pt idx="11">
                  <c:v>6.141846646230622</c:v>
                </c:pt>
              </c:numCache>
            </c:numRef>
          </c:val>
        </c:ser>
        <c:ser>
          <c:idx val="3"/>
          <c:order val="3"/>
          <c:tx>
            <c:strRef>
              <c:f>'Fetch and orography'!$A$8</c:f>
              <c:strCache>
                <c:ptCount val="1"/>
                <c:pt idx="0">
                  <c:v>StdDev TI at 10 m/s [%]</c:v>
                </c:pt>
              </c:strCache>
            </c:strRef>
          </c:tx>
          <c:spPr>
            <a:ln w="44450">
              <a:solidFill>
                <a:srgbClr val="F79646">
                  <a:lumMod val="75000"/>
                </a:srgbClr>
              </a:solidFill>
              <a:prstDash val="dash"/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orography'!$B$8:$M$8</c:f>
              <c:numCache>
                <c:formatCode>0.00</c:formatCode>
                <c:ptCount val="12"/>
                <c:pt idx="0">
                  <c:v>2.0321286607095268</c:v>
                </c:pt>
                <c:pt idx="1">
                  <c:v>1.7224004782411553</c:v>
                </c:pt>
                <c:pt idx="2">
                  <c:v>1.7910031972208198</c:v>
                </c:pt>
                <c:pt idx="3">
                  <c:v>2.2016379422466801</c:v>
                </c:pt>
                <c:pt idx="4">
                  <c:v>1.9332294012847115</c:v>
                </c:pt>
                <c:pt idx="5">
                  <c:v>1.9385026501138121</c:v>
                </c:pt>
                <c:pt idx="6">
                  <c:v>2.0144731882023392</c:v>
                </c:pt>
                <c:pt idx="7">
                  <c:v>2.0293707990145249</c:v>
                </c:pt>
                <c:pt idx="8">
                  <c:v>2.1891205656973058</c:v>
                </c:pt>
                <c:pt idx="9">
                  <c:v>2.0058626738201064</c:v>
                </c:pt>
                <c:pt idx="10">
                  <c:v>2.2103766900997117</c:v>
                </c:pt>
                <c:pt idx="11">
                  <c:v>2.1355250012556519</c:v>
                </c:pt>
              </c:numCache>
            </c:numRef>
          </c:val>
        </c:ser>
        <c:marker val="1"/>
        <c:axId val="52304128"/>
        <c:axId val="52318592"/>
      </c:lineChart>
      <c:catAx>
        <c:axId val="52304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Direction bin centre [˚]</a:t>
                </a:r>
              </a:p>
            </c:rich>
          </c:tx>
          <c:layout/>
        </c:title>
        <c:tickLblPos val="nextTo"/>
        <c:crossAx val="52318592"/>
        <c:crosses val="autoZero"/>
        <c:auto val="1"/>
        <c:lblAlgn val="ctr"/>
        <c:lblOffset val="100"/>
      </c:catAx>
      <c:valAx>
        <c:axId val="52318592"/>
        <c:scaling>
          <c:orientation val="minMax"/>
          <c:max val="1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 and Std Dev TI [%]</a:t>
                </a:r>
              </a:p>
            </c:rich>
          </c:tx>
          <c:layout>
            <c:manualLayout>
              <c:xMode val="edge"/>
              <c:yMode val="edge"/>
              <c:x val="1.1565199495138141E-2"/>
              <c:y val="0.1971261723325575"/>
            </c:manualLayout>
          </c:layout>
        </c:title>
        <c:numFmt formatCode="0" sourceLinked="0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crossAx val="52304128"/>
        <c:crosses val="autoZero"/>
        <c:crossBetween val="between"/>
      </c:valAx>
      <c:valAx>
        <c:axId val="52320512"/>
        <c:scaling>
          <c:orientation val="minMax"/>
          <c:max val="20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Fetch length [km]</a:t>
                </a:r>
              </a:p>
            </c:rich>
          </c:tx>
          <c:layout>
            <c:manualLayout>
              <c:xMode val="edge"/>
              <c:yMode val="edge"/>
              <c:x val="0.9697714598195869"/>
              <c:y val="0.22908784413280461"/>
            </c:manualLayout>
          </c:layout>
        </c:title>
        <c:numFmt formatCode="0" sourceLinked="0"/>
        <c:tickLblPos val="nextTo"/>
        <c:crossAx val="52330880"/>
        <c:crosses val="max"/>
        <c:crossBetween val="between"/>
      </c:valAx>
      <c:catAx>
        <c:axId val="52330880"/>
        <c:scaling>
          <c:orientation val="minMax"/>
        </c:scaling>
        <c:delete val="1"/>
        <c:axPos val="b"/>
        <c:tickLblPos val="none"/>
        <c:crossAx val="52320512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7.2863033433444094E-3"/>
          <c:y val="0.89728437872607336"/>
          <c:w val="0.98398174337641897"/>
          <c:h val="6.6608522062727896E-2"/>
        </c:manualLayout>
      </c:layout>
    </c:legend>
    <c:plotVisOnly val="1"/>
    <c:dispBlanksAs val="gap"/>
  </c:chart>
  <c:txPr>
    <a:bodyPr/>
    <a:lstStyle/>
    <a:p>
      <a:pPr>
        <a:defRPr sz="1400">
          <a:latin typeface="Avenir LT 45 Book" pitchFamily="2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areaChart>
        <c:grouping val="standard"/>
        <c:ser>
          <c:idx val="0"/>
          <c:order val="0"/>
          <c:tx>
            <c:strRef>
              <c:f>'Fetch and orography'!$A$5</c:f>
              <c:strCache>
                <c:ptCount val="1"/>
                <c:pt idx="0">
                  <c:v>Fetch [km]</c:v>
                </c:pt>
              </c:strCache>
            </c:strRef>
          </c:tx>
          <c:spPr>
            <a:solidFill>
              <a:srgbClr val="000099">
                <a:alpha val="10196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orography'!$B$5:$M$5</c:f>
              <c:numCache>
                <c:formatCode>General</c:formatCode>
                <c:ptCount val="12"/>
                <c:pt idx="0">
                  <c:v>999</c:v>
                </c:pt>
                <c:pt idx="1">
                  <c:v>999</c:v>
                </c:pt>
                <c:pt idx="2">
                  <c:v>999</c:v>
                </c:pt>
                <c:pt idx="3">
                  <c:v>270</c:v>
                </c:pt>
                <c:pt idx="4">
                  <c:v>40</c:v>
                </c:pt>
                <c:pt idx="5">
                  <c:v>20</c:v>
                </c:pt>
                <c:pt idx="6">
                  <c:v>20</c:v>
                </c:pt>
                <c:pt idx="7">
                  <c:v>30</c:v>
                </c:pt>
                <c:pt idx="8">
                  <c:v>25</c:v>
                </c:pt>
                <c:pt idx="9">
                  <c:v>20</c:v>
                </c:pt>
                <c:pt idx="10">
                  <c:v>15</c:v>
                </c:pt>
                <c:pt idx="11">
                  <c:v>50</c:v>
                </c:pt>
              </c:numCache>
            </c:numRef>
          </c:val>
        </c:ser>
        <c:axId val="52463104"/>
        <c:axId val="52456832"/>
      </c:areaChart>
      <c:barChart>
        <c:barDir val="col"/>
        <c:grouping val="clustered"/>
        <c:ser>
          <c:idx val="1"/>
          <c:order val="1"/>
          <c:tx>
            <c:strRef>
              <c:f>'Fetch and orography'!$A$6</c:f>
              <c:strCache>
                <c:ptCount val="1"/>
                <c:pt idx="0">
                  <c:v>Mountains within 200 km</c:v>
                </c:pt>
              </c:strCache>
            </c:strRef>
          </c:tx>
          <c:spPr>
            <a:solidFill>
              <a:srgbClr val="4F6228">
                <a:alpha val="25882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orography'!$B$6:$M$6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999</c:v>
                </c:pt>
                <c:pt idx="10">
                  <c:v>999</c:v>
                </c:pt>
                <c:pt idx="11">
                  <c:v>999</c:v>
                </c:pt>
              </c:numCache>
            </c:numRef>
          </c:val>
        </c:ser>
        <c:gapWidth val="0"/>
        <c:axId val="52463104"/>
        <c:axId val="52456832"/>
      </c:barChart>
      <c:lineChart>
        <c:grouping val="standard"/>
        <c:ser>
          <c:idx val="2"/>
          <c:order val="2"/>
          <c:tx>
            <c:strRef>
              <c:f>'Fetch and orography'!$A$7</c:f>
              <c:strCache>
                <c:ptCount val="1"/>
                <c:pt idx="0">
                  <c:v>TI at 10 m/s [%]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orography'!$B$7:$M$7</c:f>
              <c:numCache>
                <c:formatCode>0.00</c:formatCode>
                <c:ptCount val="12"/>
                <c:pt idx="0">
                  <c:v>6.1695845260556679</c:v>
                </c:pt>
                <c:pt idx="1">
                  <c:v>6.125386577800275</c:v>
                </c:pt>
                <c:pt idx="2">
                  <c:v>5.5126546720652332</c:v>
                </c:pt>
                <c:pt idx="3">
                  <c:v>5.4865902897407404</c:v>
                </c:pt>
                <c:pt idx="4">
                  <c:v>4.5048221644840893</c:v>
                </c:pt>
                <c:pt idx="5">
                  <c:v>4.8064346427744065</c:v>
                </c:pt>
                <c:pt idx="6">
                  <c:v>5.1434803789088921</c:v>
                </c:pt>
                <c:pt idx="7">
                  <c:v>5.0535440439538917</c:v>
                </c:pt>
                <c:pt idx="8">
                  <c:v>5.2513311241780434</c:v>
                </c:pt>
                <c:pt idx="9">
                  <c:v>6.1291071373880355</c:v>
                </c:pt>
                <c:pt idx="10">
                  <c:v>5.8288539201550709</c:v>
                </c:pt>
                <c:pt idx="11">
                  <c:v>6.141846646230622</c:v>
                </c:pt>
              </c:numCache>
            </c:numRef>
          </c:val>
        </c:ser>
        <c:ser>
          <c:idx val="3"/>
          <c:order val="3"/>
          <c:tx>
            <c:strRef>
              <c:f>'Fetch and orography'!$A$8</c:f>
              <c:strCache>
                <c:ptCount val="1"/>
                <c:pt idx="0">
                  <c:v>StdDev TI at 10 m/s [%]</c:v>
                </c:pt>
              </c:strCache>
            </c:strRef>
          </c:tx>
          <c:spPr>
            <a:ln w="12700">
              <a:solidFill>
                <a:srgbClr val="F79646">
                  <a:lumMod val="75000"/>
                </a:srgbClr>
              </a:solidFill>
              <a:prstDash val="dash"/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orography'!$B$8:$M$8</c:f>
              <c:numCache>
                <c:formatCode>0.00</c:formatCode>
                <c:ptCount val="12"/>
                <c:pt idx="0">
                  <c:v>2.0321286607095268</c:v>
                </c:pt>
                <c:pt idx="1">
                  <c:v>1.7224004782411553</c:v>
                </c:pt>
                <c:pt idx="2">
                  <c:v>1.7910031972208198</c:v>
                </c:pt>
                <c:pt idx="3">
                  <c:v>2.2016379422466819</c:v>
                </c:pt>
                <c:pt idx="4">
                  <c:v>1.9332294012847115</c:v>
                </c:pt>
                <c:pt idx="5">
                  <c:v>1.9385026501138121</c:v>
                </c:pt>
                <c:pt idx="6">
                  <c:v>2.0144731882023392</c:v>
                </c:pt>
                <c:pt idx="7">
                  <c:v>2.0293707990145249</c:v>
                </c:pt>
                <c:pt idx="8">
                  <c:v>2.1891205656973098</c:v>
                </c:pt>
                <c:pt idx="9">
                  <c:v>2.0058626738201037</c:v>
                </c:pt>
                <c:pt idx="10">
                  <c:v>2.2103766900997117</c:v>
                </c:pt>
                <c:pt idx="11">
                  <c:v>2.1355250012556519</c:v>
                </c:pt>
              </c:numCache>
            </c:numRef>
          </c:val>
        </c:ser>
        <c:marker val="1"/>
        <c:axId val="52453376"/>
        <c:axId val="52454912"/>
      </c:lineChart>
      <c:catAx>
        <c:axId val="5245337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2454912"/>
        <c:crosses val="autoZero"/>
        <c:auto val="1"/>
        <c:lblAlgn val="ctr"/>
        <c:lblOffset val="100"/>
      </c:catAx>
      <c:valAx>
        <c:axId val="52454912"/>
        <c:scaling>
          <c:orientation val="minMax"/>
          <c:max val="1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r>
                  <a:rPr lang="en-US" b="0" dirty="0">
                    <a:solidFill>
                      <a:schemeClr val="accent6">
                        <a:lumMod val="75000"/>
                      </a:schemeClr>
                    </a:solidFill>
                  </a:rPr>
                  <a:t>TI and Std Dev TI [%]</a:t>
                </a:r>
              </a:p>
            </c:rich>
          </c:tx>
          <c:layout/>
        </c:title>
        <c:numFmt formatCode="0" sourceLinked="0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en-US"/>
          </a:p>
        </c:txPr>
        <c:crossAx val="52453376"/>
        <c:crosses val="autoZero"/>
        <c:crossBetween val="between"/>
        <c:majorUnit val="2"/>
      </c:valAx>
      <c:valAx>
        <c:axId val="52456832"/>
        <c:scaling>
          <c:orientation val="minMax"/>
          <c:max val="200"/>
        </c:scaling>
        <c:axPos val="r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tx2"/>
                    </a:solidFill>
                  </a:defRPr>
                </a:pPr>
                <a:r>
                  <a:rPr lang="en-US" b="0">
                    <a:solidFill>
                      <a:schemeClr val="tx2"/>
                    </a:solidFill>
                  </a:rPr>
                  <a:t>Fetch length [km]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52463104"/>
        <c:crosses val="max"/>
        <c:crossBetween val="between"/>
      </c:valAx>
      <c:catAx>
        <c:axId val="52463104"/>
        <c:scaling>
          <c:orientation val="minMax"/>
        </c:scaling>
        <c:delete val="1"/>
        <c:axPos val="b"/>
        <c:tickLblPos val="none"/>
        <c:crossAx val="52456832"/>
        <c:crosses val="autoZero"/>
        <c:auto val="1"/>
        <c:lblAlgn val="ctr"/>
        <c:lblOffset val="100"/>
      </c:catAx>
    </c:plotArea>
    <c:plotVisOnly val="1"/>
    <c:dispBlanksAs val="gap"/>
  </c:chart>
  <c:spPr>
    <a:solidFill>
      <a:schemeClr val="bg1"/>
    </a:solidFill>
  </c:spPr>
  <c:txPr>
    <a:bodyPr/>
    <a:lstStyle/>
    <a:p>
      <a:pPr>
        <a:defRPr>
          <a:latin typeface="Avenir LT 45 Book" pitchFamily="2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areaChart>
        <c:grouping val="standard"/>
        <c:ser>
          <c:idx val="0"/>
          <c:order val="0"/>
          <c:tx>
            <c:strRef>
              <c:f>'Fetch and orography'!$A$25</c:f>
              <c:strCache>
                <c:ptCount val="1"/>
                <c:pt idx="0">
                  <c:v>Fetch [km]</c:v>
                </c:pt>
              </c:strCache>
            </c:strRef>
          </c:tx>
          <c:spPr>
            <a:solidFill>
              <a:srgbClr val="000099">
                <a:alpha val="10196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orography'!$B$25:$M$25</c:f>
              <c:numCache>
                <c:formatCode>General</c:formatCode>
                <c:ptCount val="12"/>
                <c:pt idx="0">
                  <c:v>999</c:v>
                </c:pt>
                <c:pt idx="1">
                  <c:v>999</c:v>
                </c:pt>
                <c:pt idx="2">
                  <c:v>200</c:v>
                </c:pt>
                <c:pt idx="3">
                  <c:v>130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70</c:v>
                </c:pt>
                <c:pt idx="8">
                  <c:v>45</c:v>
                </c:pt>
                <c:pt idx="9">
                  <c:v>20</c:v>
                </c:pt>
                <c:pt idx="10">
                  <c:v>25</c:v>
                </c:pt>
                <c:pt idx="11">
                  <c:v>30</c:v>
                </c:pt>
              </c:numCache>
            </c:numRef>
          </c:val>
        </c:ser>
        <c:axId val="52377472"/>
        <c:axId val="52375552"/>
      </c:areaChart>
      <c:barChart>
        <c:barDir val="col"/>
        <c:grouping val="clustered"/>
        <c:ser>
          <c:idx val="1"/>
          <c:order val="1"/>
          <c:tx>
            <c:strRef>
              <c:f>'Fetch and orography'!$A$26</c:f>
              <c:strCache>
                <c:ptCount val="1"/>
                <c:pt idx="0">
                  <c:v>Mountains within 200 km</c:v>
                </c:pt>
              </c:strCache>
            </c:strRef>
          </c:tx>
          <c:spPr>
            <a:solidFill>
              <a:srgbClr val="4F6228">
                <a:alpha val="25882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orography'!$B$26:$M$26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gapWidth val="0"/>
        <c:axId val="52377472"/>
        <c:axId val="52375552"/>
      </c:barChart>
      <c:lineChart>
        <c:grouping val="standard"/>
        <c:ser>
          <c:idx val="2"/>
          <c:order val="2"/>
          <c:tx>
            <c:strRef>
              <c:f>'Fetch and orography'!$A$27</c:f>
              <c:strCache>
                <c:ptCount val="1"/>
                <c:pt idx="0">
                  <c:v>TI at 10 m/s [%]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orography'!$B$27:$M$27</c:f>
              <c:numCache>
                <c:formatCode>0.00</c:formatCode>
                <c:ptCount val="12"/>
                <c:pt idx="0">
                  <c:v>5.3800110958274336</c:v>
                </c:pt>
                <c:pt idx="1">
                  <c:v>5.6829727807864066</c:v>
                </c:pt>
                <c:pt idx="2">
                  <c:v>5.5163913435101914</c:v>
                </c:pt>
                <c:pt idx="3">
                  <c:v>4.8803291574804541</c:v>
                </c:pt>
                <c:pt idx="4">
                  <c:v>4.9296259419797073</c:v>
                </c:pt>
                <c:pt idx="5">
                  <c:v>4.9525320885469286</c:v>
                </c:pt>
                <c:pt idx="6">
                  <c:v>4.6029406003567734</c:v>
                </c:pt>
                <c:pt idx="7">
                  <c:v>4.481608787177751</c:v>
                </c:pt>
                <c:pt idx="8">
                  <c:v>4.9911925305261864</c:v>
                </c:pt>
                <c:pt idx="9">
                  <c:v>5.5540252425843066</c:v>
                </c:pt>
                <c:pt idx="10">
                  <c:v>6.3061909925580402</c:v>
                </c:pt>
                <c:pt idx="11">
                  <c:v>6.3032156454899253</c:v>
                </c:pt>
              </c:numCache>
            </c:numRef>
          </c:val>
        </c:ser>
        <c:ser>
          <c:idx val="3"/>
          <c:order val="3"/>
          <c:tx>
            <c:strRef>
              <c:f>'Fetch and orography'!$A$28</c:f>
              <c:strCache>
                <c:ptCount val="1"/>
                <c:pt idx="0">
                  <c:v>StdDev TI at 10 m/s [%]</c:v>
                </c:pt>
              </c:strCache>
            </c:strRef>
          </c:tx>
          <c:spPr>
            <a:ln w="12700">
              <a:solidFill>
                <a:srgbClr val="F79646">
                  <a:lumMod val="75000"/>
                </a:srgbClr>
              </a:solidFill>
              <a:prstDash val="dash"/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orography'!$B$28:$M$28</c:f>
              <c:numCache>
                <c:formatCode>0.00</c:formatCode>
                <c:ptCount val="12"/>
                <c:pt idx="0">
                  <c:v>2.4207685990751977</c:v>
                </c:pt>
                <c:pt idx="1">
                  <c:v>2.0336779355752537</c:v>
                </c:pt>
                <c:pt idx="2">
                  <c:v>2.2363661292611723</c:v>
                </c:pt>
                <c:pt idx="3">
                  <c:v>2.4906086360176523</c:v>
                </c:pt>
                <c:pt idx="4">
                  <c:v>2.4871301034362352</c:v>
                </c:pt>
                <c:pt idx="5">
                  <c:v>2.3770197011196519</c:v>
                </c:pt>
                <c:pt idx="6">
                  <c:v>1.8963248754841453</c:v>
                </c:pt>
                <c:pt idx="7">
                  <c:v>1.946706237038619</c:v>
                </c:pt>
                <c:pt idx="8">
                  <c:v>2.1341241837716431</c:v>
                </c:pt>
                <c:pt idx="9">
                  <c:v>2.1567447007255618</c:v>
                </c:pt>
                <c:pt idx="10">
                  <c:v>2.0824460484683782</c:v>
                </c:pt>
                <c:pt idx="11">
                  <c:v>2.3300908347209717</c:v>
                </c:pt>
              </c:numCache>
            </c:numRef>
          </c:val>
        </c:ser>
        <c:marker val="1"/>
        <c:axId val="52371840"/>
        <c:axId val="52373376"/>
      </c:lineChart>
      <c:catAx>
        <c:axId val="5237184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2373376"/>
        <c:crosses val="autoZero"/>
        <c:auto val="1"/>
        <c:lblAlgn val="ctr"/>
        <c:lblOffset val="100"/>
      </c:catAx>
      <c:valAx>
        <c:axId val="52373376"/>
        <c:scaling>
          <c:orientation val="minMax"/>
          <c:max val="1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r>
                  <a:rPr lang="en-US" b="0">
                    <a:solidFill>
                      <a:schemeClr val="accent6">
                        <a:lumMod val="75000"/>
                      </a:schemeClr>
                    </a:solidFill>
                  </a:rPr>
                  <a:t>TI and Std Dev TI [%]</a:t>
                </a:r>
              </a:p>
            </c:rich>
          </c:tx>
          <c:layout/>
        </c:title>
        <c:numFmt formatCode="0" sourceLinked="0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en-US"/>
          </a:p>
        </c:txPr>
        <c:crossAx val="52371840"/>
        <c:crosses val="autoZero"/>
        <c:crossBetween val="between"/>
        <c:majorUnit val="2"/>
      </c:valAx>
      <c:valAx>
        <c:axId val="52375552"/>
        <c:scaling>
          <c:orientation val="minMax"/>
          <c:max val="200"/>
        </c:scaling>
        <c:axPos val="r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tx2"/>
                    </a:solidFill>
                  </a:defRPr>
                </a:pPr>
                <a:r>
                  <a:rPr lang="en-US" b="0">
                    <a:solidFill>
                      <a:schemeClr val="tx2"/>
                    </a:solidFill>
                  </a:rPr>
                  <a:t>Fetch length [km]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52377472"/>
        <c:crosses val="max"/>
        <c:crossBetween val="between"/>
      </c:valAx>
      <c:catAx>
        <c:axId val="52377472"/>
        <c:scaling>
          <c:orientation val="minMax"/>
        </c:scaling>
        <c:delete val="1"/>
        <c:axPos val="b"/>
        <c:tickLblPos val="none"/>
        <c:crossAx val="52375552"/>
        <c:crosses val="autoZero"/>
        <c:auto val="1"/>
        <c:lblAlgn val="ctr"/>
        <c:lblOffset val="100"/>
      </c:catAx>
    </c:plotArea>
    <c:plotVisOnly val="1"/>
    <c:dispBlanksAs val="gap"/>
  </c:chart>
  <c:spPr>
    <a:solidFill>
      <a:schemeClr val="bg1"/>
    </a:solidFill>
  </c:spPr>
  <c:txPr>
    <a:bodyPr/>
    <a:lstStyle/>
    <a:p>
      <a:pPr>
        <a:defRPr>
          <a:latin typeface="Avenir LT 45 Book" pitchFamily="2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areaChart>
        <c:grouping val="standard"/>
        <c:ser>
          <c:idx val="0"/>
          <c:order val="0"/>
          <c:tx>
            <c:strRef>
              <c:f>'Fetch and orography'!$A$85</c:f>
              <c:strCache>
                <c:ptCount val="1"/>
                <c:pt idx="0">
                  <c:v>Fetch [km]</c:v>
                </c:pt>
              </c:strCache>
            </c:strRef>
          </c:tx>
          <c:spPr>
            <a:solidFill>
              <a:srgbClr val="000099">
                <a:alpha val="10196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orography'!$B$85:$M$85</c:f>
              <c:numCache>
                <c:formatCode>General</c:formatCode>
                <c:ptCount val="12"/>
                <c:pt idx="0">
                  <c:v>999</c:v>
                </c:pt>
                <c:pt idx="1">
                  <c:v>999</c:v>
                </c:pt>
                <c:pt idx="2">
                  <c:v>100</c:v>
                </c:pt>
                <c:pt idx="3">
                  <c:v>80</c:v>
                </c:pt>
                <c:pt idx="4">
                  <c:v>90</c:v>
                </c:pt>
                <c:pt idx="5">
                  <c:v>110</c:v>
                </c:pt>
                <c:pt idx="6">
                  <c:v>160</c:v>
                </c:pt>
                <c:pt idx="7">
                  <c:v>230</c:v>
                </c:pt>
                <c:pt idx="8">
                  <c:v>120</c:v>
                </c:pt>
                <c:pt idx="9">
                  <c:v>150</c:v>
                </c:pt>
                <c:pt idx="10">
                  <c:v>310</c:v>
                </c:pt>
                <c:pt idx="11">
                  <c:v>999</c:v>
                </c:pt>
              </c:numCache>
            </c:numRef>
          </c:val>
        </c:ser>
        <c:axId val="52500736"/>
        <c:axId val="52498816"/>
      </c:areaChart>
      <c:barChart>
        <c:barDir val="col"/>
        <c:grouping val="clustered"/>
        <c:ser>
          <c:idx val="1"/>
          <c:order val="1"/>
          <c:tx>
            <c:strRef>
              <c:f>'Fetch and orography'!$A$86</c:f>
              <c:strCache>
                <c:ptCount val="1"/>
                <c:pt idx="0">
                  <c:v>Mountains within 200 km</c:v>
                </c:pt>
              </c:strCache>
            </c:strRef>
          </c:tx>
          <c:spPr>
            <a:solidFill>
              <a:srgbClr val="4F6228">
                <a:alpha val="25882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orography'!$B$86:$M$86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gapWidth val="0"/>
        <c:axId val="52500736"/>
        <c:axId val="52498816"/>
      </c:barChart>
      <c:lineChart>
        <c:grouping val="standard"/>
        <c:ser>
          <c:idx val="2"/>
          <c:order val="2"/>
          <c:tx>
            <c:strRef>
              <c:f>'Fetch and orography'!$A$87</c:f>
              <c:strCache>
                <c:ptCount val="1"/>
                <c:pt idx="0">
                  <c:v>TI at 10 m/s [%]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orography'!$B$87:$M$87</c:f>
              <c:numCache>
                <c:formatCode>0.00</c:formatCode>
                <c:ptCount val="12"/>
                <c:pt idx="0">
                  <c:v>6.0297726674005707</c:v>
                </c:pt>
                <c:pt idx="1">
                  <c:v>5.3559545613330339</c:v>
                </c:pt>
                <c:pt idx="2">
                  <c:v>5.5428046254437815</c:v>
                </c:pt>
                <c:pt idx="3">
                  <c:v>5.2152285585995077</c:v>
                </c:pt>
                <c:pt idx="4">
                  <c:v>4.5681822415744717</c:v>
                </c:pt>
                <c:pt idx="5">
                  <c:v>4.6349281649658796</c:v>
                </c:pt>
                <c:pt idx="6">
                  <c:v>4.8211494178954668</c:v>
                </c:pt>
                <c:pt idx="7">
                  <c:v>4.8243963814502226</c:v>
                </c:pt>
                <c:pt idx="8">
                  <c:v>5.2831468470137057</c:v>
                </c:pt>
                <c:pt idx="9">
                  <c:v>5.4612716339290523</c:v>
                </c:pt>
                <c:pt idx="10">
                  <c:v>5.8852565848053384</c:v>
                </c:pt>
                <c:pt idx="11">
                  <c:v>6.0208140513980597</c:v>
                </c:pt>
              </c:numCache>
            </c:numRef>
          </c:val>
        </c:ser>
        <c:ser>
          <c:idx val="3"/>
          <c:order val="3"/>
          <c:tx>
            <c:strRef>
              <c:f>'Fetch and orography'!$A$88</c:f>
              <c:strCache>
                <c:ptCount val="1"/>
                <c:pt idx="0">
                  <c:v>StdDev TI at 10 m/s [%]</c:v>
                </c:pt>
              </c:strCache>
            </c:strRef>
          </c:tx>
          <c:spPr>
            <a:ln w="12700">
              <a:solidFill>
                <a:srgbClr val="F79646">
                  <a:lumMod val="75000"/>
                </a:srgbClr>
              </a:solidFill>
              <a:prstDash val="dash"/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orography'!$B$88:$M$88</c:f>
              <c:numCache>
                <c:formatCode>0.00</c:formatCode>
                <c:ptCount val="12"/>
                <c:pt idx="0">
                  <c:v>2.6790097378452571</c:v>
                </c:pt>
                <c:pt idx="1">
                  <c:v>2.2673516832225831</c:v>
                </c:pt>
                <c:pt idx="2">
                  <c:v>2.4477659039987976</c:v>
                </c:pt>
                <c:pt idx="3">
                  <c:v>2.5512939541851987</c:v>
                </c:pt>
                <c:pt idx="4">
                  <c:v>1.9614355285033973</c:v>
                </c:pt>
                <c:pt idx="5">
                  <c:v>1.981738513520358</c:v>
                </c:pt>
                <c:pt idx="6">
                  <c:v>2.174183608541465</c:v>
                </c:pt>
                <c:pt idx="7">
                  <c:v>1.9235402771250418</c:v>
                </c:pt>
                <c:pt idx="8">
                  <c:v>2.0679874562190612</c:v>
                </c:pt>
                <c:pt idx="9">
                  <c:v>1.9156763372487871</c:v>
                </c:pt>
                <c:pt idx="10">
                  <c:v>2.0018706128637827</c:v>
                </c:pt>
                <c:pt idx="11">
                  <c:v>2.3276050677183706</c:v>
                </c:pt>
              </c:numCache>
            </c:numRef>
          </c:val>
        </c:ser>
        <c:marker val="1"/>
        <c:axId val="52495104"/>
        <c:axId val="52496640"/>
      </c:lineChart>
      <c:catAx>
        <c:axId val="52495104"/>
        <c:scaling>
          <c:orientation val="minMax"/>
        </c:scaling>
        <c:axPos val="b"/>
        <c:tickLblPos val="nextTo"/>
        <c:crossAx val="52496640"/>
        <c:crosses val="autoZero"/>
        <c:auto val="1"/>
        <c:lblAlgn val="ctr"/>
        <c:lblOffset val="100"/>
      </c:catAx>
      <c:valAx>
        <c:axId val="52496640"/>
        <c:scaling>
          <c:orientation val="minMax"/>
          <c:max val="1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r>
                  <a:rPr lang="en-US" b="0">
                    <a:solidFill>
                      <a:schemeClr val="accent6">
                        <a:lumMod val="75000"/>
                      </a:schemeClr>
                    </a:solidFill>
                  </a:rPr>
                  <a:t>TI and Std Dev TI [%]</a:t>
                </a:r>
              </a:p>
            </c:rich>
          </c:tx>
          <c:layout/>
        </c:title>
        <c:numFmt formatCode="0" sourceLinked="0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en-US"/>
          </a:p>
        </c:txPr>
        <c:crossAx val="52495104"/>
        <c:crosses val="autoZero"/>
        <c:crossBetween val="between"/>
        <c:majorUnit val="2"/>
      </c:valAx>
      <c:valAx>
        <c:axId val="52498816"/>
        <c:scaling>
          <c:orientation val="minMax"/>
          <c:max val="200"/>
        </c:scaling>
        <c:axPos val="r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tx2"/>
                    </a:solidFill>
                  </a:defRPr>
                </a:pPr>
                <a:r>
                  <a:rPr lang="en-US" b="0">
                    <a:solidFill>
                      <a:schemeClr val="tx2"/>
                    </a:solidFill>
                  </a:rPr>
                  <a:t>Fetch length [km]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52500736"/>
        <c:crosses val="max"/>
        <c:crossBetween val="between"/>
      </c:valAx>
      <c:catAx>
        <c:axId val="52500736"/>
        <c:scaling>
          <c:orientation val="minMax"/>
        </c:scaling>
        <c:delete val="1"/>
        <c:axPos val="b"/>
        <c:tickLblPos val="none"/>
        <c:crossAx val="52498816"/>
        <c:crosses val="autoZero"/>
        <c:auto val="1"/>
        <c:lblAlgn val="ctr"/>
        <c:lblOffset val="100"/>
      </c:catAx>
    </c:plotArea>
    <c:plotVisOnly val="1"/>
    <c:dispBlanksAs val="gap"/>
  </c:chart>
  <c:spPr>
    <a:solidFill>
      <a:schemeClr val="bg1"/>
    </a:solidFill>
  </c:spPr>
  <c:txPr>
    <a:bodyPr/>
    <a:lstStyle/>
    <a:p>
      <a:pPr>
        <a:defRPr>
          <a:latin typeface="Avenir LT 45 Book" pitchFamily="2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areaChart>
        <c:grouping val="standard"/>
        <c:ser>
          <c:idx val="0"/>
          <c:order val="0"/>
          <c:tx>
            <c:strRef>
              <c:f>'Fetch and orography'!$A$105</c:f>
              <c:strCache>
                <c:ptCount val="1"/>
                <c:pt idx="0">
                  <c:v>Fetch [km]</c:v>
                </c:pt>
              </c:strCache>
            </c:strRef>
          </c:tx>
          <c:spPr>
            <a:solidFill>
              <a:srgbClr val="000099">
                <a:alpha val="10196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orography'!$B$105:$M$105</c:f>
              <c:numCache>
                <c:formatCode>General</c:formatCode>
                <c:ptCount val="12"/>
                <c:pt idx="0">
                  <c:v>15</c:v>
                </c:pt>
                <c:pt idx="1">
                  <c:v>50</c:v>
                </c:pt>
                <c:pt idx="2">
                  <c:v>270</c:v>
                </c:pt>
                <c:pt idx="3">
                  <c:v>150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15</c:v>
                </c:pt>
                <c:pt idx="10">
                  <c:v>20</c:v>
                </c:pt>
                <c:pt idx="11">
                  <c:v>15</c:v>
                </c:pt>
              </c:numCache>
            </c:numRef>
          </c:val>
        </c:ser>
        <c:axId val="52558464"/>
        <c:axId val="52556544"/>
      </c:areaChart>
      <c:barChart>
        <c:barDir val="col"/>
        <c:grouping val="clustered"/>
        <c:ser>
          <c:idx val="1"/>
          <c:order val="1"/>
          <c:tx>
            <c:strRef>
              <c:f>'Fetch and orography'!$A$106</c:f>
              <c:strCache>
                <c:ptCount val="1"/>
                <c:pt idx="0">
                  <c:v>Mountains within 200 km</c:v>
                </c:pt>
              </c:strCache>
            </c:strRef>
          </c:tx>
          <c:spPr>
            <a:solidFill>
              <a:srgbClr val="4F6228">
                <a:alpha val="25882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orography'!$B$106:$M$106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gapWidth val="0"/>
        <c:axId val="52558464"/>
        <c:axId val="52556544"/>
      </c:barChart>
      <c:lineChart>
        <c:grouping val="standard"/>
        <c:ser>
          <c:idx val="2"/>
          <c:order val="2"/>
          <c:tx>
            <c:strRef>
              <c:f>'Fetch and orography'!$A$107</c:f>
              <c:strCache>
                <c:ptCount val="1"/>
                <c:pt idx="0">
                  <c:v>TI at 10 m/s [%]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orography'!$B$107:$M$107</c:f>
              <c:numCache>
                <c:formatCode>0.00</c:formatCode>
                <c:ptCount val="12"/>
                <c:pt idx="0">
                  <c:v>6.1495950984965875</c:v>
                </c:pt>
                <c:pt idx="1">
                  <c:v>6.2618844531260649</c:v>
                </c:pt>
                <c:pt idx="2">
                  <c:v>5.4894319819594823</c:v>
                </c:pt>
                <c:pt idx="3">
                  <c:v>5.5157916044411834</c:v>
                </c:pt>
                <c:pt idx="4">
                  <c:v>4.741888569763705</c:v>
                </c:pt>
                <c:pt idx="5">
                  <c:v>5.0588088167174687</c:v>
                </c:pt>
                <c:pt idx="6">
                  <c:v>5.9312945821895902</c:v>
                </c:pt>
                <c:pt idx="7">
                  <c:v>5.2420817467017606</c:v>
                </c:pt>
                <c:pt idx="8">
                  <c:v>5.1047842378198878</c:v>
                </c:pt>
                <c:pt idx="9">
                  <c:v>5.3725398404686455</c:v>
                </c:pt>
                <c:pt idx="10">
                  <c:v>5.5377947079099545</c:v>
                </c:pt>
                <c:pt idx="11">
                  <c:v>6.6796733988594594</c:v>
                </c:pt>
              </c:numCache>
            </c:numRef>
          </c:val>
        </c:ser>
        <c:ser>
          <c:idx val="3"/>
          <c:order val="3"/>
          <c:tx>
            <c:strRef>
              <c:f>'Fetch and orography'!$A$108</c:f>
              <c:strCache>
                <c:ptCount val="1"/>
                <c:pt idx="0">
                  <c:v>StdDev TI at 10 m/s [%]</c:v>
                </c:pt>
              </c:strCache>
            </c:strRef>
          </c:tx>
          <c:spPr>
            <a:ln w="12700">
              <a:solidFill>
                <a:srgbClr val="F79646">
                  <a:lumMod val="75000"/>
                </a:srgbClr>
              </a:solidFill>
              <a:prstDash val="dash"/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orography'!$B$108:$M$108</c:f>
              <c:numCache>
                <c:formatCode>0.00</c:formatCode>
                <c:ptCount val="12"/>
                <c:pt idx="0">
                  <c:v>2.6791423590985173</c:v>
                </c:pt>
                <c:pt idx="1">
                  <c:v>2.7524813060963882</c:v>
                </c:pt>
                <c:pt idx="2">
                  <c:v>1.8094976898429538</c:v>
                </c:pt>
                <c:pt idx="3">
                  <c:v>1.8977955299049241</c:v>
                </c:pt>
                <c:pt idx="4">
                  <c:v>1.6724269472431035</c:v>
                </c:pt>
                <c:pt idx="5">
                  <c:v>1.9872367864844036</c:v>
                </c:pt>
                <c:pt idx="6">
                  <c:v>2.1353875067231312</c:v>
                </c:pt>
                <c:pt idx="7">
                  <c:v>2.1403474915395462</c:v>
                </c:pt>
                <c:pt idx="8">
                  <c:v>2.1186485349500503</c:v>
                </c:pt>
                <c:pt idx="9">
                  <c:v>2.152188794665955</c:v>
                </c:pt>
                <c:pt idx="10">
                  <c:v>1.9988008159426529</c:v>
                </c:pt>
                <c:pt idx="11">
                  <c:v>2.9633012700144117</c:v>
                </c:pt>
              </c:numCache>
            </c:numRef>
          </c:val>
        </c:ser>
        <c:marker val="1"/>
        <c:axId val="52540544"/>
        <c:axId val="52542080"/>
      </c:lineChart>
      <c:catAx>
        <c:axId val="52540544"/>
        <c:scaling>
          <c:orientation val="minMax"/>
        </c:scaling>
        <c:axPos val="b"/>
        <c:tickLblPos val="nextTo"/>
        <c:crossAx val="52542080"/>
        <c:crosses val="autoZero"/>
        <c:auto val="1"/>
        <c:lblAlgn val="ctr"/>
        <c:lblOffset val="100"/>
      </c:catAx>
      <c:valAx>
        <c:axId val="52542080"/>
        <c:scaling>
          <c:orientation val="minMax"/>
          <c:max val="1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r>
                  <a:rPr lang="en-US" b="0">
                    <a:solidFill>
                      <a:schemeClr val="accent6">
                        <a:lumMod val="75000"/>
                      </a:schemeClr>
                    </a:solidFill>
                  </a:rPr>
                  <a:t>TI and Std Dev TI [%]</a:t>
                </a:r>
              </a:p>
            </c:rich>
          </c:tx>
          <c:layout/>
        </c:title>
        <c:numFmt formatCode="0" sourceLinked="0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en-US"/>
          </a:p>
        </c:txPr>
        <c:crossAx val="52540544"/>
        <c:crosses val="autoZero"/>
        <c:crossBetween val="between"/>
        <c:majorUnit val="2"/>
      </c:valAx>
      <c:valAx>
        <c:axId val="52556544"/>
        <c:scaling>
          <c:orientation val="minMax"/>
          <c:max val="200"/>
        </c:scaling>
        <c:axPos val="r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tx2"/>
                    </a:solidFill>
                  </a:defRPr>
                </a:pPr>
                <a:r>
                  <a:rPr lang="en-US" b="0">
                    <a:solidFill>
                      <a:schemeClr val="tx2"/>
                    </a:solidFill>
                  </a:rPr>
                  <a:t>Fetch length [km]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52558464"/>
        <c:crosses val="max"/>
        <c:crossBetween val="between"/>
      </c:valAx>
      <c:catAx>
        <c:axId val="52558464"/>
        <c:scaling>
          <c:orientation val="minMax"/>
        </c:scaling>
        <c:delete val="1"/>
        <c:axPos val="b"/>
        <c:tickLblPos val="none"/>
        <c:crossAx val="52556544"/>
        <c:crosses val="autoZero"/>
        <c:auto val="1"/>
        <c:lblAlgn val="ctr"/>
        <c:lblOffset val="100"/>
      </c:catAx>
    </c:plotArea>
    <c:plotVisOnly val="1"/>
    <c:dispBlanksAs val="gap"/>
  </c:chart>
  <c:spPr>
    <a:solidFill>
      <a:schemeClr val="bg1"/>
    </a:solidFill>
  </c:spPr>
  <c:txPr>
    <a:bodyPr/>
    <a:lstStyle/>
    <a:p>
      <a:pPr>
        <a:defRPr>
          <a:latin typeface="Avenir LT 45 Book" pitchFamily="2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areaChart>
        <c:grouping val="standard"/>
        <c:ser>
          <c:idx val="0"/>
          <c:order val="0"/>
          <c:tx>
            <c:strRef>
              <c:f>'Fetch and orography'!$A$125</c:f>
              <c:strCache>
                <c:ptCount val="1"/>
                <c:pt idx="0">
                  <c:v>Fetch [km]</c:v>
                </c:pt>
              </c:strCache>
            </c:strRef>
          </c:tx>
          <c:spPr>
            <a:solidFill>
              <a:srgbClr val="000099">
                <a:alpha val="10196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orography'!$B$125:$M$125</c:f>
              <c:numCache>
                <c:formatCode>General</c:formatCode>
                <c:ptCount val="12"/>
                <c:pt idx="0">
                  <c:v>20</c:v>
                </c:pt>
                <c:pt idx="1">
                  <c:v>999</c:v>
                </c:pt>
                <c:pt idx="2">
                  <c:v>250</c:v>
                </c:pt>
                <c:pt idx="3">
                  <c:v>140</c:v>
                </c:pt>
                <c:pt idx="4">
                  <c:v>95</c:v>
                </c:pt>
                <c:pt idx="5">
                  <c:v>75</c:v>
                </c:pt>
                <c:pt idx="6">
                  <c:v>20</c:v>
                </c:pt>
                <c:pt idx="7">
                  <c:v>25</c:v>
                </c:pt>
                <c:pt idx="8">
                  <c:v>40</c:v>
                </c:pt>
                <c:pt idx="9">
                  <c:v>25</c:v>
                </c:pt>
                <c:pt idx="10">
                  <c:v>20</c:v>
                </c:pt>
                <c:pt idx="11">
                  <c:v>15</c:v>
                </c:pt>
              </c:numCache>
            </c:numRef>
          </c:val>
        </c:ser>
        <c:axId val="52616192"/>
        <c:axId val="52614272"/>
      </c:areaChart>
      <c:barChart>
        <c:barDir val="col"/>
        <c:grouping val="clustered"/>
        <c:ser>
          <c:idx val="1"/>
          <c:order val="1"/>
          <c:tx>
            <c:strRef>
              <c:f>'Fetch and orography'!$A$126</c:f>
              <c:strCache>
                <c:ptCount val="1"/>
                <c:pt idx="0">
                  <c:v>Mountains within 200 km</c:v>
                </c:pt>
              </c:strCache>
            </c:strRef>
          </c:tx>
          <c:spPr>
            <a:solidFill>
              <a:srgbClr val="4F6228">
                <a:alpha val="25882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orography'!$B$126:$M$126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gapWidth val="0"/>
        <c:axId val="52616192"/>
        <c:axId val="52614272"/>
      </c:barChart>
      <c:lineChart>
        <c:grouping val="standard"/>
        <c:ser>
          <c:idx val="2"/>
          <c:order val="2"/>
          <c:tx>
            <c:strRef>
              <c:f>'Fetch and orography'!$A$127</c:f>
              <c:strCache>
                <c:ptCount val="1"/>
                <c:pt idx="0">
                  <c:v>TI at 10 m/s [%]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orography'!$B$127:$M$127</c:f>
              <c:numCache>
                <c:formatCode>0.00</c:formatCode>
                <c:ptCount val="12"/>
                <c:pt idx="0">
                  <c:v>6.1048240917648817</c:v>
                </c:pt>
                <c:pt idx="1">
                  <c:v>5.8084661925232428</c:v>
                </c:pt>
                <c:pt idx="2">
                  <c:v>5.7839090235336714</c:v>
                </c:pt>
                <c:pt idx="3">
                  <c:v>4.7138587533683793</c:v>
                </c:pt>
                <c:pt idx="4">
                  <c:v>4.2627877640992295</c:v>
                </c:pt>
                <c:pt idx="5">
                  <c:v>4.0893944235082413</c:v>
                </c:pt>
                <c:pt idx="6">
                  <c:v>4.6376502587986455</c:v>
                </c:pt>
                <c:pt idx="7">
                  <c:v>4.7043450236558542</c:v>
                </c:pt>
                <c:pt idx="8">
                  <c:v>4.7994908368956635</c:v>
                </c:pt>
                <c:pt idx="9">
                  <c:v>5.3734303935297794</c:v>
                </c:pt>
                <c:pt idx="10">
                  <c:v>5.9517969678721938</c:v>
                </c:pt>
                <c:pt idx="11">
                  <c:v>6.6098090471079791</c:v>
                </c:pt>
              </c:numCache>
            </c:numRef>
          </c:val>
        </c:ser>
        <c:ser>
          <c:idx val="3"/>
          <c:order val="3"/>
          <c:tx>
            <c:strRef>
              <c:f>'Fetch and orography'!$A$128</c:f>
              <c:strCache>
                <c:ptCount val="1"/>
                <c:pt idx="0">
                  <c:v>StdDev TI at 10 m/s [%]</c:v>
                </c:pt>
              </c:strCache>
            </c:strRef>
          </c:tx>
          <c:spPr>
            <a:ln w="12700">
              <a:solidFill>
                <a:srgbClr val="F79646">
                  <a:lumMod val="75000"/>
                </a:srgbClr>
              </a:solidFill>
              <a:prstDash val="dash"/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orography'!$B$128:$M$128</c:f>
              <c:numCache>
                <c:formatCode>0.00</c:formatCode>
                <c:ptCount val="12"/>
                <c:pt idx="0">
                  <c:v>1.779021494242089</c:v>
                </c:pt>
                <c:pt idx="1">
                  <c:v>2.1394617955276418</c:v>
                </c:pt>
                <c:pt idx="2">
                  <c:v>2.4246983535102267</c:v>
                </c:pt>
                <c:pt idx="3">
                  <c:v>2.3499627819570392</c:v>
                </c:pt>
                <c:pt idx="4">
                  <c:v>2.0273438761450011</c:v>
                </c:pt>
                <c:pt idx="5">
                  <c:v>2.0553474154557767</c:v>
                </c:pt>
                <c:pt idx="6">
                  <c:v>1.962063947665232</c:v>
                </c:pt>
                <c:pt idx="7">
                  <c:v>2.0027707178083212</c:v>
                </c:pt>
                <c:pt idx="8">
                  <c:v>2.1926481978388832</c:v>
                </c:pt>
                <c:pt idx="9">
                  <c:v>2.2165890910184447</c:v>
                </c:pt>
                <c:pt idx="10">
                  <c:v>1.9437672866959053</c:v>
                </c:pt>
                <c:pt idx="11">
                  <c:v>1.8522988267903961</c:v>
                </c:pt>
              </c:numCache>
            </c:numRef>
          </c:val>
        </c:ser>
        <c:marker val="1"/>
        <c:axId val="52590080"/>
        <c:axId val="52591616"/>
      </c:lineChart>
      <c:catAx>
        <c:axId val="52590080"/>
        <c:scaling>
          <c:orientation val="minMax"/>
        </c:scaling>
        <c:axPos val="b"/>
        <c:tickLblPos val="nextTo"/>
        <c:crossAx val="52591616"/>
        <c:crosses val="autoZero"/>
        <c:auto val="1"/>
        <c:lblAlgn val="ctr"/>
        <c:lblOffset val="100"/>
      </c:catAx>
      <c:valAx>
        <c:axId val="52591616"/>
        <c:scaling>
          <c:orientation val="minMax"/>
          <c:max val="1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r>
                  <a:rPr lang="en-US" b="0">
                    <a:solidFill>
                      <a:schemeClr val="accent6">
                        <a:lumMod val="75000"/>
                      </a:schemeClr>
                    </a:solidFill>
                  </a:rPr>
                  <a:t>TI and Std Dev TI [%]</a:t>
                </a:r>
              </a:p>
            </c:rich>
          </c:tx>
          <c:layout/>
        </c:title>
        <c:numFmt formatCode="0" sourceLinked="0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en-US"/>
          </a:p>
        </c:txPr>
        <c:crossAx val="52590080"/>
        <c:crosses val="autoZero"/>
        <c:crossBetween val="between"/>
        <c:majorUnit val="2"/>
      </c:valAx>
      <c:valAx>
        <c:axId val="52614272"/>
        <c:scaling>
          <c:orientation val="minMax"/>
          <c:max val="200"/>
        </c:scaling>
        <c:axPos val="r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tx2"/>
                    </a:solidFill>
                  </a:defRPr>
                </a:pPr>
                <a:r>
                  <a:rPr lang="en-US" b="0">
                    <a:solidFill>
                      <a:schemeClr val="tx2"/>
                    </a:solidFill>
                  </a:rPr>
                  <a:t>Fetch length [km]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52616192"/>
        <c:crosses val="max"/>
        <c:crossBetween val="between"/>
      </c:valAx>
      <c:catAx>
        <c:axId val="52616192"/>
        <c:scaling>
          <c:orientation val="minMax"/>
        </c:scaling>
        <c:delete val="1"/>
        <c:axPos val="b"/>
        <c:tickLblPos val="none"/>
        <c:crossAx val="52614272"/>
        <c:crosses val="autoZero"/>
        <c:auto val="1"/>
        <c:lblAlgn val="ctr"/>
        <c:lblOffset val="100"/>
      </c:catAx>
    </c:plotArea>
    <c:plotVisOnly val="1"/>
    <c:dispBlanksAs val="gap"/>
  </c:chart>
  <c:spPr>
    <a:solidFill>
      <a:schemeClr val="bg1"/>
    </a:solidFill>
  </c:spPr>
  <c:txPr>
    <a:bodyPr/>
    <a:lstStyle/>
    <a:p>
      <a:pPr>
        <a:defRPr>
          <a:latin typeface="Avenir LT 45 Book" pitchFamily="2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areaChart>
        <c:grouping val="standard"/>
        <c:ser>
          <c:idx val="0"/>
          <c:order val="0"/>
          <c:tx>
            <c:strRef>
              <c:f>'Fetch and orography'!$A$45</c:f>
              <c:strCache>
                <c:ptCount val="1"/>
                <c:pt idx="0">
                  <c:v>Fetch [km]</c:v>
                </c:pt>
              </c:strCache>
            </c:strRef>
          </c:tx>
          <c:spPr>
            <a:solidFill>
              <a:srgbClr val="000099">
                <a:alpha val="10196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orography'!$B$45:$M$45</c:f>
              <c:numCache>
                <c:formatCode>General</c:formatCode>
                <c:ptCount val="12"/>
                <c:pt idx="0">
                  <c:v>100</c:v>
                </c:pt>
                <c:pt idx="1">
                  <c:v>55</c:v>
                </c:pt>
                <c:pt idx="2">
                  <c:v>30</c:v>
                </c:pt>
                <c:pt idx="3">
                  <c:v>20</c:v>
                </c:pt>
                <c:pt idx="4">
                  <c:v>20</c:v>
                </c:pt>
                <c:pt idx="5">
                  <c:v>15</c:v>
                </c:pt>
                <c:pt idx="6">
                  <c:v>15</c:v>
                </c:pt>
                <c:pt idx="7">
                  <c:v>25</c:v>
                </c:pt>
                <c:pt idx="8">
                  <c:v>30</c:v>
                </c:pt>
                <c:pt idx="9">
                  <c:v>170</c:v>
                </c:pt>
                <c:pt idx="10">
                  <c:v>175</c:v>
                </c:pt>
                <c:pt idx="11">
                  <c:v>105</c:v>
                </c:pt>
              </c:numCache>
            </c:numRef>
          </c:val>
        </c:ser>
        <c:axId val="52673920"/>
        <c:axId val="52672000"/>
      </c:areaChart>
      <c:barChart>
        <c:barDir val="col"/>
        <c:grouping val="clustered"/>
        <c:ser>
          <c:idx val="1"/>
          <c:order val="1"/>
          <c:tx>
            <c:strRef>
              <c:f>'Fetch and orography'!$A$46</c:f>
              <c:strCache>
                <c:ptCount val="1"/>
                <c:pt idx="0">
                  <c:v>Mountains within 200 km</c:v>
                </c:pt>
              </c:strCache>
            </c:strRef>
          </c:tx>
          <c:spPr>
            <a:solidFill>
              <a:srgbClr val="4F6228">
                <a:alpha val="25882"/>
              </a:srgbClr>
            </a:solidFill>
            <a:ln>
              <a:noFill/>
            </a:ln>
          </c:spP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orography'!$B$46:$M$46</c:f>
              <c:numCache>
                <c:formatCode>General</c:formatCode>
                <c:ptCount val="12"/>
                <c:pt idx="0">
                  <c:v>999</c:v>
                </c:pt>
                <c:pt idx="1">
                  <c:v>999</c:v>
                </c:pt>
                <c:pt idx="2">
                  <c:v>999</c:v>
                </c:pt>
                <c:pt idx="3">
                  <c:v>999</c:v>
                </c:pt>
                <c:pt idx="4">
                  <c:v>999</c:v>
                </c:pt>
                <c:pt idx="5">
                  <c:v>0</c:v>
                </c:pt>
                <c:pt idx="6">
                  <c:v>999</c:v>
                </c:pt>
                <c:pt idx="7">
                  <c:v>999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gapWidth val="0"/>
        <c:axId val="52673920"/>
        <c:axId val="52672000"/>
      </c:barChart>
      <c:lineChart>
        <c:grouping val="standard"/>
        <c:ser>
          <c:idx val="2"/>
          <c:order val="2"/>
          <c:tx>
            <c:strRef>
              <c:f>'Fetch and orography'!$A$47</c:f>
              <c:strCache>
                <c:ptCount val="1"/>
                <c:pt idx="0">
                  <c:v>TI at 10 m/s [%]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orography'!$B$47:$M$47</c:f>
              <c:numCache>
                <c:formatCode>0.00</c:formatCode>
                <c:ptCount val="12"/>
                <c:pt idx="0">
                  <c:v>7.1929662155345158</c:v>
                </c:pt>
                <c:pt idx="1">
                  <c:v>8.3221093368123054</c:v>
                </c:pt>
                <c:pt idx="2">
                  <c:v>5.6548703001215355</c:v>
                </c:pt>
                <c:pt idx="3">
                  <c:v>5.9436867457212834</c:v>
                </c:pt>
                <c:pt idx="4">
                  <c:v>5.1760516717553875</c:v>
                </c:pt>
                <c:pt idx="5">
                  <c:v>5.8923399680403845</c:v>
                </c:pt>
                <c:pt idx="6">
                  <c:v>6.2849144378181245</c:v>
                </c:pt>
                <c:pt idx="7">
                  <c:v>6.8791868205645477</c:v>
                </c:pt>
                <c:pt idx="8">
                  <c:v>5.7760323839585181</c:v>
                </c:pt>
                <c:pt idx="9">
                  <c:v>5.1201536313538965</c:v>
                </c:pt>
                <c:pt idx="10">
                  <c:v>5.7768716420108523</c:v>
                </c:pt>
                <c:pt idx="11">
                  <c:v>6.2345420440690029</c:v>
                </c:pt>
              </c:numCache>
            </c:numRef>
          </c:val>
        </c:ser>
        <c:ser>
          <c:idx val="3"/>
          <c:order val="3"/>
          <c:tx>
            <c:strRef>
              <c:f>'Fetch and orography'!$A$48</c:f>
              <c:strCache>
                <c:ptCount val="1"/>
                <c:pt idx="0">
                  <c:v>StdDev TI at 10 m/s [%]</c:v>
                </c:pt>
              </c:strCache>
            </c:strRef>
          </c:tx>
          <c:spPr>
            <a:ln w="12700">
              <a:solidFill>
                <a:srgbClr val="F79646">
                  <a:lumMod val="75000"/>
                </a:srgbClr>
              </a:solidFill>
              <a:prstDash val="dash"/>
            </a:ln>
          </c:spPr>
          <c:marker>
            <c:symbol val="none"/>
          </c:marker>
          <c:cat>
            <c:strRef>
              <c:f>'Fetch and orography'!$B$4:$M$4</c:f>
              <c:strCache>
                <c:ptCount val="12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</c:strCache>
            </c:strRef>
          </c:cat>
          <c:val>
            <c:numRef>
              <c:f>'Fetch and orography'!$B$48:$M$48</c:f>
              <c:numCache>
                <c:formatCode>0.00</c:formatCode>
                <c:ptCount val="12"/>
                <c:pt idx="0">
                  <c:v>2.6497768452853778</c:v>
                </c:pt>
                <c:pt idx="1">
                  <c:v>4.6136957509785148</c:v>
                </c:pt>
                <c:pt idx="2">
                  <c:v>1.8473859160988031</c:v>
                </c:pt>
                <c:pt idx="3">
                  <c:v>3.2661331030239471</c:v>
                </c:pt>
                <c:pt idx="4">
                  <c:v>2.0261693621293952</c:v>
                </c:pt>
                <c:pt idx="5">
                  <c:v>2.1827749728772812</c:v>
                </c:pt>
                <c:pt idx="6">
                  <c:v>2.9258360693046743</c:v>
                </c:pt>
                <c:pt idx="7">
                  <c:v>3.5145470736941387</c:v>
                </c:pt>
                <c:pt idx="8">
                  <c:v>2.7226822798533736</c:v>
                </c:pt>
                <c:pt idx="9">
                  <c:v>1.7125801078804959</c:v>
                </c:pt>
                <c:pt idx="10">
                  <c:v>2.3189761747114837</c:v>
                </c:pt>
                <c:pt idx="11">
                  <c:v>1.8483636763328819</c:v>
                </c:pt>
              </c:numCache>
            </c:numRef>
          </c:val>
        </c:ser>
        <c:marker val="1"/>
        <c:axId val="52664192"/>
        <c:axId val="52665728"/>
      </c:lineChart>
      <c:catAx>
        <c:axId val="5266419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2665728"/>
        <c:crosses val="autoZero"/>
        <c:auto val="1"/>
        <c:lblAlgn val="ctr"/>
        <c:lblOffset val="100"/>
      </c:catAx>
      <c:valAx>
        <c:axId val="52665728"/>
        <c:scaling>
          <c:orientation val="minMax"/>
          <c:max val="1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r>
                  <a:rPr lang="en-US" b="0">
                    <a:solidFill>
                      <a:schemeClr val="accent6">
                        <a:lumMod val="75000"/>
                      </a:schemeClr>
                    </a:solidFill>
                  </a:rPr>
                  <a:t>TI and Std Dev TI [%]</a:t>
                </a:r>
              </a:p>
            </c:rich>
          </c:tx>
          <c:layout/>
        </c:title>
        <c:numFmt formatCode="0" sourceLinked="0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en-US"/>
          </a:p>
        </c:txPr>
        <c:crossAx val="52664192"/>
        <c:crosses val="autoZero"/>
        <c:crossBetween val="between"/>
        <c:majorUnit val="2"/>
      </c:valAx>
      <c:valAx>
        <c:axId val="52672000"/>
        <c:scaling>
          <c:orientation val="minMax"/>
          <c:max val="200"/>
        </c:scaling>
        <c:axPos val="r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tx2"/>
                    </a:solidFill>
                  </a:defRPr>
                </a:pPr>
                <a:r>
                  <a:rPr lang="en-US" b="0">
                    <a:solidFill>
                      <a:schemeClr val="tx2"/>
                    </a:solidFill>
                  </a:rPr>
                  <a:t>Fetch length [km]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52673920"/>
        <c:crosses val="max"/>
        <c:crossBetween val="between"/>
      </c:valAx>
      <c:catAx>
        <c:axId val="52673920"/>
        <c:scaling>
          <c:orientation val="minMax"/>
        </c:scaling>
        <c:delete val="1"/>
        <c:axPos val="b"/>
        <c:tickLblPos val="none"/>
        <c:crossAx val="52672000"/>
        <c:crosses val="autoZero"/>
        <c:auto val="1"/>
        <c:lblAlgn val="ctr"/>
        <c:lblOffset val="100"/>
      </c:catAx>
    </c:plotArea>
    <c:plotVisOnly val="1"/>
    <c:dispBlanksAs val="gap"/>
  </c:chart>
  <c:spPr>
    <a:solidFill>
      <a:schemeClr val="bg1"/>
    </a:solidFill>
  </c:spPr>
  <c:txPr>
    <a:bodyPr/>
    <a:lstStyle/>
    <a:p>
      <a:pPr>
        <a:defRPr>
          <a:latin typeface="Avenir LT 45 Book" pitchFamily="2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00C8F-5870-4143-BDC6-3AEE60BEBCB8}" type="datetimeFigureOut">
              <a:rPr lang="en-GB" smtClean="0"/>
              <a:pPr/>
              <a:t>26/09/2016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90269"/>
            <a:ext cx="539369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E8990-2493-4DA6-BA69-F7219F832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990-2493-4DA6-BA69-F7219F83248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baseline="0" dirty="0" smtClean="0">
                <a:solidFill>
                  <a:srgbClr val="FF0000"/>
                </a:solidFill>
              </a:rPr>
              <a:t> this shows better agreement than the all-dir means (</a:t>
            </a:r>
            <a:r>
              <a:rPr lang="en-GB" b="0" baseline="0" dirty="0" err="1" smtClean="0">
                <a:solidFill>
                  <a:srgbClr val="FF0000"/>
                </a:solidFill>
              </a:rPr>
              <a:t>ws</a:t>
            </a:r>
            <a:r>
              <a:rPr lang="en-GB" b="0" baseline="0" dirty="0" smtClean="0">
                <a:solidFill>
                  <a:srgbClr val="FF0000"/>
                </a:solidFill>
              </a:rPr>
              <a:t> bias removed)</a:t>
            </a:r>
            <a:endParaRPr lang="en-GB" b="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GB" baseline="0" dirty="0" smtClean="0"/>
              <a:t> Some variation is real conditions, some is bias in data</a:t>
            </a:r>
          </a:p>
          <a:p>
            <a:pPr>
              <a:buFontTx/>
              <a:buChar char="-"/>
            </a:pPr>
            <a:r>
              <a:rPr lang="en-GB" baseline="0" dirty="0" smtClean="0"/>
              <a:t> comment on amount/agreement of scatter in the plots</a:t>
            </a:r>
          </a:p>
          <a:p>
            <a:pPr>
              <a:buFontTx/>
              <a:buChar char="-"/>
            </a:pPr>
            <a:r>
              <a:rPr lang="en-GB" baseline="0" dirty="0" smtClean="0"/>
              <a:t> marked difference in shape from the IEC standard TI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990-2493-4DA6-BA69-F7219F83248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baseline="0" dirty="0" smtClean="0"/>
              <a:t> Take curves created from min (or max) for each wind bin from all 8 datasets</a:t>
            </a:r>
          </a:p>
          <a:p>
            <a:pPr>
              <a:buFontTx/>
              <a:buChar char="-"/>
            </a:pPr>
            <a:r>
              <a:rPr lang="en-GB" baseline="0" dirty="0" smtClean="0"/>
              <a:t> Some variation is real conditions, some is bias in data</a:t>
            </a:r>
          </a:p>
          <a:p>
            <a:pPr>
              <a:buFontTx/>
              <a:buChar char="-"/>
            </a:pPr>
            <a:r>
              <a:rPr lang="en-GB" baseline="0" dirty="0" smtClean="0"/>
              <a:t> Gives and idea of the magnitude of the effect.  </a:t>
            </a:r>
            <a:r>
              <a:rPr lang="en-GB" baseline="0" dirty="0" err="1" smtClean="0"/>
              <a:t>Unc</a:t>
            </a:r>
            <a:r>
              <a:rPr lang="en-GB" baseline="0" dirty="0" smtClean="0"/>
              <a:t> associated with using offsite TI data for this much lower than </a:t>
            </a:r>
            <a:r>
              <a:rPr lang="en-GB" baseline="0" dirty="0" err="1" smtClean="0"/>
              <a:t>unc</a:t>
            </a:r>
            <a:r>
              <a:rPr lang="en-GB" baseline="0" dirty="0" smtClean="0"/>
              <a:t> in the wake model itself (0.2-0.3 of wake </a:t>
            </a:r>
            <a:r>
              <a:rPr lang="en-GB" baseline="0" dirty="0" err="1" smtClean="0"/>
              <a:t>mag</a:t>
            </a:r>
            <a:r>
              <a:rPr lang="en-GB" baseline="0" dirty="0" smtClean="0"/>
              <a:t> typically)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990-2493-4DA6-BA69-F7219F83248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/>
              <a:t>Therefore </a:t>
            </a:r>
            <a:r>
              <a:rPr lang="en-GB" b="1" dirty="0" smtClean="0"/>
              <a:t>LiDARs are a viable way</a:t>
            </a:r>
            <a:r>
              <a:rPr lang="en-GB" dirty="0" smtClean="0"/>
              <a:t> of</a:t>
            </a:r>
            <a:r>
              <a:rPr lang="en-GB" baseline="0" dirty="0" smtClean="0"/>
              <a:t> reducing the costs of an offshore measurement campaign 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990-2493-4DA6-BA69-F7219F83248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Positive spin on LiDARs.</a:t>
            </a:r>
            <a:r>
              <a:rPr lang="en-GB" baseline="0" dirty="0" smtClean="0"/>
              <a:t>  Costs </a:t>
            </a:r>
            <a:r>
              <a:rPr lang="en-GB" b="1" baseline="0" dirty="0" smtClean="0"/>
              <a:t>can be reduced</a:t>
            </a:r>
            <a:r>
              <a:rPr lang="en-GB" b="0" baseline="0" dirty="0" smtClean="0"/>
              <a:t> using LiDARs, however TI from RS not comparable to cup anemometry.</a:t>
            </a:r>
          </a:p>
          <a:p>
            <a:endParaRPr lang="en-GB" b="0" baseline="0" dirty="0" smtClean="0"/>
          </a:p>
          <a:p>
            <a:r>
              <a:rPr lang="en-GB" b="1" baseline="0" dirty="0" smtClean="0"/>
              <a:t>Assessments</a:t>
            </a:r>
            <a:r>
              <a:rPr lang="en-GB" b="0" baseline="0" dirty="0" smtClean="0"/>
              <a:t> – energy assessments, site conditions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990-2493-4DA6-BA69-F7219F83248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>
                <a:latin typeface="Avenir LT 45 Book" pitchFamily="2" charset="0"/>
              </a:rPr>
              <a:t>Sourced from The Crown Estate MDE and ECN </a:t>
            </a:r>
          </a:p>
          <a:p>
            <a:r>
              <a:rPr lang="en-GB" sz="1200" dirty="0" smtClean="0">
                <a:latin typeface="Avenir LT 45 Book" pitchFamily="2" charset="0"/>
              </a:rPr>
              <a:t>Standard FG data processing</a:t>
            </a:r>
          </a:p>
          <a:p>
            <a:r>
              <a:rPr lang="en-GB" sz="1200" strike="sngStrike" dirty="0" smtClean="0">
                <a:solidFill>
                  <a:srgbClr val="FF0000"/>
                </a:solidFill>
                <a:latin typeface="Avenir LT 45 Book" pitchFamily="2" charset="0"/>
              </a:rPr>
              <a:t>Datasets</a:t>
            </a:r>
            <a:r>
              <a:rPr lang="en-GB" sz="1200" strike="sngStrike" baseline="0" dirty="0" smtClean="0">
                <a:solidFill>
                  <a:srgbClr val="FF0000"/>
                </a:solidFill>
                <a:latin typeface="Avenir LT 45 Book" pitchFamily="2" charset="0"/>
              </a:rPr>
              <a:t> not FG  - d</a:t>
            </a:r>
            <a:r>
              <a:rPr lang="en-GB" sz="1200" strike="sngStrike" dirty="0" smtClean="0">
                <a:solidFill>
                  <a:srgbClr val="FF0000"/>
                </a:solidFill>
                <a:latin typeface="Avenir LT 45 Book" pitchFamily="2" charset="0"/>
              </a:rPr>
              <a:t>ata coverage, mounting arrangements, missing info – but suitable for the</a:t>
            </a:r>
            <a:r>
              <a:rPr lang="en-GB" sz="1200" strike="sngStrike" baseline="0" dirty="0" smtClean="0">
                <a:solidFill>
                  <a:srgbClr val="FF0000"/>
                </a:solidFill>
                <a:latin typeface="Avenir LT 45 Book" pitchFamily="2" charset="0"/>
              </a:rPr>
              <a:t> purposes of this study </a:t>
            </a:r>
            <a:endParaRPr lang="en-GB" sz="1200" strike="sngStrike" dirty="0" smtClean="0">
              <a:solidFill>
                <a:srgbClr val="FF0000"/>
              </a:solidFill>
              <a:latin typeface="Avenir LT 45 Book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venir LT 45 Book" pitchFamily="2" charset="0"/>
              </a:rPr>
              <a:t>Wind speed data at 87 m </a:t>
            </a:r>
            <a:r>
              <a:rPr lang="en-GB" sz="1200" dirty="0" err="1" smtClean="0">
                <a:latin typeface="Avenir LT 45 Book" pitchFamily="2" charset="0"/>
              </a:rPr>
              <a:t>amsl</a:t>
            </a:r>
            <a:r>
              <a:rPr lang="en-GB" sz="1200" dirty="0" smtClean="0">
                <a:latin typeface="Avenir LT 45 Book" pitchFamily="2" charset="0"/>
              </a:rPr>
              <a:t> derived from each dataset</a:t>
            </a:r>
          </a:p>
          <a:p>
            <a:r>
              <a:rPr lang="en-GB" sz="1200" dirty="0" smtClean="0">
                <a:latin typeface="Avenir LT 45 Book" pitchFamily="2" charset="0"/>
              </a:rPr>
              <a:t>Seasonal</a:t>
            </a:r>
            <a:r>
              <a:rPr lang="en-GB" sz="1200" baseline="0" dirty="0" smtClean="0">
                <a:latin typeface="Avenir LT 45 Book" pitchFamily="2" charset="0"/>
              </a:rPr>
              <a:t> balancing – cut to integer years (to be explained later on) </a:t>
            </a:r>
          </a:p>
          <a:p>
            <a:r>
              <a:rPr lang="en-GB" sz="1200" baseline="0" dirty="0" smtClean="0">
                <a:latin typeface="Avenir LT 45 Book" pitchFamily="2" charset="0"/>
              </a:rPr>
              <a:t>Largely Round 2 UK sites.  SF and KF – Round 1.  IJ – ECN.</a:t>
            </a:r>
            <a:endParaRPr lang="en-GB" sz="1200" dirty="0" smtClean="0">
              <a:latin typeface="Avenir LT 45 Book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990-2493-4DA6-BA69-F7219F83248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- Using</a:t>
            </a:r>
            <a:r>
              <a:rPr lang="en-GB" baseline="0" dirty="0" smtClean="0"/>
              <a:t> means from all wind speed bins yields a slightly higher overall TI values, however the trends and spread remains very similar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990-2493-4DA6-BA69-F7219F83248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SW</a:t>
            </a:r>
            <a:r>
              <a:rPr lang="en-GB" b="1" baseline="0" dirty="0" smtClean="0"/>
              <a:t> sectors only shown. </a:t>
            </a:r>
            <a:endParaRPr lang="en-GB" b="1" dirty="0" smtClean="0"/>
          </a:p>
          <a:p>
            <a:pPr>
              <a:buFontTx/>
              <a:buChar char="-"/>
            </a:pPr>
            <a:r>
              <a:rPr lang="en-GB" dirty="0" smtClean="0"/>
              <a:t> Strong seasonal trends.  </a:t>
            </a:r>
            <a:r>
              <a:rPr lang="en-GB" b="1" baseline="0" dirty="0" smtClean="0"/>
              <a:t>Convective TI</a:t>
            </a:r>
            <a:endParaRPr lang="en-GB" dirty="0" smtClean="0"/>
          </a:p>
          <a:p>
            <a:pPr>
              <a:buFontTx/>
              <a:buChar char="-"/>
            </a:pPr>
            <a:r>
              <a:rPr lang="en-GB" baseline="0" dirty="0" smtClean="0"/>
              <a:t> water / air temp diff hypothesis</a:t>
            </a:r>
          </a:p>
          <a:p>
            <a:pPr>
              <a:buFontTx/>
              <a:buChar char="-"/>
            </a:pPr>
            <a:r>
              <a:rPr lang="en-GB" baseline="0" dirty="0" smtClean="0"/>
              <a:t> also likely to cause a slight dip in the S sectors in the previous graphs.</a:t>
            </a:r>
          </a:p>
          <a:p>
            <a:pPr>
              <a:buFontTx/>
              <a:buChar char="-"/>
            </a:pPr>
            <a:r>
              <a:rPr lang="en-GB" baseline="0" dirty="0" smtClean="0"/>
              <a:t> SEASONALLY BALANCED DATASETS!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990-2493-4DA6-BA69-F7219F83248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-</a:t>
            </a:r>
            <a:r>
              <a:rPr lang="en-GB" baseline="0" dirty="0" smtClean="0"/>
              <a:t> </a:t>
            </a:r>
            <a:r>
              <a:rPr lang="en-GB" dirty="0" smtClean="0"/>
              <a:t>clear trend,</a:t>
            </a:r>
            <a:r>
              <a:rPr lang="en-GB" baseline="0" dirty="0" smtClean="0"/>
              <a:t> agreement in with the hypothesis on sea/air temp &amp; stability</a:t>
            </a:r>
            <a:endParaRPr lang="en-GB" dirty="0" smtClean="0"/>
          </a:p>
          <a:p>
            <a:pPr>
              <a:buFontTx/>
              <a:buChar char="-"/>
            </a:pPr>
            <a:r>
              <a:rPr lang="en-GB" baseline="0" dirty="0" smtClean="0"/>
              <a:t> only one dataset used – need more data to confirm the hypothesis.</a:t>
            </a:r>
          </a:p>
          <a:p>
            <a:pPr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990-2493-4DA6-BA69-F7219F83248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-</a:t>
            </a:r>
            <a:r>
              <a:rPr lang="en-GB" baseline="0" dirty="0" smtClean="0"/>
              <a:t> </a:t>
            </a:r>
            <a:r>
              <a:rPr lang="en-GB" dirty="0" smtClean="0"/>
              <a:t>clear trend,</a:t>
            </a:r>
            <a:r>
              <a:rPr lang="en-GB" baseline="0" dirty="0" smtClean="0"/>
              <a:t> agreement in with the hypothesis on sea/air temp &amp; stability</a:t>
            </a:r>
            <a:endParaRPr lang="en-GB" dirty="0" smtClean="0"/>
          </a:p>
          <a:p>
            <a:pPr>
              <a:buFontTx/>
              <a:buChar char="-"/>
            </a:pPr>
            <a:r>
              <a:rPr lang="en-GB" baseline="0" dirty="0" smtClean="0"/>
              <a:t> only one dataset used – need more data to confirm the hypothesis.</a:t>
            </a:r>
          </a:p>
          <a:p>
            <a:pPr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990-2493-4DA6-BA69-F7219F83248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0" dirty="0" smtClean="0">
                <a:solidFill>
                  <a:srgbClr val="FF0000"/>
                </a:solidFill>
              </a:rPr>
              <a:t>Explain the graph</a:t>
            </a:r>
            <a:r>
              <a:rPr lang="en-GB" b="0" baseline="0" dirty="0" smtClean="0">
                <a:solidFill>
                  <a:srgbClr val="FF0000"/>
                </a:solidFill>
              </a:rPr>
              <a:t> only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990-2493-4DA6-BA69-F7219F83248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No clear directional / coastal</a:t>
            </a:r>
            <a:r>
              <a:rPr lang="en-GB" baseline="0" dirty="0" smtClean="0"/>
              <a:t> exposure trends - fetch does not seem to be a major factor</a:t>
            </a:r>
          </a:p>
          <a:p>
            <a:pPr>
              <a:buFontTx/>
              <a:buChar char="-"/>
            </a:pPr>
            <a:r>
              <a:rPr lang="en-GB" dirty="0" smtClean="0"/>
              <a:t> Mountains upwind (Snowdonia,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GyM</a:t>
            </a:r>
            <a:r>
              <a:rPr lang="en-GB" baseline="0" dirty="0" smtClean="0"/>
              <a:t>) appear to increase the TI</a:t>
            </a:r>
          </a:p>
          <a:p>
            <a:pPr>
              <a:buFontTx/>
              <a:buChar char="-"/>
            </a:pPr>
            <a:r>
              <a:rPr lang="en-GB" baseline="0" dirty="0" smtClean="0"/>
              <a:t> Very weak dip in TI in almost datasets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990-2493-4DA6-BA69-F7219F83248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vailing_vertical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5113"/>
            <a:ext cx="20574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5113"/>
            <a:ext cx="6019800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B0336D-BB6F-4C94-9C34-A0BA762268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850"/>
            <a:ext cx="4038600" cy="4913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850"/>
            <a:ext cx="4038600" cy="4913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revailing_vertical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5113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2850"/>
            <a:ext cx="82296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29" name="Picture 6" descr="\\bristol-nas\DATA_ADMIN\IT\Branding\2010\Logo\Prevailing logo Cropped for reports LOWRES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6688" y="5765800"/>
            <a:ext cx="199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venir LT 55 Roman" pitchFamily="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venir LT 55 Roman" pitchFamily="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venir LT 55 Roman" pitchFamily="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venir LT 55 Roman" pitchFamily="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venir LT 55 Roman" pitchFamily="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venir LT 55 Roman" pitchFamily="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venir LT 55 Roman" pitchFamily="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venir LT 55 Roman" pitchFamily="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11" Type="http://schemas.openxmlformats.org/officeDocument/2006/relationships/chart" Target="../charts/chart11.xml"/><Relationship Id="rId5" Type="http://schemas.openxmlformats.org/officeDocument/2006/relationships/chart" Target="../charts/chart6.xml"/><Relationship Id="rId10" Type="http://schemas.openxmlformats.org/officeDocument/2006/relationships/image" Target="../media/image19.png"/><Relationship Id="rId4" Type="http://schemas.openxmlformats.org/officeDocument/2006/relationships/chart" Target="../charts/chart5.xml"/><Relationship Id="rId9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700809"/>
            <a:ext cx="91440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4000" b="1" dirty="0" smtClean="0">
                <a:latin typeface="Avenir LT 55 Roman" pitchFamily="2" charset="0"/>
                <a:ea typeface="+mj-ea"/>
                <a:cs typeface="+mj-cs"/>
              </a:rPr>
              <a:t>A study of the variation in offshore turbulence intensity around the British Isles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55 Roman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7544" y="2708920"/>
            <a:ext cx="547260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45 Book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364502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WindEurope</a:t>
            </a:r>
            <a:r>
              <a:rPr lang="en-US" dirty="0" smtClean="0"/>
              <a:t> Summit </a:t>
            </a:r>
            <a:r>
              <a:rPr lang="en-GB" dirty="0" smtClean="0"/>
              <a:t>2016</a:t>
            </a:r>
          </a:p>
          <a:p>
            <a:pPr algn="ctr"/>
            <a:r>
              <a:rPr lang="en-GB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Przemek Marek</a:t>
            </a: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Thomas Grey, Andrew Hay</a:t>
            </a: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 descr="logo-MR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910831"/>
            <a:ext cx="1872208" cy="614513"/>
          </a:xfrm>
          <a:prstGeom prst="rect">
            <a:avLst/>
          </a:prstGeom>
        </p:spPr>
      </p:pic>
      <p:pic>
        <p:nvPicPr>
          <p:cNvPr id="9" name="Picture 11" descr="CT_Logo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77272"/>
            <a:ext cx="1008112" cy="60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323945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venir LT 65 Medium" pitchFamily="2" charset="0"/>
              </a:rPr>
              <a:t>Directional turbulence intensity variation</a:t>
            </a:r>
            <a:endParaRPr lang="en-GB" sz="3200" dirty="0">
              <a:latin typeface="Avenir LT 65 Medium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733256"/>
            <a:ext cx="25557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8032" y="1249015"/>
            <a:ext cx="61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venir LT 45 Book" pitchFamily="2" charset="0"/>
              </a:rPr>
              <a:t>DS</a:t>
            </a:r>
            <a:endParaRPr lang="en-US" sz="1400" dirty="0">
              <a:latin typeface="Avenir LT 45 Book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6024" y="2617167"/>
            <a:ext cx="61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venir LT 45 Book" pitchFamily="2" charset="0"/>
              </a:rPr>
              <a:t>GG</a:t>
            </a:r>
            <a:endParaRPr lang="en-US" sz="1400" dirty="0">
              <a:latin typeface="Avenir LT 45 Book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6024" y="3985319"/>
            <a:ext cx="61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latin typeface="Avenir LT 45 Book" pitchFamily="2" charset="0"/>
              </a:rPr>
              <a:t>GyM</a:t>
            </a:r>
            <a:endParaRPr lang="en-US" sz="1400" dirty="0">
              <a:latin typeface="Avenir LT 45 Book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032" y="5281463"/>
            <a:ext cx="61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venir LT 45 Book" pitchFamily="2" charset="0"/>
              </a:rPr>
              <a:t>HG</a:t>
            </a:r>
            <a:endParaRPr lang="en-US" sz="1400" dirty="0">
              <a:latin typeface="Avenir LT 45 Book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96944" y="1177007"/>
            <a:ext cx="61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venir LT 45 Book" pitchFamily="2" charset="0"/>
              </a:rPr>
              <a:t>IJ</a:t>
            </a:r>
            <a:endParaRPr lang="en-US" sz="1400" dirty="0">
              <a:latin typeface="Avenir LT 45 Book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96944" y="2545159"/>
            <a:ext cx="61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venir LT 45 Book" pitchFamily="2" charset="0"/>
              </a:rPr>
              <a:t>KF</a:t>
            </a:r>
            <a:endParaRPr lang="en-US" sz="1400" dirty="0">
              <a:latin typeface="Avenir LT 45 Book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96944" y="3913311"/>
            <a:ext cx="61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venir LT 45 Book" pitchFamily="2" charset="0"/>
              </a:rPr>
              <a:t>LA</a:t>
            </a:r>
            <a:endParaRPr lang="en-US" sz="1400" dirty="0">
              <a:latin typeface="Avenir LT 45 Book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96944" y="5209455"/>
            <a:ext cx="61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venir LT 45 Book" pitchFamily="2" charset="0"/>
              </a:rPr>
              <a:t>SF</a:t>
            </a:r>
            <a:endParaRPr lang="en-US" sz="1400" dirty="0">
              <a:latin typeface="Avenir LT 45 Book" pitchFamily="2" charset="0"/>
            </a:endParaRPr>
          </a:p>
        </p:txBody>
      </p:sp>
      <p:graphicFrame>
        <p:nvGraphicFramePr>
          <p:cNvPr id="40" name="Chart 39"/>
          <p:cNvGraphicFramePr/>
          <p:nvPr/>
        </p:nvGraphicFramePr>
        <p:xfrm>
          <a:off x="683568" y="764704"/>
          <a:ext cx="3888432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Chart 44"/>
          <p:cNvGraphicFramePr/>
          <p:nvPr/>
        </p:nvGraphicFramePr>
        <p:xfrm>
          <a:off x="683568" y="2025000"/>
          <a:ext cx="3888432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8" name="Chart 47"/>
          <p:cNvGraphicFramePr/>
          <p:nvPr/>
        </p:nvGraphicFramePr>
        <p:xfrm>
          <a:off x="4572000" y="764704"/>
          <a:ext cx="3888000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9" name="Chart 48"/>
          <p:cNvGraphicFramePr/>
          <p:nvPr/>
        </p:nvGraphicFramePr>
        <p:xfrm>
          <a:off x="4572000" y="2025000"/>
          <a:ext cx="3888000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0" name="Chart 49"/>
          <p:cNvGraphicFramePr/>
          <p:nvPr/>
        </p:nvGraphicFramePr>
        <p:xfrm>
          <a:off x="4572000" y="3284984"/>
          <a:ext cx="3888432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6" name="Chart 45"/>
          <p:cNvGraphicFramePr/>
          <p:nvPr/>
        </p:nvGraphicFramePr>
        <p:xfrm>
          <a:off x="683568" y="3284984"/>
          <a:ext cx="3888432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Chart 50"/>
          <p:cNvGraphicFramePr/>
          <p:nvPr/>
        </p:nvGraphicFramePr>
        <p:xfrm>
          <a:off x="4572000" y="4581128"/>
          <a:ext cx="3888432" cy="15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3270" y="6165304"/>
            <a:ext cx="8243186" cy="35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" name="Chart 46"/>
          <p:cNvGraphicFramePr/>
          <p:nvPr/>
        </p:nvGraphicFramePr>
        <p:xfrm>
          <a:off x="827584" y="4581128"/>
          <a:ext cx="3744416" cy="15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33265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venir LT 65 Medium" pitchFamily="2" charset="0"/>
              </a:rPr>
              <a:t>Mean turbulence intensity </a:t>
            </a:r>
            <a:r>
              <a:rPr lang="en-GB" sz="3200" dirty="0" err="1" smtClean="0">
                <a:latin typeface="Avenir LT 65 Medium" pitchFamily="2" charset="0"/>
              </a:rPr>
              <a:t>vs</a:t>
            </a:r>
            <a:r>
              <a:rPr lang="en-GB" sz="3200" dirty="0" smtClean="0">
                <a:latin typeface="Avenir LT 65 Medium" pitchFamily="2" charset="0"/>
              </a:rPr>
              <a:t> speed</a:t>
            </a:r>
            <a:endParaRPr lang="en-GB" sz="3200" dirty="0">
              <a:latin typeface="Avenir LT 65 Medium" pitchFamily="2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971600" y="1052736"/>
          <a:ext cx="701992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32000" y="908720"/>
          <a:ext cx="8280000" cy="496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323528" y="908720"/>
          <a:ext cx="8352928" cy="504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33265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venir LT 65 Medium" pitchFamily="2" charset="0"/>
              </a:rPr>
              <a:t>Impact of turbulence intensity on wake loss</a:t>
            </a:r>
            <a:endParaRPr lang="en-GB" sz="3200" dirty="0">
              <a:latin typeface="Avenir LT 65 Medium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43808" y="1772816"/>
            <a:ext cx="5544616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Impact of applying the maximum or minimum TI curves results in a 0.3% change in wake loss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716016" y="2636912"/>
            <a:ext cx="1152128" cy="108012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4680520"/>
          </a:xfrm>
        </p:spPr>
        <p:txBody>
          <a:bodyPr>
            <a:normAutofit/>
          </a:bodyPr>
          <a:lstStyle/>
          <a:p>
            <a:pPr marL="0" indent="9525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2800" dirty="0" smtClean="0"/>
              <a:t>Use of </a:t>
            </a:r>
            <a:r>
              <a:rPr lang="en-GB" sz="2800" smtClean="0"/>
              <a:t>off-site mast </a:t>
            </a:r>
            <a:r>
              <a:rPr lang="en-GB" sz="2800" dirty="0" smtClean="0"/>
              <a:t>turbulence intensity data offshore is appropriate:</a:t>
            </a:r>
          </a:p>
          <a:p>
            <a:pPr marL="868050" lvl="1" indent="-45720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dirty="0" smtClean="0"/>
              <a:t>- 	within a given region</a:t>
            </a:r>
          </a:p>
          <a:p>
            <a:pPr marL="868050" lvl="1" indent="-457200">
              <a:lnSpc>
                <a:spcPct val="120000"/>
              </a:lnSpc>
              <a:spcBef>
                <a:spcPts val="1200"/>
              </a:spcBef>
              <a:buFontTx/>
              <a:buChar char="-"/>
            </a:pPr>
            <a:r>
              <a:rPr lang="en-GB" dirty="0" smtClean="0"/>
              <a:t>seasonally balanced </a:t>
            </a:r>
          </a:p>
          <a:p>
            <a:pPr marL="868050" lvl="1" indent="-457200">
              <a:lnSpc>
                <a:spcPct val="120000"/>
              </a:lnSpc>
              <a:spcBef>
                <a:spcPts val="1200"/>
              </a:spcBef>
              <a:buFontTx/>
              <a:buChar char="-"/>
            </a:pPr>
            <a:r>
              <a:rPr lang="en-GB" dirty="0" smtClean="0"/>
              <a:t>upwind complex terrain</a:t>
            </a:r>
          </a:p>
          <a:p>
            <a:pPr marL="468000" indent="-457200">
              <a:lnSpc>
                <a:spcPct val="120000"/>
              </a:lnSpc>
              <a:spcBef>
                <a:spcPts val="1200"/>
              </a:spcBef>
              <a:buNone/>
            </a:pPr>
            <a:endParaRPr lang="en-GB" sz="2800" dirty="0" smtClean="0"/>
          </a:p>
          <a:p>
            <a:pPr marL="468000" indent="-457200">
              <a:lnSpc>
                <a:spcPct val="120000"/>
              </a:lnSpc>
              <a:spcBef>
                <a:spcPts val="1200"/>
              </a:spcBef>
              <a:buAutoNum type="arabicParenR"/>
            </a:pPr>
            <a:endParaRPr lang="en-GB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95536" y="47667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venir LT 65 Medium" pitchFamily="2" charset="0"/>
              </a:rPr>
              <a:t>Conclusions</a:t>
            </a:r>
            <a:endParaRPr lang="en-GB" sz="3200" dirty="0">
              <a:latin typeface="Avenir LT 65 Medium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2996952"/>
            <a:ext cx="8208912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800" dirty="0" smtClean="0">
                <a:latin typeface="Avenir LT 65 Medium" pitchFamily="2" charset="0"/>
              </a:rPr>
              <a:t>Q&amp;A</a:t>
            </a:r>
          </a:p>
          <a:p>
            <a:endParaRPr lang="en-GB" sz="2400" dirty="0" smtClean="0">
              <a:latin typeface="Avenir LT 45 Book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33265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venir LT 65 Medium" pitchFamily="2" charset="0"/>
              </a:rPr>
              <a:t>Background</a:t>
            </a:r>
            <a:endParaRPr lang="en-GB" sz="3200" dirty="0">
              <a:latin typeface="Avenir LT 65 Medium" pitchFamily="2" charset="0"/>
            </a:endParaRPr>
          </a:p>
        </p:txBody>
      </p:sp>
      <p:pic>
        <p:nvPicPr>
          <p:cNvPr id="1026" name="Picture 2" descr="R:\LiveJobs\01037-Mainstream-OffshoreTI\09 EWEA conference\02 Poster and presentation\logo-M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15037"/>
            <a:ext cx="2880320" cy="945811"/>
          </a:xfrm>
          <a:prstGeom prst="rect">
            <a:avLst/>
          </a:prstGeom>
          <a:noFill/>
          <a:ln w="127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" name="Picture 62" descr="http://www.sse.com/uploadedImages/Controls/Lists/Galleries/Logos/SSE_Renewab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454" y="4365104"/>
            <a:ext cx="1254250" cy="5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EON_n_Ru_RGB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998"/>
          <a:stretch>
            <a:fillRect/>
          </a:stretch>
        </p:blipFill>
        <p:spPr bwMode="auto">
          <a:xfrm>
            <a:off x="839638" y="3249198"/>
            <a:ext cx="959815" cy="37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CT_Logo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1285799" cy="77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1122101" cy="46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RWE_UK_Logo_4C_P_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478" y="3789040"/>
            <a:ext cx="952859" cy="48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statoil_horizontal small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470" y="5013176"/>
            <a:ext cx="966769" cy="45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DONG Energy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967930" cy="30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851920" y="1268760"/>
            <a:ext cx="52920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defRPr/>
            </a:pPr>
            <a:r>
              <a:rPr lang="en-GB" sz="1400" b="1" dirty="0" smtClean="0">
                <a:latin typeface="Avenir LT 45 Book" pitchFamily="2" charset="0"/>
              </a:rPr>
              <a:t>Offshore Wind Accelerator is a joint industry programme to drive down costs</a:t>
            </a:r>
          </a:p>
          <a:p>
            <a:pPr>
              <a:defRPr/>
            </a:pPr>
            <a:endParaRPr lang="en-GB" sz="1400" b="1" dirty="0" smtClean="0">
              <a:latin typeface="Avenir LT 45 Book" pitchFamily="2" charset="0"/>
            </a:endParaRPr>
          </a:p>
          <a:p>
            <a:pPr marL="266700" indent="-266700">
              <a:buFont typeface="Courier New" pitchFamily="49" charset="0"/>
              <a:buChar char="o"/>
              <a:defRPr/>
            </a:pPr>
            <a:r>
              <a:rPr lang="en-GB" sz="1400" b="1" dirty="0" smtClean="0">
                <a:latin typeface="Avenir LT 45 Book" pitchFamily="2" charset="0"/>
              </a:rPr>
              <a:t>Joint </a:t>
            </a:r>
            <a:r>
              <a:rPr lang="en-GB" sz="1400" b="1" dirty="0">
                <a:latin typeface="Avenir LT 45 Book" pitchFamily="2" charset="0"/>
              </a:rPr>
              <a:t>industry project involving 9 developers + Carbon </a:t>
            </a:r>
            <a:r>
              <a:rPr lang="en-GB" sz="1400" b="1" dirty="0" smtClean="0">
                <a:latin typeface="Avenir LT 45 Book" pitchFamily="2" charset="0"/>
              </a:rPr>
              <a:t>Trust</a:t>
            </a:r>
          </a:p>
          <a:p>
            <a:pPr marL="266700" indent="-266700">
              <a:buBlip>
                <a:blip r:embed="rId10"/>
              </a:buBlip>
              <a:defRPr/>
            </a:pPr>
            <a:endParaRPr lang="en-GB" sz="1400" b="1" dirty="0">
              <a:latin typeface="Avenir LT 45 Book" pitchFamily="2" charset="0"/>
            </a:endParaRPr>
          </a:p>
          <a:p>
            <a:pPr marL="266700" indent="-266700">
              <a:buFont typeface="Courier New" pitchFamily="49" charset="0"/>
              <a:buChar char="o"/>
              <a:defRPr/>
            </a:pPr>
            <a:r>
              <a:rPr lang="en-GB" sz="1400" b="1" dirty="0" smtClean="0">
                <a:latin typeface="Avenir LT 45 Book" pitchFamily="2" charset="0"/>
              </a:rPr>
              <a:t>The </a:t>
            </a:r>
            <a:r>
              <a:rPr lang="en-GB" sz="1400" b="1" dirty="0">
                <a:latin typeface="Avenir LT 45 Book" pitchFamily="2" charset="0"/>
              </a:rPr>
              <a:t>largest and most established innovation programme</a:t>
            </a:r>
          </a:p>
          <a:p>
            <a:pPr marL="554038" lvl="1" indent="-285750">
              <a:spcBef>
                <a:spcPct val="20000"/>
              </a:spcBef>
              <a:buClr>
                <a:srgbClr val="002A6C"/>
              </a:buClr>
              <a:buFont typeface="Verdana" pitchFamily="34" charset="0"/>
              <a:buChar char="–"/>
              <a:defRPr/>
            </a:pPr>
            <a:r>
              <a:rPr lang="en-GB" sz="1400" dirty="0">
                <a:latin typeface="Avenir LT 45 Book" pitchFamily="2" charset="0"/>
              </a:rPr>
              <a:t>New lower-cost technologies, ready to use</a:t>
            </a:r>
          </a:p>
          <a:p>
            <a:pPr marL="554038" lvl="1" indent="-285750">
              <a:spcBef>
                <a:spcPct val="20000"/>
              </a:spcBef>
              <a:buClr>
                <a:srgbClr val="002A6C"/>
              </a:buClr>
              <a:buFont typeface="Verdana" pitchFamily="34" charset="0"/>
              <a:buChar char="–"/>
              <a:defRPr/>
            </a:pPr>
            <a:r>
              <a:rPr lang="en-GB" sz="1400" dirty="0">
                <a:latin typeface="Avenir LT 45 Book" pitchFamily="2" charset="0"/>
              </a:rPr>
              <a:t>Simple governance model </a:t>
            </a:r>
          </a:p>
          <a:p>
            <a:pPr marL="266700" indent="-266700">
              <a:spcBef>
                <a:spcPct val="20000"/>
              </a:spcBef>
              <a:buBlip>
                <a:blip r:embed="rId10"/>
              </a:buBlip>
              <a:defRPr/>
            </a:pPr>
            <a:endParaRPr lang="en-GB" sz="1400" b="1" dirty="0" smtClean="0">
              <a:latin typeface="Avenir LT 45 Book" pitchFamily="2" charset="0"/>
            </a:endParaRPr>
          </a:p>
          <a:p>
            <a:pPr marL="266700" indent="-2667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GB" sz="1400" b="1" dirty="0" smtClean="0">
                <a:latin typeface="Avenir LT 45 Book" pitchFamily="2" charset="0"/>
              </a:rPr>
              <a:t>Over </a:t>
            </a:r>
            <a:r>
              <a:rPr lang="en-GB" sz="1400" b="1" dirty="0">
                <a:latin typeface="Avenir LT 45 Book" pitchFamily="2" charset="0"/>
              </a:rPr>
              <a:t>€100m total programme spend to date</a:t>
            </a:r>
          </a:p>
          <a:p>
            <a:pPr marL="554038" lvl="1" indent="-285750">
              <a:spcBef>
                <a:spcPct val="20000"/>
              </a:spcBef>
              <a:buClr>
                <a:srgbClr val="002A6C"/>
              </a:buClr>
              <a:buFont typeface="Verdana" pitchFamily="34" charset="0"/>
              <a:buChar char="–"/>
              <a:defRPr/>
            </a:pPr>
            <a:r>
              <a:rPr lang="en-GB" sz="1400" dirty="0">
                <a:latin typeface="Avenir LT 45 Book" pitchFamily="2" charset="0"/>
              </a:rPr>
              <a:t>Industry has funded &gt;60%</a:t>
            </a:r>
          </a:p>
          <a:p>
            <a:pPr marL="266700" lvl="1" indent="-266700">
              <a:spcBef>
                <a:spcPct val="20000"/>
              </a:spcBef>
              <a:buClr>
                <a:srgbClr val="002A6C"/>
              </a:buClr>
              <a:buBlip>
                <a:blip r:embed="rId10"/>
              </a:buBlip>
              <a:defRPr/>
            </a:pPr>
            <a:endParaRPr lang="en-GB" sz="1400" b="1" dirty="0" smtClean="0">
              <a:latin typeface="Avenir LT 45 Book" pitchFamily="2" charset="0"/>
            </a:endParaRPr>
          </a:p>
          <a:p>
            <a:pPr marL="266700" lvl="1" indent="-266700">
              <a:spcBef>
                <a:spcPct val="20000"/>
              </a:spcBef>
              <a:buClr>
                <a:srgbClr val="002A6C"/>
              </a:buClr>
              <a:buFont typeface="Courier New" pitchFamily="49" charset="0"/>
              <a:buChar char="o"/>
              <a:defRPr/>
            </a:pPr>
            <a:r>
              <a:rPr lang="en-GB" sz="1400" b="1" dirty="0" smtClean="0">
                <a:latin typeface="Avenir LT 45 Book" pitchFamily="2" charset="0"/>
              </a:rPr>
              <a:t>Two </a:t>
            </a:r>
            <a:r>
              <a:rPr lang="en-GB" sz="1400" b="1" dirty="0">
                <a:latin typeface="Avenir LT 45 Book" pitchFamily="2" charset="0"/>
              </a:rPr>
              <a:t>types of project</a:t>
            </a:r>
          </a:p>
          <a:p>
            <a:pPr marL="554038" lvl="1" indent="-285750">
              <a:spcBef>
                <a:spcPct val="20000"/>
              </a:spcBef>
              <a:buClr>
                <a:srgbClr val="002A6C"/>
              </a:buClr>
              <a:buFont typeface="Verdana" pitchFamily="34" charset="0"/>
              <a:buChar char="–"/>
              <a:defRPr/>
            </a:pPr>
            <a:r>
              <a:rPr lang="en-GB" sz="1400" dirty="0">
                <a:latin typeface="Avenir LT 45 Book" pitchFamily="2" charset="0"/>
              </a:rPr>
              <a:t>Common R&amp;D – concept development and knowledge building</a:t>
            </a:r>
          </a:p>
          <a:p>
            <a:pPr marL="554038" lvl="1" indent="-285750">
              <a:spcBef>
                <a:spcPct val="20000"/>
              </a:spcBef>
              <a:buClr>
                <a:srgbClr val="002A6C"/>
              </a:buClr>
              <a:buFont typeface="Verdana" pitchFamily="34" charset="0"/>
              <a:buChar char="–"/>
              <a:defRPr/>
            </a:pPr>
            <a:r>
              <a:rPr lang="en-GB" sz="1400" dirty="0">
                <a:latin typeface="Avenir LT 45 Book" pitchFamily="2" charset="0"/>
              </a:rPr>
              <a:t>Discretionary Projects – demonstrations</a:t>
            </a:r>
          </a:p>
          <a:p>
            <a:pPr marL="266700" lvl="1" indent="-266700">
              <a:spcBef>
                <a:spcPct val="20000"/>
              </a:spcBef>
              <a:buClr>
                <a:srgbClr val="002A6C"/>
              </a:buClr>
              <a:buBlip>
                <a:blip r:embed="rId10"/>
              </a:buBlip>
              <a:defRPr/>
            </a:pPr>
            <a:endParaRPr lang="en-GB" sz="1400" b="1" dirty="0" smtClean="0">
              <a:latin typeface="Avenir LT 45 Book" pitchFamily="2" charset="0"/>
            </a:endParaRPr>
          </a:p>
          <a:p>
            <a:pPr marL="266700" lvl="1" indent="-266700">
              <a:spcBef>
                <a:spcPct val="20000"/>
              </a:spcBef>
              <a:buClr>
                <a:srgbClr val="002A6C"/>
              </a:buClr>
              <a:buFont typeface="Courier New" pitchFamily="49" charset="0"/>
              <a:buChar char="o"/>
              <a:defRPr/>
            </a:pPr>
            <a:r>
              <a:rPr lang="en-GB" sz="1400" b="1" dirty="0" smtClean="0">
                <a:latin typeface="Avenir LT 45 Book" pitchFamily="2" charset="0"/>
              </a:rPr>
              <a:t>Value </a:t>
            </a:r>
            <a:r>
              <a:rPr lang="en-GB" sz="1400" b="1" dirty="0">
                <a:latin typeface="Avenir LT 45 Book" pitchFamily="2" charset="0"/>
              </a:rPr>
              <a:t>to government and industry partners</a:t>
            </a:r>
          </a:p>
          <a:p>
            <a:pPr marL="554038" lvl="1" indent="-285750">
              <a:spcBef>
                <a:spcPct val="20000"/>
              </a:spcBef>
              <a:buClr>
                <a:srgbClr val="002A6C"/>
              </a:buClr>
              <a:buFont typeface="Verdana" pitchFamily="34" charset="0"/>
              <a:buChar char="–"/>
              <a:defRPr/>
            </a:pPr>
            <a:r>
              <a:rPr lang="en-GB" sz="1400" dirty="0">
                <a:latin typeface="Avenir LT 45 Book" pitchFamily="2" charset="0"/>
              </a:rPr>
              <a:t>Great leverage for industry partners (&gt;13x)</a:t>
            </a:r>
          </a:p>
          <a:p>
            <a:pPr marL="554038" lvl="1" indent="-285750">
              <a:spcBef>
                <a:spcPct val="20000"/>
              </a:spcBef>
              <a:buClr>
                <a:srgbClr val="002A6C"/>
              </a:buClr>
              <a:buFont typeface="Verdana" pitchFamily="34" charset="0"/>
              <a:buChar char="–"/>
              <a:defRPr/>
            </a:pPr>
            <a:r>
              <a:rPr lang="en-GB" sz="1400" dirty="0">
                <a:latin typeface="Avenir LT 45 Book" pitchFamily="2" charset="0"/>
              </a:rPr>
              <a:t>Efficient vehicle for government to accelerate </a:t>
            </a:r>
            <a:r>
              <a:rPr lang="en-GB" sz="1400" dirty="0" smtClean="0">
                <a:latin typeface="Avenir LT 45 Book" pitchFamily="2" charset="0"/>
              </a:rPr>
              <a:t>innovation </a:t>
            </a:r>
            <a:r>
              <a:rPr lang="en-GB" sz="1400" dirty="0">
                <a:latin typeface="Avenir LT 45 Book" pitchFamily="2" charset="0"/>
              </a:rPr>
              <a:t>and attract international interest</a:t>
            </a:r>
          </a:p>
          <a:p>
            <a:pPr marL="266700" lvl="1" indent="-266700">
              <a:spcBef>
                <a:spcPct val="20000"/>
              </a:spcBef>
              <a:buClr>
                <a:srgbClr val="002A6C"/>
              </a:buClr>
              <a:buBlip>
                <a:blip r:embed="rId10"/>
              </a:buBlip>
              <a:defRPr/>
            </a:pPr>
            <a:endParaRPr lang="en-GB" sz="1400" b="1" dirty="0" smtClean="0">
              <a:latin typeface="Avenir LT 45 Book" pitchFamily="2" charset="0"/>
            </a:endParaRPr>
          </a:p>
          <a:p>
            <a:pPr marL="266700" lvl="1" indent="-266700">
              <a:spcBef>
                <a:spcPct val="20000"/>
              </a:spcBef>
              <a:buClr>
                <a:srgbClr val="002A6C"/>
              </a:buClr>
              <a:buFont typeface="Courier New" pitchFamily="49" charset="0"/>
              <a:buChar char="o"/>
              <a:defRPr/>
            </a:pPr>
            <a:r>
              <a:rPr lang="en-GB" sz="1400" b="1" dirty="0" smtClean="0">
                <a:latin typeface="Avenir LT 45 Book" pitchFamily="2" charset="0"/>
              </a:rPr>
              <a:t>CarbonTrust.com/</a:t>
            </a:r>
            <a:r>
              <a:rPr lang="en-GB" sz="1400" b="1" dirty="0" err="1" smtClean="0">
                <a:latin typeface="Avenir LT 45 Book" pitchFamily="2" charset="0"/>
              </a:rPr>
              <a:t>OffshoreWind</a:t>
            </a:r>
            <a:endParaRPr lang="en-GB" sz="1400" b="1" dirty="0" smtClean="0">
              <a:latin typeface="Avenir LT 45 Book" pitchFamily="2" charset="0"/>
            </a:endParaRPr>
          </a:p>
          <a:p>
            <a:pPr marL="554038" lvl="1" indent="-285750">
              <a:spcBef>
                <a:spcPct val="20000"/>
              </a:spcBef>
              <a:buClr>
                <a:srgbClr val="002A6C"/>
              </a:buClr>
              <a:buFont typeface="Verdana" pitchFamily="34" charset="0"/>
              <a:buChar char="–"/>
              <a:defRPr/>
            </a:pPr>
            <a:endParaRPr lang="en-GB" sz="1400" dirty="0">
              <a:latin typeface="Avenir LT 45 Book" pitchFamily="2" charset="0"/>
            </a:endParaRPr>
          </a:p>
        </p:txBody>
      </p:sp>
      <p:pic>
        <p:nvPicPr>
          <p:cNvPr id="20" name="Picture 14" descr="logo_460_tcm9-273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69" b="25484"/>
          <a:stretch>
            <a:fillRect/>
          </a:stretch>
        </p:blipFill>
        <p:spPr bwMode="auto">
          <a:xfrm>
            <a:off x="2195736" y="4653136"/>
            <a:ext cx="1115146" cy="36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http://www.eeegr.com/uploads/PICS/vattenfal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57192"/>
            <a:ext cx="1336001" cy="35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51720" y="3717032"/>
            <a:ext cx="1346251" cy="25717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11560" y="2276872"/>
            <a:ext cx="2880320" cy="3384376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088740"/>
            <a:ext cx="8352928" cy="4680520"/>
          </a:xfrm>
        </p:spPr>
        <p:txBody>
          <a:bodyPr>
            <a:noAutofit/>
          </a:bodyPr>
          <a:lstStyle/>
          <a:p>
            <a:endParaRPr lang="en-GB" sz="2000" dirty="0" smtClean="0">
              <a:latin typeface="Avenir LT 45 Book" pitchFamily="2" charset="0"/>
            </a:endParaRPr>
          </a:p>
          <a:p>
            <a:r>
              <a:rPr lang="en-GB" sz="2000" dirty="0" smtClean="0">
                <a:latin typeface="Avenir LT 45 Book" pitchFamily="2" charset="0"/>
              </a:rPr>
              <a:t>Turbulence intensity is one of key wind metrics</a:t>
            </a:r>
          </a:p>
          <a:p>
            <a:endParaRPr lang="en-GB" sz="2000" dirty="0" smtClean="0">
              <a:latin typeface="Avenir LT 45 Book" pitchFamily="2" charset="0"/>
            </a:endParaRPr>
          </a:p>
          <a:p>
            <a:r>
              <a:rPr lang="en-GB" sz="2000" dirty="0" smtClean="0">
                <a:latin typeface="Avenir LT 45 Book" pitchFamily="2" charset="0"/>
              </a:rPr>
              <a:t>Increasing use of LiDAR devices</a:t>
            </a:r>
          </a:p>
          <a:p>
            <a:endParaRPr lang="en-GB" sz="2000" dirty="0" smtClean="0">
              <a:latin typeface="Avenir LT 45 Book" pitchFamily="2" charset="0"/>
            </a:endParaRPr>
          </a:p>
          <a:p>
            <a:r>
              <a:rPr lang="en-GB" sz="2000" dirty="0" smtClean="0">
                <a:latin typeface="Avenir LT 45 Book" pitchFamily="2" charset="0"/>
              </a:rPr>
              <a:t>Publicly available data available</a:t>
            </a:r>
          </a:p>
          <a:p>
            <a:pPr>
              <a:buNone/>
            </a:pPr>
            <a:r>
              <a:rPr lang="en-GB" sz="2000" dirty="0" smtClean="0">
                <a:latin typeface="Avenir LT 45 Book" pitchFamily="2" charset="0"/>
              </a:rPr>
              <a:t> </a:t>
            </a:r>
          </a:p>
          <a:p>
            <a:r>
              <a:rPr lang="en-GB" sz="2000" b="1" dirty="0" smtClean="0">
                <a:latin typeface="Avenir LT 45 Book" pitchFamily="2" charset="0"/>
              </a:rPr>
              <a:t>Can off-site turbulence intensity measurements be used for offshore assessments?</a:t>
            </a:r>
          </a:p>
          <a:p>
            <a:endParaRPr lang="en-GB" sz="2000" dirty="0" smtClean="0">
              <a:latin typeface="Avenir LT 45 Book" pitchFamily="2" charset="0"/>
            </a:endParaRPr>
          </a:p>
          <a:p>
            <a:endParaRPr lang="en-GB" sz="2000" dirty="0" smtClean="0">
              <a:latin typeface="Avenir LT 45 Book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3265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venir LT 65 Medium" pitchFamily="2" charset="0"/>
              </a:rPr>
              <a:t>Motivation</a:t>
            </a:r>
            <a:endParaRPr lang="en-GB" sz="3200" dirty="0">
              <a:latin typeface="Avenir LT 65 Medium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LiveJobs\01037-Mainstream-OffshoreTI\09 EWEA conference\02 Poster and presentation\logo-ECN.jpg"/>
          <p:cNvPicPr>
            <a:picLocks noChangeAspect="1" noChangeArrowheads="1"/>
          </p:cNvPicPr>
          <p:nvPr/>
        </p:nvPicPr>
        <p:blipFill>
          <a:blip r:embed="rId3" cstate="print"/>
          <a:srcRect l="14047" r="13712"/>
          <a:stretch>
            <a:fillRect/>
          </a:stretch>
        </p:blipFill>
        <p:spPr bwMode="auto">
          <a:xfrm>
            <a:off x="6372200" y="5301208"/>
            <a:ext cx="2299007" cy="93600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9532" y="980728"/>
            <a:ext cx="8424936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>
                <a:latin typeface="Avenir LT 45 Book" pitchFamily="2" charset="0"/>
              </a:rPr>
              <a:t>The study was based on publicly available datasets from 8 masts:</a:t>
            </a:r>
          </a:p>
          <a:p>
            <a:pPr lvl="1"/>
            <a:r>
              <a:rPr lang="en-GB" sz="2000" dirty="0" smtClean="0">
                <a:latin typeface="Avenir LT 45 Book" pitchFamily="2" charset="0"/>
              </a:rPr>
              <a:t>Docking Shoal</a:t>
            </a:r>
          </a:p>
          <a:p>
            <a:pPr lvl="1"/>
            <a:r>
              <a:rPr lang="en-GB" sz="2000" dirty="0" smtClean="0">
                <a:latin typeface="Avenir LT 45 Book" pitchFamily="2" charset="0"/>
              </a:rPr>
              <a:t>Greater Gabbard</a:t>
            </a:r>
          </a:p>
          <a:p>
            <a:pPr lvl="1"/>
            <a:r>
              <a:rPr lang="en-GB" sz="2000" dirty="0" smtClean="0">
                <a:latin typeface="Avenir LT 45 Book" pitchFamily="2" charset="0"/>
              </a:rPr>
              <a:t>Gwynt y Môr</a:t>
            </a:r>
          </a:p>
          <a:p>
            <a:pPr lvl="1"/>
            <a:r>
              <a:rPr lang="en-GB" sz="2000" dirty="0" smtClean="0">
                <a:latin typeface="Avenir LT 45 Book" pitchFamily="2" charset="0"/>
              </a:rPr>
              <a:t>Humber Gateway</a:t>
            </a:r>
          </a:p>
          <a:p>
            <a:pPr lvl="1"/>
            <a:r>
              <a:rPr lang="en-GB" sz="2000" dirty="0" smtClean="0">
                <a:latin typeface="Avenir LT 45 Book" pitchFamily="2" charset="0"/>
              </a:rPr>
              <a:t>IJmuiden</a:t>
            </a:r>
          </a:p>
          <a:p>
            <a:pPr lvl="1"/>
            <a:r>
              <a:rPr lang="en-GB" sz="2000" dirty="0" smtClean="0">
                <a:latin typeface="Avenir LT 45 Book" pitchFamily="2" charset="0"/>
              </a:rPr>
              <a:t>Kentish Flats</a:t>
            </a:r>
          </a:p>
          <a:p>
            <a:pPr lvl="1"/>
            <a:r>
              <a:rPr lang="en-GB" sz="2000" dirty="0" smtClean="0">
                <a:latin typeface="Avenir LT 45 Book" pitchFamily="2" charset="0"/>
              </a:rPr>
              <a:t>London Array</a:t>
            </a:r>
          </a:p>
          <a:p>
            <a:pPr lvl="1"/>
            <a:r>
              <a:rPr lang="en-GB" sz="2000" dirty="0" smtClean="0">
                <a:latin typeface="Avenir LT 45 Book" pitchFamily="2" charset="0"/>
              </a:rPr>
              <a:t>Shell Flats</a:t>
            </a:r>
          </a:p>
          <a:p>
            <a:pPr lvl="1">
              <a:buNone/>
            </a:pPr>
            <a:endParaRPr lang="en-GB" sz="2000" dirty="0" smtClean="0">
              <a:latin typeface="Avenir LT 45 Book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3265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venir LT 65 Medium" pitchFamily="2" charset="0"/>
              </a:rPr>
              <a:t>Datasets</a:t>
            </a:r>
            <a:endParaRPr lang="en-GB" sz="3200" dirty="0">
              <a:latin typeface="Avenir LT 65 Medium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63888" y="1484784"/>
            <a:ext cx="5112568" cy="35914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R:\LiveJobs\01037-Mainstream-OffshoreTI\09 EWEA conference\02 Poster and presentation\logo-T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425346"/>
            <a:ext cx="2160240" cy="694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4680520"/>
          </a:xfrm>
        </p:spPr>
        <p:txBody>
          <a:bodyPr>
            <a:normAutofit/>
          </a:bodyPr>
          <a:lstStyle/>
          <a:p>
            <a:endParaRPr lang="en-GB" sz="2400" dirty="0" smtClean="0">
              <a:latin typeface="Avenir LT 45 Book" pitchFamily="2" charset="0"/>
            </a:endParaRPr>
          </a:p>
          <a:p>
            <a:endParaRPr lang="en-GB" sz="2400" dirty="0" smtClean="0">
              <a:latin typeface="Avenir LT 45 Book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326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venir LT 65 Medium" pitchFamily="2" charset="0"/>
              </a:rPr>
              <a:t>All directional turbulence intensity</a:t>
            </a:r>
            <a:endParaRPr lang="en-GB" sz="3200" dirty="0">
              <a:latin typeface="Avenir LT 65 Medium" pitchFamily="2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323528" y="980728"/>
          <a:ext cx="84969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1622" y="1417746"/>
            <a:ext cx="9795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Max 6.5%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564" y="1836203"/>
            <a:ext cx="9346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99"/>
                </a:solidFill>
              </a:rPr>
              <a:t>Min 5.8%</a:t>
            </a:r>
            <a:endParaRPr lang="en-US" sz="1400" b="1" dirty="0">
              <a:solidFill>
                <a:srgbClr val="00009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9148" y="1789843"/>
            <a:ext cx="7920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5498" y="2124235"/>
            <a:ext cx="792088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36392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algn="ctr"/>
            <a:r>
              <a:rPr lang="en-GB" sz="1400" i="1" dirty="0" smtClean="0">
                <a:latin typeface="Avenir LT 45 Book" pitchFamily="2" charset="0"/>
              </a:rPr>
              <a:t>All turbulence intensity values derived for a hub height of 87 m</a:t>
            </a:r>
            <a:endParaRPr lang="en-US" sz="1400" i="1" dirty="0">
              <a:latin typeface="Avenir LT 45 Book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33265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venir LT 65 Medium" pitchFamily="2" charset="0"/>
              </a:rPr>
              <a:t>Turbulence intensity </a:t>
            </a:r>
            <a:r>
              <a:rPr lang="en-GB" sz="3200" dirty="0" err="1" smtClean="0">
                <a:latin typeface="Avenir LT 65 Medium" pitchFamily="2" charset="0"/>
              </a:rPr>
              <a:t>vs</a:t>
            </a:r>
            <a:r>
              <a:rPr lang="en-GB" sz="3200" dirty="0" smtClean="0">
                <a:latin typeface="Avenir LT 65 Medium" pitchFamily="2" charset="0"/>
              </a:rPr>
              <a:t> season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5641503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Avenir LT 45 Book" pitchFamily="2" charset="0"/>
              </a:rPr>
              <a:t>Turbulence frequency distributions for 8 – 10 m/s wind bins  and southwest sectors only shown</a:t>
            </a:r>
            <a:endParaRPr lang="en-US" sz="1400" i="1" dirty="0">
              <a:latin typeface="Avenir LT 45 Book" pitchFamily="2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33388" y="1085850"/>
          <a:ext cx="8277224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33265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venir LT 65 Medium" pitchFamily="2" charset="0"/>
              </a:rPr>
              <a:t>Turbulence intensity </a:t>
            </a:r>
            <a:r>
              <a:rPr lang="en-GB" sz="3200" dirty="0" err="1" smtClean="0">
                <a:latin typeface="Avenir LT 65 Medium" pitchFamily="2" charset="0"/>
              </a:rPr>
              <a:t>vs</a:t>
            </a:r>
            <a:r>
              <a:rPr lang="en-GB" sz="3200" dirty="0" smtClean="0">
                <a:latin typeface="Avenir LT 65 Medium" pitchFamily="2" charset="0"/>
              </a:rPr>
              <a:t> wind speed and sea-air temperature difference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1" y="1412780"/>
          <a:ext cx="8208919" cy="3888434"/>
        </p:xfrm>
        <a:graphic>
          <a:graphicData uri="http://schemas.openxmlformats.org/drawingml/2006/table">
            <a:tbl>
              <a:tblPr/>
              <a:tblGrid>
                <a:gridCol w="494734"/>
                <a:gridCol w="787909"/>
                <a:gridCol w="494734"/>
                <a:gridCol w="494734"/>
                <a:gridCol w="494734"/>
                <a:gridCol w="494734"/>
                <a:gridCol w="494734"/>
                <a:gridCol w="494734"/>
                <a:gridCol w="494734"/>
                <a:gridCol w="494734"/>
                <a:gridCol w="494734"/>
                <a:gridCol w="494734"/>
                <a:gridCol w="494734"/>
                <a:gridCol w="494734"/>
                <a:gridCol w="494734"/>
                <a:gridCol w="494734"/>
              </a:tblGrid>
              <a:tr h="243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65 Medium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65 Medium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65 Medium"/>
                        </a:rPr>
                        <a:t>Wind speed [m/s]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9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65 Medium"/>
                        </a:rPr>
                        <a:t>Air – water temp [ºC]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65 Medium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65 Medium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65 Medium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65 Medium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</a:tr>
              <a:tr h="24367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(air colder than water)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-8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-7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F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9.5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1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-6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F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9.3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4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7.3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6.9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-5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10.3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6.4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-4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13.0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A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F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83"/>
                    </a:solidFill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-3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12.1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E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5.9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-2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5.9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</a:tr>
              <a:tr h="243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A83"/>
                    </a:solidFill>
                  </a:tcPr>
                </a:tc>
              </a:tr>
              <a:tr h="24367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(air warmer than water)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B80"/>
                    </a:solidFill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CC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780"/>
                    </a:solidFill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4.8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530120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Avenir LT 45 Book" pitchFamily="2" charset="0"/>
              </a:rPr>
              <a:t>Turbulence intensity values as a function of wind speed and sea-air temperature difference (data from IJmuiden mast only)</a:t>
            </a:r>
            <a:endParaRPr lang="en-US" sz="1400" i="1" dirty="0">
              <a:latin typeface="Avenir LT 45 Book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33265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venir LT 65 Medium" pitchFamily="2" charset="0"/>
              </a:rPr>
              <a:t>Turbulence intensity </a:t>
            </a:r>
            <a:r>
              <a:rPr lang="en-GB" sz="3200" dirty="0" err="1" smtClean="0">
                <a:latin typeface="Avenir LT 65 Medium" pitchFamily="2" charset="0"/>
              </a:rPr>
              <a:t>vs</a:t>
            </a:r>
            <a:r>
              <a:rPr lang="en-GB" sz="3200" dirty="0" smtClean="0">
                <a:latin typeface="Avenir LT 65 Medium" pitchFamily="2" charset="0"/>
              </a:rPr>
              <a:t> wind speed and sea-air temperature difference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1" y="1412780"/>
          <a:ext cx="8208919" cy="3888434"/>
        </p:xfrm>
        <a:graphic>
          <a:graphicData uri="http://schemas.openxmlformats.org/drawingml/2006/table">
            <a:tbl>
              <a:tblPr/>
              <a:tblGrid>
                <a:gridCol w="494734"/>
                <a:gridCol w="787909"/>
                <a:gridCol w="494734"/>
                <a:gridCol w="494734"/>
                <a:gridCol w="494734"/>
                <a:gridCol w="494734"/>
                <a:gridCol w="494734"/>
                <a:gridCol w="494734"/>
                <a:gridCol w="494734"/>
                <a:gridCol w="494734"/>
                <a:gridCol w="494734"/>
                <a:gridCol w="494734"/>
                <a:gridCol w="494734"/>
                <a:gridCol w="494734"/>
                <a:gridCol w="494734"/>
                <a:gridCol w="494734"/>
              </a:tblGrid>
              <a:tr h="243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65 Medium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65 Medium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65 Medium"/>
                        </a:rPr>
                        <a:t>Wind speed [m/s]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9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65 Medium"/>
                        </a:rPr>
                        <a:t>Air – water temp [ºC]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65 Medium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65 Medium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65 Medium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65 Medium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65 Medium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38B"/>
                    </a:solidFill>
                  </a:tcPr>
                </a:tc>
              </a:tr>
              <a:tr h="24367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(air colder than water)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-8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-7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F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9.5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1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-6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F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9.3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4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7.3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6.9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-5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10.3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6.4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-4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13.0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A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F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83"/>
                    </a:solidFill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-3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12.1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10.8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E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5.9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-2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8.3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7.4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5.9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</a:tr>
              <a:tr h="243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A83"/>
                    </a:solidFill>
                  </a:tcPr>
                </a:tc>
              </a:tr>
              <a:tr h="24367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(air warmer than water)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B80"/>
                    </a:solidFill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CC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780"/>
                    </a:solidFill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4.8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venir LT 45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venir LT 45 Book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530120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Avenir LT 45 Book" pitchFamily="2" charset="0"/>
              </a:rPr>
              <a:t>Turbulence intensity values as a function of wind speed and sea-air temperature difference (data from IJmuiden mast only)</a:t>
            </a:r>
            <a:endParaRPr lang="en-US" sz="1400" i="1" dirty="0">
              <a:latin typeface="Avenir LT 45 Book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19672" y="2132856"/>
            <a:ext cx="4968552" cy="1512168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Q4 – warmer sea and cooler air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19672" y="3861048"/>
            <a:ext cx="4968552" cy="1512168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Q2 – cooler sea and warmer air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323945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venir LT 65 Medium" pitchFamily="2" charset="0"/>
              </a:rPr>
              <a:t>Mean turbulence intensity </a:t>
            </a:r>
            <a:r>
              <a:rPr lang="en-GB" sz="3200" dirty="0" err="1" smtClean="0">
                <a:latin typeface="Avenir LT 65 Medium" pitchFamily="2" charset="0"/>
              </a:rPr>
              <a:t>vs</a:t>
            </a:r>
            <a:r>
              <a:rPr lang="en-GB" sz="3200" dirty="0" smtClean="0">
                <a:latin typeface="Avenir LT 65 Medium" pitchFamily="2" charset="0"/>
              </a:rPr>
              <a:t> wind direction</a:t>
            </a:r>
            <a:endParaRPr lang="en-GB" sz="3200" dirty="0">
              <a:latin typeface="Avenir LT 65 Medium" pitchFamily="2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79512" y="836712"/>
          <a:ext cx="8784976" cy="457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4452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latin typeface="Avenir LT 45 Book" pitchFamily="2" charset="0"/>
              </a:rPr>
              <a:t>Docking Shoal mast example</a:t>
            </a:r>
            <a:endParaRPr lang="en-US" sz="2000" i="1" dirty="0" smtClean="0">
              <a:latin typeface="Avenir LT 45 Book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v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venir LT 55 Roman"/>
        <a:ea typeface=""/>
        <a:cs typeface="Arial"/>
      </a:majorFont>
      <a:minorFont>
        <a:latin typeface="Avenir LT 45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venir LT 55 Roman"/>
      <a:ea typeface=""/>
      <a:cs typeface="Arial"/>
    </a:majorFont>
    <a:minorFont>
      <a:latin typeface="Avenir LT 45 Book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venir LT 55 Roman"/>
      <a:ea typeface=""/>
      <a:cs typeface="Arial"/>
    </a:majorFont>
    <a:minorFont>
      <a:latin typeface="Avenir LT 45 Book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2548</TotalTime>
  <Words>1297</Words>
  <Application>Microsoft Office PowerPoint</Application>
  <PresentationFormat>On-screen Show (4:3)</PresentationFormat>
  <Paragraphs>522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Avenir LT 55 Roman</vt:lpstr>
      <vt:lpstr>Avenir LT 45 Book</vt:lpstr>
      <vt:lpstr>Avenir LT 65 Medium</vt:lpstr>
      <vt:lpstr>Courier New</vt:lpstr>
      <vt:lpstr>Verdana</vt:lpstr>
      <vt:lpstr>Calibri</vt:lpstr>
      <vt:lpstr>PrevPresentationTemplate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Prevailing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Przemek Marek</dc:creator>
  <cp:lastModifiedBy>Przemek Marek</cp:lastModifiedBy>
  <cp:revision>193</cp:revision>
  <dcterms:created xsi:type="dcterms:W3CDTF">2016-04-08T10:57:26Z</dcterms:created>
  <dcterms:modified xsi:type="dcterms:W3CDTF">2016-09-26T10:08:49Z</dcterms:modified>
</cp:coreProperties>
</file>