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1" r:id="rId2"/>
  </p:sldMasterIdLst>
  <p:notesMasterIdLst>
    <p:notesMasterId r:id="rId10"/>
  </p:notesMasterIdLst>
  <p:sldIdLst>
    <p:sldId id="336" r:id="rId3"/>
    <p:sldId id="259" r:id="rId4"/>
    <p:sldId id="340" r:id="rId5"/>
    <p:sldId id="341" r:id="rId6"/>
    <p:sldId id="338" r:id="rId7"/>
    <p:sldId id="260" r:id="rId8"/>
    <p:sldId id="285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8C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18" autoAdjust="0"/>
  </p:normalViewPr>
  <p:slideViewPr>
    <p:cSldViewPr snapToObjects="1">
      <p:cViewPr varScale="1">
        <p:scale>
          <a:sx n="78" d="100"/>
          <a:sy n="78" d="100"/>
        </p:scale>
        <p:origin x="3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B0A78-EDB4-4218-B6E9-6B7E8661072F}" type="datetimeFigureOut">
              <a:rPr lang="en-IE" smtClean="0"/>
              <a:t>28/09/2016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8DB2D-F323-4970-8561-1426945C5A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082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9B839-DD8B-4DDD-AA12-3DA90BEBA0AA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444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9B839-DD8B-4DDD-AA12-3DA90BEBA0AA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659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9B839-DD8B-4DDD-AA12-3DA90BEBA0AA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818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9B839-DD8B-4DDD-AA12-3DA90BEBA0AA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294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A2SEA_SEA-JACK_Tony-West_Vattenfall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4" b="7755"/>
          <a:stretch>
            <a:fillRect/>
          </a:stretch>
        </p:blipFill>
        <p:spPr bwMode="auto">
          <a:xfrm>
            <a:off x="0" y="0"/>
            <a:ext cx="91440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r="243"/>
          <a:stretch>
            <a:fillRect/>
          </a:stretch>
        </p:blipFill>
        <p:spPr bwMode="auto">
          <a:xfrm>
            <a:off x="21554" y="3754438"/>
            <a:ext cx="9144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3840" y="4469924"/>
            <a:ext cx="7010400" cy="1851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8BDE8"/>
                </a:solidFill>
                <a:ea typeface="+mj-ea"/>
              </a:rPr>
              <a:t>The LEANWIND project</a:t>
            </a:r>
            <a:endParaRPr lang="en-US" b="1" dirty="0">
              <a:solidFill>
                <a:srgbClr val="78BDE8"/>
              </a:solidFill>
              <a:ea typeface="+mj-ea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3903" y="5145154"/>
            <a:ext cx="6377348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800" dirty="0" err="1" smtClean="0">
                <a:solidFill>
                  <a:schemeClr val="bg2"/>
                </a:solidFill>
                <a:latin typeface="Franklin Gothic Book"/>
                <a:ea typeface="+mn-ea"/>
                <a:cs typeface="Franklin Gothic Book"/>
              </a:rPr>
              <a:t>WindEurope’s</a:t>
            </a:r>
            <a:r>
              <a:rPr lang="en-US" sz="2800" dirty="0" smtClean="0">
                <a:solidFill>
                  <a:schemeClr val="bg2"/>
                </a:solidFill>
                <a:latin typeface="Franklin Gothic Book"/>
                <a:ea typeface="+mn-ea"/>
                <a:cs typeface="Franklin Gothic Book"/>
              </a:rPr>
              <a:t> Offshore</a:t>
            </a:r>
            <a:r>
              <a:rPr lang="en-US" sz="2800" baseline="0" dirty="0" smtClean="0">
                <a:solidFill>
                  <a:schemeClr val="bg2"/>
                </a:solidFill>
                <a:latin typeface="Franklin Gothic Book"/>
                <a:ea typeface="+mn-ea"/>
                <a:cs typeface="Franklin Gothic Book"/>
              </a:rPr>
              <a:t> Wind Working Group 6</a:t>
            </a:r>
            <a:r>
              <a:rPr lang="en-US" sz="2800" baseline="30000" dirty="0" smtClean="0">
                <a:solidFill>
                  <a:schemeClr val="bg2"/>
                </a:solidFill>
                <a:latin typeface="Franklin Gothic Book"/>
                <a:ea typeface="+mn-ea"/>
                <a:cs typeface="Franklin Gothic Book"/>
              </a:rPr>
              <a:t>th</a:t>
            </a:r>
            <a:r>
              <a:rPr lang="en-US" sz="2800" baseline="0" dirty="0" smtClean="0">
                <a:solidFill>
                  <a:schemeClr val="bg2"/>
                </a:solidFill>
                <a:latin typeface="Franklin Gothic Book"/>
                <a:ea typeface="+mn-ea"/>
                <a:cs typeface="Franklin Gothic Book"/>
              </a:rPr>
              <a:t> September 2016</a:t>
            </a:r>
            <a:endParaRPr lang="en-US" sz="2800" dirty="0">
              <a:solidFill>
                <a:schemeClr val="bg2"/>
              </a:solidFill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142875" y="6083764"/>
            <a:ext cx="435768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GB" sz="1800" dirty="0" smtClean="0">
                <a:solidFill>
                  <a:srgbClr val="7F7F7F"/>
                </a:solidFill>
                <a:latin typeface="Franklin Gothic Book" charset="0"/>
              </a:rPr>
              <a:t>Jimmy Murphy</a:t>
            </a:r>
            <a:endParaRPr lang="en-GB" sz="1800" dirty="0">
              <a:solidFill>
                <a:srgbClr val="7F7F7F"/>
              </a:solidFill>
              <a:latin typeface="Franklin Gothic Book" charset="0"/>
            </a:endParaRPr>
          </a:p>
          <a:p>
            <a:pPr>
              <a:defRPr/>
            </a:pPr>
            <a:r>
              <a:rPr lang="en-GB" sz="1300" i="1" dirty="0" smtClean="0">
                <a:solidFill>
                  <a:srgbClr val="7F7F7F"/>
                </a:solidFill>
                <a:latin typeface="Franklin Gothic Book" charset="0"/>
              </a:rPr>
              <a:t>LEANWIND</a:t>
            </a:r>
            <a:r>
              <a:rPr lang="en-GB" sz="1300" i="1" baseline="0" dirty="0" smtClean="0">
                <a:solidFill>
                  <a:srgbClr val="7F7F7F"/>
                </a:solidFill>
                <a:latin typeface="Franklin Gothic Book" charset="0"/>
              </a:rPr>
              <a:t> Coordinator</a:t>
            </a:r>
            <a:endParaRPr lang="en-GB" sz="1300" i="1" dirty="0">
              <a:solidFill>
                <a:srgbClr val="7F7F7F"/>
              </a:solidFill>
              <a:latin typeface="Franklin Gothic Book" charset="0"/>
            </a:endParaRPr>
          </a:p>
        </p:txBody>
      </p:sp>
      <p:pic>
        <p:nvPicPr>
          <p:cNvPr id="7" name="Afbeelding 9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6082617" y="4367249"/>
            <a:ext cx="2160365" cy="11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752047"/>
            <a:ext cx="1255275" cy="8401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292080" y="5840552"/>
            <a:ext cx="201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Project supported within the Ocean of Tomorrow call of the</a:t>
            </a:r>
          </a:p>
          <a:p>
            <a:pPr algn="ctr"/>
            <a:r>
              <a:rPr lang="en-IE" sz="10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European Commission Seventh Framework Programme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181380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:\Policy Department\Policy Analysis Unit\PROJ\LEANWind\WP 9 - Dissemination and exploitation\Logo\FP7-General\EU_flag_lo-res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28800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11560" y="4365104"/>
            <a:ext cx="830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The research leading to these results has received funding from the European Union Seventh Framework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Programme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 under the agreement SCP2-GA-2013-614020.</a:t>
            </a:r>
            <a:endParaRPr lang="en-GB" sz="2400" kern="1200" dirty="0" smtClean="0">
              <a:solidFill>
                <a:schemeClr val="tx1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4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005013" y="3636963"/>
            <a:ext cx="51768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500" b="1">
                <a:solidFill>
                  <a:srgbClr val="78BDE8"/>
                </a:solidFill>
                <a:latin typeface="Franklin Gothic Book" charset="0"/>
                <a:cs typeface="Franklin Gothic Book" charset="0"/>
              </a:rPr>
              <a:t>Thank you very much </a:t>
            </a:r>
          </a:p>
          <a:p>
            <a:pPr algn="ctr"/>
            <a:r>
              <a:rPr lang="en-GB" sz="3500" b="1">
                <a:solidFill>
                  <a:srgbClr val="78BDE8"/>
                </a:solidFill>
                <a:latin typeface="Franklin Gothic Book" charset="0"/>
                <a:cs typeface="Franklin Gothic Book" charset="0"/>
              </a:rPr>
              <a:t>for your attention  </a:t>
            </a: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250825" y="103188"/>
            <a:ext cx="18732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31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A2SEA_SEA-JACK_Tony-West_Vattenfall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4" b="7755"/>
          <a:stretch>
            <a:fillRect/>
          </a:stretch>
        </p:blipFill>
        <p:spPr bwMode="auto">
          <a:xfrm>
            <a:off x="0" y="0"/>
            <a:ext cx="91440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r="243"/>
          <a:stretch>
            <a:fillRect/>
          </a:stretch>
        </p:blipFill>
        <p:spPr bwMode="auto">
          <a:xfrm>
            <a:off x="21554" y="3754438"/>
            <a:ext cx="9144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9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6696724" y="4348998"/>
            <a:ext cx="2160365" cy="11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2" y="5752047"/>
            <a:ext cx="1255275" cy="8401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981423" y="5873235"/>
            <a:ext cx="2484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Project supported within the Ocean of Tomorrow call of the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European Commission Seventh Framework Programme</a:t>
            </a:r>
            <a:endParaRPr kumimoji="0" lang="en-IE" sz="1000" b="0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7950" y="4533722"/>
            <a:ext cx="6588125" cy="792163"/>
          </a:xfrm>
        </p:spPr>
        <p:txBody>
          <a:bodyPr/>
          <a:lstStyle>
            <a:lvl1pPr marL="0" indent="0">
              <a:buNone/>
              <a:defRPr sz="3600" b="1">
                <a:solidFill>
                  <a:srgbClr val="6BA8CF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6887" y="5325886"/>
            <a:ext cx="6588125" cy="547350"/>
          </a:xfrm>
        </p:spPr>
        <p:txBody>
          <a:bodyPr/>
          <a:lstStyle>
            <a:lvl1pPr marL="0" indent="0">
              <a:buNone/>
              <a:defRPr sz="32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Event/Conference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2738" y="5873235"/>
            <a:ext cx="6588125" cy="353942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IE" dirty="0" smtClean="0"/>
              <a:t>PRESENTER</a:t>
            </a:r>
          </a:p>
          <a:p>
            <a:pPr lvl="0"/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2738" y="6227222"/>
            <a:ext cx="6588125" cy="353942"/>
          </a:xfrm>
        </p:spPr>
        <p:txBody>
          <a:bodyPr/>
          <a:lstStyle>
            <a:lvl1pPr marL="0" indent="0">
              <a:buNone/>
              <a:defRPr sz="1300" b="0" i="1">
                <a:solidFill>
                  <a:schemeClr val="bg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IE" dirty="0" smtClean="0"/>
              <a:t>Business title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58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rgbClr val="6BA8CF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4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85800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 bwMode="auto">
          <a:xfrm>
            <a:off x="4788024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43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6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36855" r="5287" b="51048"/>
          <a:stretch>
            <a:fillRect/>
          </a:stretch>
        </p:blipFill>
        <p:spPr bwMode="auto">
          <a:xfrm>
            <a:off x="0" y="854075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6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201" y="1752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4800" y="333375"/>
            <a:ext cx="6211888" cy="508000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en-GB" dirty="0"/>
          </a:p>
        </p:txBody>
      </p:sp>
      <p:sp>
        <p:nvSpPr>
          <p:cNvPr id="15" name="Table Placeholder 14"/>
          <p:cNvSpPr>
            <a:spLocks noGrp="1"/>
          </p:cNvSpPr>
          <p:nvPr>
            <p:ph type="tbl" sz="quarter" idx="11"/>
          </p:nvPr>
        </p:nvSpPr>
        <p:spPr>
          <a:xfrm>
            <a:off x="1187450" y="2997200"/>
            <a:ext cx="6697663" cy="29527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173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662" y="2700337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2" y="1538287"/>
            <a:ext cx="4916488" cy="5167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2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4800" y="333375"/>
            <a:ext cx="6211888" cy="508000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170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450975"/>
            <a:ext cx="5486400" cy="38830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4800" y="333375"/>
            <a:ext cx="6211888" cy="508000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04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7848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4800" y="333375"/>
            <a:ext cx="6211888" cy="508000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16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rgbClr val="6BA8CF"/>
              </a:buCl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93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463675"/>
            <a:ext cx="2057400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63675"/>
            <a:ext cx="5562600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4800" y="333375"/>
            <a:ext cx="6211888" cy="508000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304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:\Policy Department\Policy Analysis Unit\PROJ\LEANWind\WP 9 - Dissemination and exploitation\Logo\FP7-General\EU_flag_lo-res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28800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11560" y="4365104"/>
            <a:ext cx="830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The research leading to these results has received funding from the European Union Seventh Framework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Programme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rPr>
              <a:t> under the agreement SCP2-GA-2013-614020.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56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005013" y="3636963"/>
            <a:ext cx="51768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78BDE8"/>
                </a:solidFill>
                <a:effectLst/>
                <a:uLnTx/>
                <a:uFillTx/>
                <a:latin typeface="Franklin Gothic Book" charset="0"/>
                <a:cs typeface="Franklin Gothic Book" charset="0"/>
              </a:rPr>
              <a:t>Thank you very much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78BDE8"/>
                </a:solidFill>
                <a:effectLst/>
                <a:uLnTx/>
                <a:uFillTx/>
                <a:latin typeface="Franklin Gothic Book" charset="0"/>
                <a:cs typeface="Franklin Gothic Book" charset="0"/>
              </a:rPr>
              <a:t>for your attention  </a:t>
            </a: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250825" y="103188"/>
            <a:ext cx="18732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41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85800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 bwMode="auto">
          <a:xfrm>
            <a:off x="4788024" y="1600200"/>
            <a:ext cx="39582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9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4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4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36855" r="5287" b="51048"/>
          <a:stretch>
            <a:fillRect/>
          </a:stretch>
        </p:blipFill>
        <p:spPr bwMode="auto">
          <a:xfrm>
            <a:off x="0" y="854075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Afbeelding 6" descr="Leanwind_FINAL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384300" y="3192463"/>
          <a:ext cx="609600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bg1"/>
                          </a:solidFill>
                        </a:rPr>
                        <a:t>Table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8C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i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Table</a:t>
                      </a:r>
                      <a:endParaRPr lang="nl-NL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nl-NL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201" y="1752600"/>
            <a:ext cx="8001000" cy="590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1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662" y="2700337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2" y="1538287"/>
            <a:ext cx="4916488" cy="5167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2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8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450975"/>
            <a:ext cx="5486400" cy="38830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7848600" cy="45259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8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001000" cy="5905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Franklin Gothic Book"/>
                <a:ea typeface="+mj-ea"/>
                <a:cs typeface="Franklin Gothic Book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Afbeelding 5" descr="Leanwind_FINAL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463675"/>
            <a:ext cx="2057400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63675"/>
            <a:ext cx="5562600" cy="5318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0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Titelstijl van model bewerken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78BDE8"/>
          </a:solidFill>
          <a:latin typeface="Franklin Gothic Book"/>
          <a:ea typeface="ヒラギノ角ゴ Pro W3" charset="0"/>
          <a:cs typeface="Franklin Gothic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BA8CF"/>
        </a:buClr>
        <a:buFont typeface="Arial" charset="0"/>
        <a:buChar char="•"/>
        <a:defRPr sz="20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Titelstijl van model bewerken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78BDE8"/>
          </a:solidFill>
          <a:latin typeface="Franklin Gothic Book"/>
          <a:ea typeface="ヒラギノ角ゴ Pro W3" charset="0"/>
          <a:cs typeface="Franklin Gothic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BA8CF"/>
        </a:buClr>
        <a:buFont typeface="Arial" charset="0"/>
        <a:buChar char="•"/>
        <a:defRPr sz="20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Franklin Gothic Book"/>
          <a:ea typeface="ヒラギノ角ゴ Pro W3" charset="0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950" y="4365104"/>
            <a:ext cx="6588125" cy="792043"/>
          </a:xfrm>
        </p:spPr>
        <p:txBody>
          <a:bodyPr/>
          <a:lstStyle/>
          <a:p>
            <a:r>
              <a:rPr lang="en-IE" dirty="0" smtClean="0"/>
              <a:t>Introduction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950" y="5013176"/>
            <a:ext cx="6588125" cy="691366"/>
          </a:xfrm>
        </p:spPr>
        <p:txBody>
          <a:bodyPr/>
          <a:lstStyle/>
          <a:p>
            <a:pPr lvl="0" defTabSz="457144">
              <a:spcBef>
                <a:spcPct val="0"/>
              </a:spcBef>
              <a:buClrTx/>
              <a:defRPr/>
            </a:pPr>
            <a:r>
              <a:rPr lang="en-IE" sz="1800" b="1" dirty="0" smtClean="0">
                <a:solidFill>
                  <a:srgbClr val="005596"/>
                </a:solidFill>
                <a:latin typeface="Arial" charset="0"/>
              </a:rPr>
              <a:t>Offshore wind farm lifecycle and supply chain</a:t>
            </a:r>
          </a:p>
          <a:p>
            <a:pPr lvl="0" defTabSz="457144">
              <a:spcBef>
                <a:spcPct val="0"/>
              </a:spcBef>
              <a:buClrTx/>
              <a:defRPr/>
            </a:pPr>
            <a:r>
              <a:rPr lang="en-IE" sz="1800" b="1" dirty="0" smtClean="0">
                <a:solidFill>
                  <a:srgbClr val="005596"/>
                </a:solidFill>
                <a:latin typeface="Arial" charset="0"/>
              </a:rPr>
              <a:t>Assessing local effects</a:t>
            </a:r>
            <a:endParaRPr lang="en-IE" sz="1800" b="1" dirty="0">
              <a:solidFill>
                <a:srgbClr val="005596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Jimmy Murphy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University College Cork, Ireland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5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3424" y="1340768"/>
            <a:ext cx="7924800" cy="4741987"/>
          </a:xfrm>
        </p:spPr>
        <p:txBody>
          <a:bodyPr/>
          <a:lstStyle/>
          <a:p>
            <a:pPr marL="0" lvl="0" indent="0" algn="just">
              <a:buNone/>
            </a:pPr>
            <a:r>
              <a:rPr lang="en-IE" b="1" dirty="0" smtClean="0">
                <a:solidFill>
                  <a:schemeClr val="tx2"/>
                </a:solidFill>
              </a:rPr>
              <a:t>Offshore wind  is a proven contributor to the;</a:t>
            </a:r>
          </a:p>
          <a:p>
            <a:pPr marL="504000" algn="just"/>
            <a:r>
              <a:rPr lang="en-IE" dirty="0" smtClean="0">
                <a:solidFill>
                  <a:schemeClr val="tx2"/>
                </a:solidFill>
              </a:rPr>
              <a:t>Achievement of national </a:t>
            </a:r>
            <a:r>
              <a:rPr lang="en-IE" dirty="0" smtClean="0">
                <a:solidFill>
                  <a:schemeClr val="tx2"/>
                </a:solidFill>
              </a:rPr>
              <a:t>renewable </a:t>
            </a:r>
            <a:r>
              <a:rPr lang="en-IE" dirty="0" smtClean="0">
                <a:solidFill>
                  <a:schemeClr val="tx2"/>
                </a:solidFill>
              </a:rPr>
              <a:t>policies</a:t>
            </a:r>
          </a:p>
          <a:p>
            <a:pPr marL="504000" algn="just"/>
            <a:r>
              <a:rPr lang="en-IE" dirty="0" smtClean="0">
                <a:solidFill>
                  <a:schemeClr val="tx2"/>
                </a:solidFill>
              </a:rPr>
              <a:t>Reduction of carbon footprint</a:t>
            </a:r>
          </a:p>
          <a:p>
            <a:pPr marL="504000" algn="just"/>
            <a:r>
              <a:rPr lang="en-IE" dirty="0" smtClean="0">
                <a:solidFill>
                  <a:schemeClr val="tx2"/>
                </a:solidFill>
              </a:rPr>
              <a:t>‘Clean’ electricity supply</a:t>
            </a:r>
          </a:p>
          <a:p>
            <a:pPr marL="504000" algn="just"/>
            <a:r>
              <a:rPr lang="en-IE" dirty="0" smtClean="0">
                <a:solidFill>
                  <a:schemeClr val="tx2"/>
                </a:solidFill>
              </a:rPr>
              <a:t>Job Creation</a:t>
            </a:r>
          </a:p>
          <a:p>
            <a:pPr marL="0" lvl="0" indent="0" algn="just">
              <a:buNone/>
            </a:pPr>
            <a:endParaRPr lang="en-IE" b="1" dirty="0">
              <a:solidFill>
                <a:schemeClr val="tx2"/>
              </a:solidFill>
            </a:endParaRPr>
          </a:p>
          <a:p>
            <a:pPr marL="0" lvl="0" indent="0" algn="just">
              <a:buNone/>
            </a:pPr>
            <a:r>
              <a:rPr lang="en-IE" b="1" dirty="0" smtClean="0">
                <a:solidFill>
                  <a:schemeClr val="tx2"/>
                </a:solidFill>
              </a:rPr>
              <a:t>Industry ahead of schedule regarding cost reduction targets so likelihood that </a:t>
            </a:r>
            <a:r>
              <a:rPr lang="en-IE" b="1" dirty="0" smtClean="0">
                <a:solidFill>
                  <a:schemeClr val="tx2"/>
                </a:solidFill>
              </a:rPr>
              <a:t>it </a:t>
            </a:r>
            <a:r>
              <a:rPr lang="en-IE" b="1" dirty="0" smtClean="0">
                <a:solidFill>
                  <a:schemeClr val="tx2"/>
                </a:solidFill>
              </a:rPr>
              <a:t>will continue rapid growth</a:t>
            </a:r>
          </a:p>
          <a:p>
            <a:pPr marL="0" lvl="0" indent="0" algn="just">
              <a:buNone/>
            </a:pPr>
            <a:endParaRPr lang="en-IE" b="1" dirty="0" smtClean="0">
              <a:solidFill>
                <a:schemeClr val="tx2"/>
              </a:solidFill>
            </a:endParaRPr>
          </a:p>
          <a:p>
            <a:pPr marL="0" lvl="0" indent="0" algn="just">
              <a:buNone/>
            </a:pPr>
            <a:r>
              <a:rPr lang="en-IE" b="1" dirty="0" smtClean="0">
                <a:solidFill>
                  <a:schemeClr val="tx2"/>
                </a:solidFill>
              </a:rPr>
              <a:t>Future - Bigger windfarms, larger turbines, deeper water, bigger vessels etc.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84584"/>
            <a:ext cx="8001000" cy="896144"/>
          </a:xfrm>
        </p:spPr>
        <p:txBody>
          <a:bodyPr/>
          <a:lstStyle/>
          <a:p>
            <a:r>
              <a:rPr lang="en-IE" dirty="0" smtClean="0"/>
              <a:t>Offshore Wind Impacts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942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3424" y="1556792"/>
            <a:ext cx="7924800" cy="4525963"/>
          </a:xfrm>
        </p:spPr>
        <p:txBody>
          <a:bodyPr/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en-IE" sz="2200" b="1" dirty="0" smtClean="0">
                <a:solidFill>
                  <a:schemeClr val="tx2"/>
                </a:solidFill>
              </a:rPr>
              <a:t>The pace and scale of development is critical  for the industry sustainability 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en-IE" sz="2200" b="1" dirty="0" smtClean="0">
                <a:solidFill>
                  <a:schemeClr val="tx2"/>
                </a:solidFill>
              </a:rPr>
              <a:t>However it cannot be a case of progress development at any cost</a:t>
            </a:r>
          </a:p>
          <a:p>
            <a:pPr marL="360000" indent="0" algn="just">
              <a:spcAft>
                <a:spcPts val="1200"/>
              </a:spcAft>
              <a:buNone/>
            </a:pPr>
            <a:r>
              <a:rPr lang="en-IE" sz="2200" dirty="0" smtClean="0">
                <a:solidFill>
                  <a:schemeClr val="tx2"/>
                </a:solidFill>
              </a:rPr>
              <a:t>Would </a:t>
            </a:r>
            <a:r>
              <a:rPr lang="en-IE" sz="2200" dirty="0">
                <a:solidFill>
                  <a:schemeClr val="tx2"/>
                </a:solidFill>
              </a:rPr>
              <a:t>we introduce </a:t>
            </a:r>
            <a:r>
              <a:rPr lang="en-IE" sz="2200" dirty="0" smtClean="0">
                <a:solidFill>
                  <a:schemeClr val="tx2"/>
                </a:solidFill>
              </a:rPr>
              <a:t>innovations/new procedures  </a:t>
            </a:r>
            <a:r>
              <a:rPr lang="en-IE" sz="2200" dirty="0">
                <a:solidFill>
                  <a:schemeClr val="tx2"/>
                </a:solidFill>
              </a:rPr>
              <a:t>solely to reduce cost and neglect assessing broader non technical impact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en-IE" sz="2200" b="1" dirty="0" smtClean="0">
                <a:solidFill>
                  <a:schemeClr val="tx2"/>
                </a:solidFill>
              </a:rPr>
              <a:t>National Regulatory Agencies apply stringent controls but  industry must also be proactive </a:t>
            </a:r>
          </a:p>
          <a:p>
            <a:pPr marL="0" lvl="0" indent="0" algn="just">
              <a:spcAft>
                <a:spcPts val="1200"/>
              </a:spcAft>
              <a:buNone/>
            </a:pPr>
            <a:r>
              <a:rPr lang="en-IE" sz="2200" b="1" dirty="0" smtClean="0">
                <a:solidFill>
                  <a:schemeClr val="tx2"/>
                </a:solidFill>
              </a:rPr>
              <a:t>Must be conscious that the status of an industry can be fragile in relation to public opinion and national policy </a:t>
            </a:r>
          </a:p>
          <a:p>
            <a:pPr marL="0" lvl="0" indent="0" algn="just">
              <a:spcAft>
                <a:spcPts val="1200"/>
              </a:spcAft>
              <a:buNone/>
            </a:pPr>
            <a:endParaRPr lang="en-IE" b="1" dirty="0" smtClean="0">
              <a:solidFill>
                <a:schemeClr val="tx2"/>
              </a:solidFill>
            </a:endParaRPr>
          </a:p>
          <a:p>
            <a:pPr marL="0" lvl="0" indent="0" algn="just">
              <a:buNone/>
            </a:pPr>
            <a:endParaRPr lang="en-IE" b="1" dirty="0">
              <a:solidFill>
                <a:schemeClr val="tx2"/>
              </a:solidFill>
            </a:endParaRPr>
          </a:p>
          <a:p>
            <a:pPr marL="0" lvl="0" indent="0" algn="just">
              <a:buNone/>
            </a:pPr>
            <a:endParaRPr lang="en-IE" b="1" dirty="0">
              <a:solidFill>
                <a:schemeClr val="tx2"/>
              </a:solidFill>
            </a:endParaRPr>
          </a:p>
          <a:p>
            <a:pPr marL="0" lvl="0" indent="0" algn="just">
              <a:buNone/>
            </a:pPr>
            <a:endParaRPr lang="en-IE" b="1" dirty="0" smtClean="0">
              <a:solidFill>
                <a:srgbClr val="00B0F0"/>
              </a:solidFill>
            </a:endParaRPr>
          </a:p>
          <a:p>
            <a:pPr marL="0" lvl="0" indent="0" algn="just">
              <a:buNone/>
            </a:pPr>
            <a:endParaRPr lang="en-IE" b="1" dirty="0" smtClean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84584"/>
            <a:ext cx="8001000" cy="896144"/>
          </a:xfrm>
        </p:spPr>
        <p:txBody>
          <a:bodyPr/>
          <a:lstStyle/>
          <a:p>
            <a:r>
              <a:rPr lang="en-IE" dirty="0" smtClean="0"/>
              <a:t>Windfarm Impacts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073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12775"/>
            <a:ext cx="7924800" cy="1152129"/>
          </a:xfrm>
        </p:spPr>
        <p:txBody>
          <a:bodyPr/>
          <a:lstStyle/>
          <a:p>
            <a:pPr marL="0" lvl="0" indent="0" algn="just">
              <a:buNone/>
            </a:pPr>
            <a:r>
              <a:rPr lang="en-IE" b="1" dirty="0" smtClean="0">
                <a:solidFill>
                  <a:schemeClr val="tx2"/>
                </a:solidFill>
              </a:rPr>
              <a:t>  FP7 </a:t>
            </a:r>
            <a:r>
              <a:rPr lang="en-IE" b="1" dirty="0" err="1" smtClean="0">
                <a:solidFill>
                  <a:schemeClr val="tx2"/>
                </a:solidFill>
              </a:rPr>
              <a:t>Leanwind</a:t>
            </a:r>
            <a:r>
              <a:rPr lang="en-IE" b="1" dirty="0" smtClean="0">
                <a:solidFill>
                  <a:schemeClr val="tx2"/>
                </a:solidFill>
              </a:rPr>
              <a:t> project committed to delivering innovations in foundation design, vessel development, O&amp;M  and logistical optimisations and more ….</a:t>
            </a:r>
          </a:p>
          <a:p>
            <a:pPr marL="0" lvl="0" indent="0" algn="just">
              <a:buNone/>
            </a:pPr>
            <a:endParaRPr lang="en-IE" b="1" dirty="0" smtClean="0">
              <a:solidFill>
                <a:srgbClr val="00B0F0"/>
              </a:solidFill>
            </a:endParaRPr>
          </a:p>
          <a:p>
            <a:pPr marL="0" lvl="0" indent="0" algn="just">
              <a:buNone/>
            </a:pPr>
            <a:endParaRPr lang="en-IE" b="1" dirty="0" smtClean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84584"/>
            <a:ext cx="8001000" cy="896144"/>
          </a:xfrm>
        </p:spPr>
        <p:txBody>
          <a:bodyPr/>
          <a:lstStyle/>
          <a:p>
            <a:r>
              <a:rPr lang="en-IE" dirty="0" smtClean="0"/>
              <a:t>LEANWIND Innovations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540888"/>
            <a:ext cx="5090014" cy="4217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384" y="2568312"/>
            <a:ext cx="3840701" cy="4228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239" y="2533546"/>
            <a:ext cx="4484990" cy="4324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7" y="2719942"/>
            <a:ext cx="9108623" cy="3847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8857" y="2559627"/>
            <a:ext cx="5976685" cy="4237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6105" y="2532410"/>
            <a:ext cx="7636389" cy="431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0506" y="2546088"/>
            <a:ext cx="5844647" cy="427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81200"/>
            <a:ext cx="7924800" cy="4525963"/>
          </a:xfrm>
        </p:spPr>
        <p:txBody>
          <a:bodyPr/>
          <a:lstStyle/>
          <a:p>
            <a:pPr marL="0" lvl="0" indent="0" algn="just">
              <a:buNone/>
            </a:pPr>
            <a:r>
              <a:rPr lang="en-IE" b="1" dirty="0" smtClean="0">
                <a:solidFill>
                  <a:schemeClr val="tx2"/>
                </a:solidFill>
              </a:rPr>
              <a:t>  Innovations tested and validated from financial, technical and non technical perspectives. </a:t>
            </a:r>
          </a:p>
          <a:p>
            <a:pPr marL="0" lvl="0" indent="0" algn="just">
              <a:buNone/>
            </a:pPr>
            <a:endParaRPr lang="en-IE" b="1" dirty="0">
              <a:solidFill>
                <a:schemeClr val="tx2"/>
              </a:solidFill>
            </a:endParaRPr>
          </a:p>
          <a:p>
            <a:pPr marL="0" lvl="0" indent="0" algn="just">
              <a:buNone/>
            </a:pPr>
            <a:r>
              <a:rPr lang="en-IE" b="1" dirty="0" smtClean="0">
                <a:solidFill>
                  <a:schemeClr val="tx2"/>
                </a:solidFill>
              </a:rPr>
              <a:t>This session  focuses on Life Cycle Analysis (cradle to grave) and local impacts</a:t>
            </a:r>
          </a:p>
          <a:p>
            <a:pPr marL="0" lvl="0" indent="0" algn="just">
              <a:buNone/>
            </a:pPr>
            <a:endParaRPr lang="en-IE" b="1" dirty="0">
              <a:solidFill>
                <a:schemeClr val="tx2"/>
              </a:solidFill>
            </a:endParaRPr>
          </a:p>
          <a:p>
            <a:pPr marL="720000" algn="just"/>
            <a:r>
              <a:rPr lang="en-IE" dirty="0" smtClean="0">
                <a:solidFill>
                  <a:schemeClr val="tx2"/>
                </a:solidFill>
              </a:rPr>
              <a:t>Potential Environmental and socio economic impacts </a:t>
            </a:r>
          </a:p>
          <a:p>
            <a:pPr marL="720000" algn="just"/>
            <a:r>
              <a:rPr lang="en-IE" dirty="0" smtClean="0">
                <a:solidFill>
                  <a:schemeClr val="tx2"/>
                </a:solidFill>
              </a:rPr>
              <a:t>LCA to assess environmental effects of different foundation types</a:t>
            </a:r>
          </a:p>
          <a:p>
            <a:pPr marL="720000" algn="just"/>
            <a:r>
              <a:rPr lang="en-IE" dirty="0" smtClean="0">
                <a:solidFill>
                  <a:schemeClr val="tx2"/>
                </a:solidFill>
              </a:rPr>
              <a:t>Port of Oostende study</a:t>
            </a:r>
          </a:p>
          <a:p>
            <a:pPr marL="720000" algn="just"/>
            <a:r>
              <a:rPr lang="en-IE" dirty="0" smtClean="0">
                <a:solidFill>
                  <a:schemeClr val="tx2"/>
                </a:solidFill>
              </a:rPr>
              <a:t>Financial models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84584"/>
            <a:ext cx="8001000" cy="896144"/>
          </a:xfrm>
        </p:spPr>
        <p:txBody>
          <a:bodyPr/>
          <a:lstStyle/>
          <a:p>
            <a:r>
              <a:rPr lang="en-IE" dirty="0" smtClean="0"/>
              <a:t>LEANWIND Innovations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222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1"/>
          <a:stretch/>
        </p:blipFill>
        <p:spPr>
          <a:xfrm>
            <a:off x="583200" y="1502035"/>
            <a:ext cx="7722600" cy="52921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16632"/>
            <a:ext cx="8001000" cy="752128"/>
          </a:xfrm>
        </p:spPr>
        <p:txBody>
          <a:bodyPr/>
          <a:lstStyle/>
          <a:p>
            <a:r>
              <a:rPr lang="en-GB" dirty="0" smtClean="0"/>
              <a:t>LEANWIND </a:t>
            </a:r>
            <a:r>
              <a:rPr lang="en-GB" dirty="0"/>
              <a:t>Consortium</a:t>
            </a:r>
            <a:r>
              <a:rPr lang="en-US" dirty="0"/>
              <a:t/>
            </a:r>
            <a:br>
              <a:rPr lang="en-US" dirty="0"/>
            </a:br>
            <a:endParaRPr lang="en-IE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987824" y="1412776"/>
            <a:ext cx="548484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A8CF"/>
              </a:buClr>
              <a:buFont typeface="Arial" charset="0"/>
              <a:buChar char="•"/>
              <a:defRPr sz="20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 smtClean="0"/>
              <a:t>52% Industry Partners</a:t>
            </a:r>
          </a:p>
          <a:p>
            <a:pPr marL="0" indent="0" algn="ctr">
              <a:buNone/>
            </a:pPr>
            <a:r>
              <a:rPr lang="en-GB" sz="1800" dirty="0" smtClean="0"/>
              <a:t>Aims to be industry relevant and not simply an academic project</a:t>
            </a:r>
          </a:p>
        </p:txBody>
      </p:sp>
    </p:spTree>
    <p:extLst>
      <p:ext uri="{BB962C8B-B14F-4D97-AF65-F5344CB8AC3E}">
        <p14:creationId xmlns:p14="http://schemas.microsoft.com/office/powerpoint/2010/main" val="34555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0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NWIND presentation template">
  <a:themeElements>
    <a:clrScheme name="Aangepast 2">
      <a:dk1>
        <a:srgbClr val="005596"/>
      </a:dk1>
      <a:lt1>
        <a:sysClr val="window" lastClr="FFFFFF"/>
      </a:lt1>
      <a:dk2>
        <a:srgbClr val="005596"/>
      </a:dk2>
      <a:lt2>
        <a:srgbClr val="000000"/>
      </a:lt2>
      <a:accent1>
        <a:srgbClr val="005596"/>
      </a:accent1>
      <a:accent2>
        <a:srgbClr val="E05115"/>
      </a:accent2>
      <a:accent3>
        <a:srgbClr val="78BDE8"/>
      </a:accent3>
      <a:accent4>
        <a:srgbClr val="FDC400"/>
      </a:accent4>
      <a:accent5>
        <a:srgbClr val="E05115"/>
      </a:accent5>
      <a:accent6>
        <a:srgbClr val="FFFFFF"/>
      </a:accent6>
      <a:hlink>
        <a:srgbClr val="0000FF"/>
      </a:hlink>
      <a:folHlink>
        <a:srgbClr val="E05115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EANWIND Pres. Template">
  <a:themeElements>
    <a:clrScheme name="Aangepast 2">
      <a:dk1>
        <a:srgbClr val="005596"/>
      </a:dk1>
      <a:lt1>
        <a:sysClr val="window" lastClr="FFFFFF"/>
      </a:lt1>
      <a:dk2>
        <a:srgbClr val="005596"/>
      </a:dk2>
      <a:lt2>
        <a:srgbClr val="000000"/>
      </a:lt2>
      <a:accent1>
        <a:srgbClr val="005596"/>
      </a:accent1>
      <a:accent2>
        <a:srgbClr val="E05115"/>
      </a:accent2>
      <a:accent3>
        <a:srgbClr val="78BDE8"/>
      </a:accent3>
      <a:accent4>
        <a:srgbClr val="FDC400"/>
      </a:accent4>
      <a:accent5>
        <a:srgbClr val="E05115"/>
      </a:accent5>
      <a:accent6>
        <a:srgbClr val="FFFFFF"/>
      </a:accent6>
      <a:hlink>
        <a:srgbClr val="0000FF"/>
      </a:hlink>
      <a:folHlink>
        <a:srgbClr val="E05115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Offshore Wind Working Group_06092016</Template>
  <TotalTime>0</TotalTime>
  <Words>248</Words>
  <Application>Microsoft Office PowerPoint</Application>
  <PresentationFormat>On-screen Show (4:3)</PresentationFormat>
  <Paragraphs>42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ヒラギノ角ゴ Pro W3</vt:lpstr>
      <vt:lpstr>LEANWIND presentation template</vt:lpstr>
      <vt:lpstr>LEANWIND Pres. Template</vt:lpstr>
      <vt:lpstr>PowerPoint Presentation</vt:lpstr>
      <vt:lpstr>Offshore Wind Impacts</vt:lpstr>
      <vt:lpstr>Windfarm Impacts</vt:lpstr>
      <vt:lpstr>LEANWIND Innovations</vt:lpstr>
      <vt:lpstr>LEANWIND Innovations</vt:lpstr>
      <vt:lpstr>LEANWIND Consortium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Devoy McAuliffe, Fiona</dc:creator>
  <cp:lastModifiedBy>Media</cp:lastModifiedBy>
  <cp:revision>172</cp:revision>
  <dcterms:created xsi:type="dcterms:W3CDTF">2016-08-31T11:18:31Z</dcterms:created>
  <dcterms:modified xsi:type="dcterms:W3CDTF">2016-09-28T08:49:05Z</dcterms:modified>
</cp:coreProperties>
</file>