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9"/>
  </p:notesMasterIdLst>
  <p:handoutMasterIdLst>
    <p:handoutMasterId r:id="rId20"/>
  </p:handoutMasterIdLst>
  <p:sldIdLst>
    <p:sldId id="256" r:id="rId3"/>
    <p:sldId id="270" r:id="rId4"/>
    <p:sldId id="271" r:id="rId5"/>
    <p:sldId id="268" r:id="rId6"/>
    <p:sldId id="265" r:id="rId7"/>
    <p:sldId id="258" r:id="rId8"/>
    <p:sldId id="272" r:id="rId9"/>
    <p:sldId id="261" r:id="rId10"/>
    <p:sldId id="262" r:id="rId11"/>
    <p:sldId id="263" r:id="rId12"/>
    <p:sldId id="273" r:id="rId13"/>
    <p:sldId id="266" r:id="rId14"/>
    <p:sldId id="264" r:id="rId15"/>
    <p:sldId id="274" r:id="rId16"/>
    <p:sldId id="269" r:id="rId17"/>
    <p:sldId id="260" r:id="rId1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4">
          <p15:clr>
            <a:srgbClr val="A4A3A4"/>
          </p15:clr>
        </p15:guide>
        <p15:guide id="2" orient="horz" pos="4162">
          <p15:clr>
            <a:srgbClr val="A4A3A4"/>
          </p15:clr>
        </p15:guide>
        <p15:guide id="3" orient="horz" pos="731">
          <p15:clr>
            <a:srgbClr val="A4A3A4"/>
          </p15:clr>
        </p15:guide>
        <p15:guide id="4" orient="horz" pos="799">
          <p15:clr>
            <a:srgbClr val="A4A3A4"/>
          </p15:clr>
        </p15:guide>
        <p15:guide id="5" orient="horz" pos="3775">
          <p15:clr>
            <a:srgbClr val="A4A3A4"/>
          </p15:clr>
        </p15:guide>
        <p15:guide id="6" pos="1446">
          <p15:clr>
            <a:srgbClr val="A4A3A4"/>
          </p15:clr>
        </p15:guide>
        <p15:guide id="7" pos="158">
          <p15:clr>
            <a:srgbClr val="A4A3A4"/>
          </p15:clr>
        </p15:guide>
        <p15:guide id="8" pos="5602">
          <p15:clr>
            <a:srgbClr val="A4A3A4"/>
          </p15:clr>
        </p15:guide>
        <p15:guide id="9" pos="4314">
          <p15:clr>
            <a:srgbClr val="A4A3A4"/>
          </p15:clr>
        </p15:guide>
        <p15:guide id="10" pos="4218">
          <p15:clr>
            <a:srgbClr val="A4A3A4"/>
          </p15:clr>
        </p15:guide>
        <p15:guide id="11" pos="2929">
          <p15:clr>
            <a:srgbClr val="A4A3A4"/>
          </p15:clr>
        </p15:guide>
        <p15:guide id="12" pos="2831">
          <p15:clr>
            <a:srgbClr val="A4A3A4"/>
          </p15:clr>
        </p15:guide>
        <p15:guide id="13" pos="1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48" d="100"/>
          <a:sy n="148" d="100"/>
        </p:scale>
        <p:origin x="-90" y="-144"/>
      </p:cViewPr>
      <p:guideLst>
        <p:guide orient="horz" pos="164"/>
        <p:guide orient="horz" pos="4162"/>
        <p:guide orient="horz" pos="731"/>
        <p:guide orient="horz" pos="799"/>
        <p:guide orient="horz" pos="3775"/>
        <p:guide pos="1446"/>
        <p:guide pos="158"/>
        <p:guide pos="5602"/>
        <p:guide pos="4314"/>
        <p:guide pos="4218"/>
        <p:guide pos="2929"/>
        <p:guide pos="2831"/>
        <p:guide pos="1544"/>
      </p:guideLst>
    </p:cSldViewPr>
  </p:slideViewPr>
  <p:notesTextViewPr>
    <p:cViewPr>
      <p:scale>
        <a:sx n="1" d="1"/>
        <a:sy n="1" d="1"/>
      </p:scale>
      <p:origin x="0" y="0"/>
    </p:cViewPr>
  </p:notesTextViewPr>
  <p:notesViewPr>
    <p:cSldViewPr snapToObjects="1">
      <p:cViewPr varScale="1">
        <p:scale>
          <a:sx n="120" d="100"/>
          <a:sy n="120" d="100"/>
        </p:scale>
        <p:origin x="-25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E06B48-CA40-4381-BA48-521C962BC34C}" type="datetimeFigureOut">
              <a:rPr lang="en-US" smtClean="0"/>
              <a:t>9/12/2016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9B9CB6-AB87-4DBD-9671-2E0D90ED8FDE}" type="slidenum">
              <a:rPr lang="en-US" smtClean="0"/>
              <a:t>‹#›</a:t>
            </a:fld>
            <a:endParaRPr lang="en-US"/>
          </a:p>
        </p:txBody>
      </p:sp>
    </p:spTree>
    <p:extLst>
      <p:ext uri="{BB962C8B-B14F-4D97-AF65-F5344CB8AC3E}">
        <p14:creationId xmlns:p14="http://schemas.microsoft.com/office/powerpoint/2010/main" val="1230209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C5E0D-B76F-47A8-91B1-C71AD6BE59C3}" type="datetimeFigureOut">
              <a:rPr lang="en-GB" smtClean="0"/>
              <a:t>12/09/2016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EC2AB-FD5C-4EF7-AF8D-FB95907AF3A4}" type="slidenum">
              <a:rPr lang="en-GB" smtClean="0"/>
              <a:t>‹#›</a:t>
            </a:fld>
            <a:endParaRPr lang="en-GB" dirty="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a:t>
            </a:fld>
            <a:endParaRPr lang="en-GB" dirty="0"/>
          </a:p>
        </p:txBody>
      </p:sp>
    </p:spTree>
    <p:extLst>
      <p:ext uri="{BB962C8B-B14F-4D97-AF65-F5344CB8AC3E}">
        <p14:creationId xmlns:p14="http://schemas.microsoft.com/office/powerpoint/2010/main" val="201019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GB" smtClean="0"/>
              <a:t>10</a:t>
            </a:fld>
            <a:endParaRPr lang="en-GB" dirty="0"/>
          </a:p>
        </p:txBody>
      </p:sp>
    </p:spTree>
    <p:extLst>
      <p:ext uri="{BB962C8B-B14F-4D97-AF65-F5344CB8AC3E}">
        <p14:creationId xmlns:p14="http://schemas.microsoft.com/office/powerpoint/2010/main" val="308539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11</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12</a:t>
            </a:fld>
            <a:endParaRPr lang="en-GB" dirty="0"/>
          </a:p>
        </p:txBody>
      </p:sp>
    </p:spTree>
    <p:extLst>
      <p:ext uri="{BB962C8B-B14F-4D97-AF65-F5344CB8AC3E}">
        <p14:creationId xmlns:p14="http://schemas.microsoft.com/office/powerpoint/2010/main" val="357341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13</a:t>
            </a:fld>
            <a:endParaRPr lang="en-GB" dirty="0"/>
          </a:p>
        </p:txBody>
      </p:sp>
    </p:spTree>
    <p:extLst>
      <p:ext uri="{BB962C8B-B14F-4D97-AF65-F5344CB8AC3E}">
        <p14:creationId xmlns:p14="http://schemas.microsoft.com/office/powerpoint/2010/main" val="314614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14</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15</a:t>
            </a:fld>
            <a:endParaRPr lang="en-GB" dirty="0"/>
          </a:p>
        </p:txBody>
      </p:sp>
    </p:spTree>
    <p:extLst>
      <p:ext uri="{BB962C8B-B14F-4D97-AF65-F5344CB8AC3E}">
        <p14:creationId xmlns:p14="http://schemas.microsoft.com/office/powerpoint/2010/main" val="131178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16</a:t>
            </a:fld>
            <a:endParaRPr lang="en-GB" dirty="0"/>
          </a:p>
        </p:txBody>
      </p:sp>
    </p:spTree>
    <p:extLst>
      <p:ext uri="{BB962C8B-B14F-4D97-AF65-F5344CB8AC3E}">
        <p14:creationId xmlns:p14="http://schemas.microsoft.com/office/powerpoint/2010/main" val="88047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2</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3</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4</a:t>
            </a:fld>
            <a:endParaRPr lang="en-GB" dirty="0"/>
          </a:p>
        </p:txBody>
      </p:sp>
    </p:spTree>
    <p:extLst>
      <p:ext uri="{BB962C8B-B14F-4D97-AF65-F5344CB8AC3E}">
        <p14:creationId xmlns:p14="http://schemas.microsoft.com/office/powerpoint/2010/main" val="424952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5</a:t>
            </a:fld>
            <a:endParaRPr lang="en-GB" dirty="0"/>
          </a:p>
        </p:txBody>
      </p:sp>
    </p:spTree>
    <p:extLst>
      <p:ext uri="{BB962C8B-B14F-4D97-AF65-F5344CB8AC3E}">
        <p14:creationId xmlns:p14="http://schemas.microsoft.com/office/powerpoint/2010/main" val="358430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6</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7</a:t>
            </a:fld>
            <a:endParaRPr lang="en-GB" dirty="0"/>
          </a:p>
        </p:txBody>
      </p:sp>
    </p:spTree>
    <p:extLst>
      <p:ext uri="{BB962C8B-B14F-4D97-AF65-F5344CB8AC3E}">
        <p14:creationId xmlns:p14="http://schemas.microsoft.com/office/powerpoint/2010/main" val="130251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8</a:t>
            </a:fld>
            <a:endParaRPr lang="en-GB" dirty="0"/>
          </a:p>
        </p:txBody>
      </p:sp>
    </p:spTree>
    <p:extLst>
      <p:ext uri="{BB962C8B-B14F-4D97-AF65-F5344CB8AC3E}">
        <p14:creationId xmlns:p14="http://schemas.microsoft.com/office/powerpoint/2010/main" val="355253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GB" smtClean="0"/>
              <a:t>9</a:t>
            </a:fld>
            <a:endParaRPr lang="en-GB" dirty="0"/>
          </a:p>
        </p:txBody>
      </p:sp>
    </p:spTree>
    <p:extLst>
      <p:ext uri="{BB962C8B-B14F-4D97-AF65-F5344CB8AC3E}">
        <p14:creationId xmlns:p14="http://schemas.microsoft.com/office/powerpoint/2010/main" val="2473412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1160464"/>
            <a:ext cx="8893174" cy="3117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641864"/>
            <a:ext cx="6445251" cy="666452"/>
          </a:xfrm>
        </p:spPr>
        <p:txBody>
          <a:bodyPr>
            <a:noAutofit/>
          </a:bodyPr>
          <a:lstStyle>
            <a:lvl1pPr>
              <a:lnSpc>
                <a:spcPct val="91000"/>
              </a:lnSpc>
              <a:defRPr sz="2200">
                <a:solidFill>
                  <a:schemeClr val="bg1"/>
                </a:solidFill>
              </a:defRPr>
            </a:lvl1pPr>
          </a:lstStyle>
          <a:p>
            <a:r>
              <a:rPr lang="en-GB" dirty="0" smtClean="0"/>
              <a:t>Click to edit Master title style</a:t>
            </a:r>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04580"/>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8" name="Date Placeholder 7"/>
          <p:cNvSpPr>
            <a:spLocks noGrp="1"/>
          </p:cNvSpPr>
          <p:nvPr>
            <p:ph type="dt" sz="half" idx="15"/>
          </p:nvPr>
        </p:nvSpPr>
        <p:spPr/>
        <p:txBody>
          <a:bodyPr/>
          <a:lstStyle>
            <a:lvl1pPr>
              <a:defRPr>
                <a:solidFill>
                  <a:schemeClr val="bg1"/>
                </a:solidFill>
              </a:defRPr>
            </a:lvl1pPr>
          </a:lstStyle>
          <a:p>
            <a:endParaRPr lang="en-GB" dirty="0"/>
          </a:p>
        </p:txBody>
      </p:sp>
      <p:sp>
        <p:nvSpPr>
          <p:cNvPr id="10" name="Footer Placeholder 9"/>
          <p:cNvSpPr>
            <a:spLocks noGrp="1"/>
          </p:cNvSpPr>
          <p:nvPr>
            <p:ph type="ftr" sz="quarter" idx="16"/>
          </p:nvPr>
        </p:nvSpPr>
        <p:spPr/>
        <p:txBody>
          <a:bodyPr/>
          <a:lstStyle/>
          <a:p>
            <a:endParaRPr lang="en-GB" dirty="0"/>
          </a:p>
        </p:txBody>
      </p:sp>
      <p:sp>
        <p:nvSpPr>
          <p:cNvPr id="11" name="Slide Number Placeholder 10"/>
          <p:cNvSpPr>
            <a:spLocks noGrp="1"/>
          </p:cNvSpPr>
          <p:nvPr>
            <p:ph type="sldNum" sz="quarter" idx="17"/>
          </p:nvPr>
        </p:nvSpPr>
        <p:spPr/>
        <p:txBody>
          <a:bodyPr/>
          <a:lstStyle/>
          <a:p>
            <a:fld id="{5BA07366-CB75-4AA8-9E5B-928B849F427C}" type="slidenum">
              <a:rPr lang="en-GB" smtClean="0"/>
              <a:pPr/>
              <a:t>‹#›</a:t>
            </a:fld>
            <a:endParaRPr lang="en-GB" dirty="0"/>
          </a:p>
        </p:txBody>
      </p:sp>
      <p:sp>
        <p:nvSpPr>
          <p:cNvPr id="23" name="TextBox 22"/>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2016</a:t>
            </a:r>
            <a:endParaRPr lang="en-GB" sz="700" noProof="0" dirty="0">
              <a:solidFill>
                <a:schemeClr val="tx1"/>
              </a:solidFill>
            </a:endParaRPr>
          </a:p>
        </p:txBody>
      </p:sp>
      <p:sp>
        <p:nvSpPr>
          <p:cNvPr id="21" name="SD_FLD_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5"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smtClean="0">
              <a:solidFill>
                <a:schemeClr val="tx1"/>
              </a:solidFill>
              <a:latin typeface="+mn-lt"/>
              <a:ea typeface="+mn-ea"/>
              <a:cs typeface="+mn-cs"/>
            </a:endParaRPr>
          </a:p>
        </p:txBody>
      </p:sp>
      <p:sp>
        <p:nvSpPr>
          <p:cNvPr id="27" name="SD_FLD_DocumentDate"/>
          <p:cNvSpPr/>
          <p:nvPr userDrawn="1"/>
        </p:nvSpPr>
        <p:spPr>
          <a:xfrm>
            <a:off x="249520" y="3862800"/>
            <a:ext cx="6446555" cy="33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600" b="0" kern="1200" dirty="0" smtClean="0">
                <a:solidFill>
                  <a:schemeClr val="tx2"/>
                </a:solidFill>
                <a:latin typeface="+mn-lt"/>
                <a:ea typeface="+mn-ea"/>
                <a:cs typeface="+mn-cs"/>
              </a:rPr>
              <a:t>WINDEUROPE Summit 2016</a:t>
            </a:r>
          </a:p>
        </p:txBody>
      </p:sp>
      <p:sp>
        <p:nvSpPr>
          <p:cNvPr id="28" name="SD_FLD_Author"/>
          <p:cNvSpPr txBox="1">
            <a:spLocks noChangeArrowheads="1"/>
          </p:cNvSpPr>
          <p:nvPr userDrawn="1"/>
        </p:nvSpPr>
        <p:spPr bwMode="auto">
          <a:xfrm>
            <a:off x="250823" y="3574800"/>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marL="0" indent="0" algn="l" defTabSz="914400" rtl="0" eaLnBrk="1" latinLnBrk="0" hangingPunct="1">
              <a:lnSpc>
                <a:spcPct val="114000"/>
              </a:lnSpc>
              <a:spcBef>
                <a:spcPts val="600"/>
              </a:spcBef>
              <a:buClr>
                <a:srgbClr val="3F9C35"/>
              </a:buClr>
              <a:buFont typeface="Wingdings 2" pitchFamily="18" charset="2"/>
              <a:buNone/>
            </a:pPr>
            <a:endParaRPr lang="en-GB" altLang="ja-JP" sz="1600" b="1" kern="1200" baseline="0" dirty="0">
              <a:solidFill>
                <a:schemeClr val="tx2"/>
              </a:solidFill>
              <a:latin typeface="+mn-lt"/>
              <a:ea typeface="+mn-ea"/>
              <a:cs typeface="+mn-cs"/>
            </a:endParaRPr>
          </a:p>
        </p:txBody>
      </p:sp>
      <p:sp>
        <p:nvSpPr>
          <p:cNvPr id="22" name="SD_FLD_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1200" b="1" kern="1200" cap="all" baseline="0" dirty="0" smtClean="0">
              <a:solidFill>
                <a:schemeClr val="bg1"/>
              </a:solidFill>
              <a:latin typeface="+mn-lt"/>
              <a:ea typeface="+mn-ea"/>
              <a:cs typeface="+mn-cs"/>
            </a:endParaRPr>
          </a:p>
        </p:txBody>
      </p:sp>
      <p:sp>
        <p:nvSpPr>
          <p:cNvPr id="26" name="Subtitle 2"/>
          <p:cNvSpPr>
            <a:spLocks noGrp="1"/>
          </p:cNvSpPr>
          <p:nvPr>
            <p:ph type="subTitle" idx="1"/>
          </p:nvPr>
        </p:nvSpPr>
        <p:spPr>
          <a:xfrm>
            <a:off x="250825" y="2420888"/>
            <a:ext cx="6445250" cy="648072"/>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29"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250824" y="1270800"/>
            <a:ext cx="42449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0" name="Picture Placeholder 9"/>
          <p:cNvSpPr>
            <a:spLocks noGrp="1"/>
          </p:cNvSpPr>
          <p:nvPr>
            <p:ph type="pic" sz="quarter" idx="13"/>
          </p:nvPr>
        </p:nvSpPr>
        <p:spPr>
          <a:xfrm>
            <a:off x="4649788" y="1268413"/>
            <a:ext cx="4242692" cy="4724400"/>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Tree>
    <p:extLst>
      <p:ext uri="{BB962C8B-B14F-4D97-AF65-F5344CB8AC3E}">
        <p14:creationId xmlns:p14="http://schemas.microsoft.com/office/powerpoint/2010/main" val="41184956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10" name="Text Placeholder 9"/>
          <p:cNvSpPr>
            <a:spLocks noGrp="1"/>
          </p:cNvSpPr>
          <p:nvPr>
            <p:ph type="body" sz="quarter" idx="14"/>
          </p:nvPr>
        </p:nvSpPr>
        <p:spPr>
          <a:xfrm>
            <a:off x="247948" y="5678682"/>
            <a:ext cx="8644531" cy="337924"/>
          </a:xfrm>
        </p:spPr>
        <p:txBody>
          <a:bodyPr>
            <a:noAutofit/>
          </a:bodyPr>
          <a:lstStyle>
            <a:lvl1pPr marL="0" indent="0">
              <a:lnSpc>
                <a:spcPct val="100000"/>
              </a:lnSpc>
              <a:spcBef>
                <a:spcPts val="0"/>
              </a:spcBef>
              <a:buNone/>
              <a:defRPr sz="1100" b="1"/>
            </a:lvl1pPr>
          </a:lstStyle>
          <a:p>
            <a:pPr lvl="0"/>
            <a:r>
              <a:rPr lang="en-GB" dirty="0" smtClean="0"/>
              <a:t>Click to edit Master text styles</a:t>
            </a:r>
          </a:p>
        </p:txBody>
      </p:sp>
      <p:sp>
        <p:nvSpPr>
          <p:cNvPr id="12" name="Picture Placeholder 8"/>
          <p:cNvSpPr>
            <a:spLocks noGrp="1"/>
          </p:cNvSpPr>
          <p:nvPr>
            <p:ph type="pic" sz="quarter" idx="13"/>
          </p:nvPr>
        </p:nvSpPr>
        <p:spPr>
          <a:xfrm>
            <a:off x="0" y="943199"/>
            <a:ext cx="8892000" cy="4679931"/>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13" name="Table Placeholder 11"/>
          <p:cNvSpPr>
            <a:spLocks noGrp="1"/>
          </p:cNvSpPr>
          <p:nvPr>
            <p:ph type="tbl" sz="quarter" idx="15"/>
          </p:nvPr>
        </p:nvSpPr>
        <p:spPr>
          <a:xfrm>
            <a:off x="0" y="5537488"/>
            <a:ext cx="8892000" cy="21590"/>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33093425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845715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p:cNvSpPr>
            <a:spLocks noGrp="1"/>
          </p:cNvSpPr>
          <p:nvPr>
            <p:ph type="dt" sz="half" idx="10"/>
          </p:nvPr>
        </p:nvSpPr>
        <p:spPr/>
        <p:txBody>
          <a:bodyPr/>
          <a:lstStyle>
            <a:lvl1pPr>
              <a:defRPr>
                <a:solidFill>
                  <a:schemeClr val="bg1"/>
                </a:solidFill>
              </a:defRPr>
            </a:lvl1pPr>
          </a:lstStyle>
          <a:p>
            <a:endParaRPr lang="en-GB" dirty="0"/>
          </a:p>
        </p:txBody>
      </p:sp>
      <p:sp>
        <p:nvSpPr>
          <p:cNvPr id="3" name="Footer Placeholder 2"/>
          <p:cNvSpPr>
            <a:spLocks noGrp="1"/>
          </p:cNvSpPr>
          <p:nvPr>
            <p:ph type="ftr" sz="quarter" idx="11"/>
          </p:nvPr>
        </p:nvSpPr>
        <p:spPr>
          <a:xfrm>
            <a:off x="4497388" y="6537522"/>
            <a:ext cx="4246563" cy="160319"/>
          </a:xfrm>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a:t>
            </a:fld>
            <a:endParaRPr lang="en-GB" dirty="0"/>
          </a:p>
        </p:txBody>
      </p:sp>
      <p:sp>
        <p:nvSpPr>
          <p:cNvPr id="6"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smtClean="0">
                <a:solidFill>
                  <a:schemeClr val="tx1"/>
                </a:solidFill>
                <a:ea typeface="ＭＳ Ｐゴシック" charset="-128"/>
                <a:cs typeface="Arial" charset="0"/>
              </a:rPr>
              <a:t>11 December 2015</a:t>
            </a:r>
            <a:endParaRPr lang="en-GB" altLang="ja-JP" sz="700" dirty="0">
              <a:solidFill>
                <a:schemeClr val="tx1"/>
              </a:solidFill>
              <a:ea typeface="ＭＳ Ｐゴシック" charset="-128"/>
              <a:cs typeface="Arial" charset="0"/>
            </a:endParaRPr>
          </a:p>
        </p:txBody>
      </p:sp>
      <p:sp>
        <p:nvSpPr>
          <p:cNvPr id="8"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9"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0699145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260350"/>
            <a:ext cx="8893174" cy="316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2572"/>
            <a:ext cx="8425631" cy="1304415"/>
          </a:xfrm>
        </p:spPr>
        <p:txBody>
          <a:bodyPr anchor="t" anchorCtr="0">
            <a:noAutofit/>
          </a:bodyPr>
          <a:lstStyle>
            <a:lvl1pPr>
              <a:defRPr sz="2400">
                <a:solidFill>
                  <a:schemeClr val="bg1"/>
                </a:solidFill>
              </a:defRPr>
            </a:lvl1p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cxnSp>
        <p:nvCxnSpPr>
          <p:cNvPr id="7" name="Straight Connector 6"/>
          <p:cNvCxnSpPr/>
          <p:nvPr userDrawn="1"/>
        </p:nvCxnSpPr>
        <p:spPr>
          <a:xfrm>
            <a:off x="-3601" y="3343880"/>
            <a:ext cx="8895600"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50823" y="3518053"/>
            <a:ext cx="4246563" cy="216024"/>
          </a:xfrm>
        </p:spPr>
        <p:txBody>
          <a:bodyPr anchor="b" anchorCtr="0">
            <a:noAutofit/>
          </a:bodyPr>
          <a:lstStyle>
            <a:lvl1pPr marL="0" indent="0">
              <a:lnSpc>
                <a:spcPct val="100000"/>
              </a:lnSpc>
              <a:buNone/>
              <a:defRPr sz="1200" b="1">
                <a:solidFill>
                  <a:schemeClr val="tx1"/>
                </a:solidFill>
              </a:defRPr>
            </a:lvl1pPr>
          </a:lstStyle>
          <a:p>
            <a:pPr lvl="0"/>
            <a:r>
              <a:rPr lang="en-GB" dirty="0" smtClean="0"/>
              <a:t>Click to edit Master text styles</a:t>
            </a:r>
          </a:p>
        </p:txBody>
      </p:sp>
      <p:sp>
        <p:nvSpPr>
          <p:cNvPr id="11" name="Text Placeholder 9"/>
          <p:cNvSpPr>
            <a:spLocks noGrp="1"/>
          </p:cNvSpPr>
          <p:nvPr>
            <p:ph type="body" sz="quarter" idx="14" hasCustomPrompt="1"/>
          </p:nvPr>
        </p:nvSpPr>
        <p:spPr>
          <a:xfrm>
            <a:off x="250823" y="3752838"/>
            <a:ext cx="4246563" cy="204873"/>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Email address</a:t>
            </a:r>
          </a:p>
        </p:txBody>
      </p:sp>
      <p:sp>
        <p:nvSpPr>
          <p:cNvPr id="12" name="Text Placeholder 9"/>
          <p:cNvSpPr>
            <a:spLocks noGrp="1"/>
          </p:cNvSpPr>
          <p:nvPr>
            <p:ph type="body" sz="quarter" idx="15" hasCustomPrompt="1"/>
          </p:nvPr>
        </p:nvSpPr>
        <p:spPr>
          <a:xfrm>
            <a:off x="250823" y="3957711"/>
            <a:ext cx="4246563" cy="320602"/>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Telephone number</a:t>
            </a:r>
          </a:p>
        </p:txBody>
      </p:sp>
      <p:sp>
        <p:nvSpPr>
          <p:cNvPr id="13" name="TextBox 12"/>
          <p:cNvSpPr txBox="1"/>
          <p:nvPr userDrawn="1"/>
        </p:nvSpPr>
        <p:spPr>
          <a:xfrm>
            <a:off x="250825" y="5769260"/>
            <a:ext cx="2045659" cy="138499"/>
          </a:xfrm>
          <a:prstGeom prst="rect">
            <a:avLst/>
          </a:prstGeom>
          <a:noFill/>
        </p:spPr>
        <p:txBody>
          <a:bodyPr wrap="square" lIns="0" tIns="0" rIns="0" bIns="0" rtlCol="0">
            <a:spAutoFit/>
          </a:bodyPr>
          <a:lstStyle/>
          <a:p>
            <a:pPr algn="l"/>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4" name="TextBox 13"/>
          <p:cNvSpPr txBox="1"/>
          <p:nvPr userDrawn="1"/>
        </p:nvSpPr>
        <p:spPr>
          <a:xfrm>
            <a:off x="249663" y="4967444"/>
            <a:ext cx="2045659" cy="184666"/>
          </a:xfrm>
          <a:prstGeom prst="rect">
            <a:avLst/>
          </a:prstGeom>
          <a:noFill/>
        </p:spPr>
        <p:txBody>
          <a:bodyPr wrap="square" lIns="0" tIns="0" rIns="0" bIns="0" rtlCol="0">
            <a:spAutoFit/>
          </a:bodyPr>
          <a:lstStyle/>
          <a:p>
            <a:pPr algn="l"/>
            <a:r>
              <a:rPr lang="en-GB" sz="1200" b="1" cap="none" baseline="0" noProof="1" smtClean="0">
                <a:solidFill>
                  <a:schemeClr val="tx1"/>
                </a:solidFill>
              </a:rPr>
              <a:t>www.dnvgl.com</a:t>
            </a:r>
            <a:endParaRPr lang="en-GB" sz="1200" b="1" cap="none" baseline="0" noProof="1">
              <a:solidFill>
                <a:schemeClr val="tx1"/>
              </a:solidFill>
            </a:endParaRPr>
          </a:p>
        </p:txBody>
      </p:sp>
    </p:spTree>
    <p:extLst>
      <p:ext uri="{BB962C8B-B14F-4D97-AF65-F5344CB8AC3E}">
        <p14:creationId xmlns:p14="http://schemas.microsoft.com/office/powerpoint/2010/main" val="38148798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9325980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7" name="Text Placeholder 6"/>
          <p:cNvSpPr>
            <a:spLocks noGrp="1"/>
          </p:cNvSpPr>
          <p:nvPr>
            <p:ph type="body" sz="quarter" idx="13"/>
          </p:nvPr>
        </p:nvSpPr>
        <p:spPr>
          <a:xfrm>
            <a:off x="250823" y="1268413"/>
            <a:ext cx="8641657" cy="4724400"/>
          </a:xfrm>
        </p:spPr>
        <p:txBody>
          <a:bodyPr/>
          <a:lstStyle>
            <a:lvl1pPr marL="342900" indent="-342900">
              <a:lnSpc>
                <a:spcPct val="100000"/>
              </a:lnSpc>
              <a:spcBef>
                <a:spcPts val="1200"/>
              </a:spcBef>
              <a:buClr>
                <a:srgbClr val="333333"/>
              </a:buClr>
              <a:buFont typeface="+mj-lt"/>
              <a:buAutoNum type="arabicPeriod"/>
              <a:defRPr b="1"/>
            </a:lvl1pPr>
            <a:lvl2pPr marL="522000" indent="-180000">
              <a:buFont typeface="Wingdings" panose="05000000000000000000" pitchFamily="2" charset="2"/>
              <a:buChar char="§"/>
              <a:defRPr/>
            </a:lvl2pPr>
            <a:lvl3pPr marL="738000">
              <a:defRPr/>
            </a:lvl3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40912837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14147950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0" y="1160747"/>
            <a:ext cx="8893175" cy="3442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765372"/>
            <a:ext cx="8317620" cy="1909957"/>
          </a:xfrm>
        </p:spPr>
        <p:txBody>
          <a:bodyPr anchor="t" anchorCtr="0">
            <a:noAutofit/>
          </a:bodyPr>
          <a:lstStyle>
            <a:lvl1pPr>
              <a:lnSpc>
                <a:spcPct val="91000"/>
              </a:lnSpc>
              <a:defRPr sz="36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528482"/>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8" name="TextBox 17"/>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2014</a:t>
            </a:r>
            <a:endParaRPr lang="en-GB" sz="700" noProof="0" dirty="0">
              <a:solidFill>
                <a:schemeClr val="tx1"/>
              </a:solidFill>
            </a:endParaRPr>
          </a:p>
        </p:txBody>
      </p:sp>
      <p:sp>
        <p:nvSpPr>
          <p:cNvPr id="16"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22"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chemeClr val="tx1"/>
              </a:solidFill>
              <a:ea typeface="ＭＳ Ｐゴシック" charset="-128"/>
              <a:cs typeface="Arial" charset="0"/>
            </a:endParaRPr>
          </a:p>
        </p:txBody>
      </p:sp>
      <p:sp>
        <p:nvSpPr>
          <p:cNvPr id="23" name="SD_FLD_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1200" b="1" kern="1200" cap="all" baseline="0" dirty="0" smtClean="0">
              <a:solidFill>
                <a:schemeClr val="bg1"/>
              </a:solidFill>
              <a:latin typeface="+mn-lt"/>
              <a:ea typeface="+mn-ea"/>
              <a:cs typeface="+mn-cs"/>
            </a:endParaRPr>
          </a:p>
        </p:txBody>
      </p:sp>
      <p:sp>
        <p:nvSpPr>
          <p:cNvPr id="25"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16774833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5"/>
          </p:nvPr>
        </p:nvSpPr>
        <p:spPr>
          <a:xfrm>
            <a:off x="0" y="1160463"/>
            <a:ext cx="8893174" cy="3096000"/>
          </a:xfrm>
          <a:solidFill>
            <a:schemeClr val="bg2">
              <a:lumMod val="40000"/>
              <a:lumOff val="60000"/>
            </a:schemeClr>
          </a:solidFill>
        </p:spPr>
        <p:txBody>
          <a:bodyPr/>
          <a:lstStyle>
            <a:lvl1pPr marL="0" indent="0" algn="ctr">
              <a:buFontTx/>
              <a:buNone/>
              <a:defRPr b="0"/>
            </a:lvl1pPr>
          </a:lstStyle>
          <a:p>
            <a:r>
              <a:rPr lang="en-US" smtClean="0"/>
              <a:t>Click icon to add picture</a:t>
            </a:r>
            <a:endParaRPr lang="en-US" dirty="0"/>
          </a:p>
        </p:txBody>
      </p:sp>
      <p:sp>
        <p:nvSpPr>
          <p:cNvPr id="15" name="Rectangle 14"/>
          <p:cNvSpPr/>
          <p:nvPr userDrawn="1"/>
        </p:nvSpPr>
        <p:spPr>
          <a:xfrm>
            <a:off x="0" y="4271529"/>
            <a:ext cx="8893175" cy="1721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4876154"/>
            <a:ext cx="8317620" cy="1909957"/>
          </a:xfrm>
        </p:spPr>
        <p:txBody>
          <a:bodyPr anchor="t" anchorCtr="0">
            <a:noAutofit/>
          </a:bodyPr>
          <a:lstStyle>
            <a:lvl1pPr>
              <a:lnSpc>
                <a:spcPct val="91000"/>
              </a:lnSpc>
              <a:defRPr sz="36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64788"/>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6" name="TextBox 15"/>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2014</a:t>
            </a:r>
            <a:endParaRPr lang="en-GB" sz="700" noProof="0" dirty="0">
              <a:solidFill>
                <a:schemeClr val="tx1"/>
              </a:solidFill>
            </a:endParaRPr>
          </a:p>
        </p:txBody>
      </p:sp>
      <p:sp>
        <p:nvSpPr>
          <p:cNvPr id="18"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22"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chemeClr val="tx1"/>
              </a:solidFill>
              <a:ea typeface="ＭＳ Ｐゴシック" charset="-128"/>
              <a:cs typeface="Arial" charset="0"/>
            </a:endParaRPr>
          </a:p>
        </p:txBody>
      </p:sp>
      <p:sp>
        <p:nvSpPr>
          <p:cNvPr id="24" name="SD_FLD_BusinessAreaName"/>
          <p:cNvSpPr/>
          <p:nvPr userDrawn="1"/>
        </p:nvSpPr>
        <p:spPr>
          <a:xfrm>
            <a:off x="250825" y="4501596"/>
            <a:ext cx="6445252" cy="216149"/>
          </a:xfrm>
          <a:prstGeom prst="rect">
            <a:avLst/>
          </a:prstGeom>
        </p:spPr>
        <p:txBody>
          <a:bodyPr vert="horz" lIns="0" tIns="0" rIns="0" bIns="0" rtlCol="0" anchor="b" anchorCtr="0">
            <a:noAutofit/>
          </a:bodyPr>
          <a:lstStyle/>
          <a:p>
            <a:pPr lvl="0" indent="0">
              <a:lnSpc>
                <a:spcPct val="114000"/>
              </a:lnSpc>
              <a:spcBef>
                <a:spcPts val="600"/>
              </a:spcBef>
              <a:buClr>
                <a:srgbClr val="3F9C35"/>
              </a:buClr>
              <a:buFont typeface="Wingdings 2" pitchFamily="18" charset="2"/>
              <a:buNone/>
            </a:pPr>
            <a:endParaRPr lang="en-GB" sz="1400" b="1" cap="all" baseline="0" dirty="0" smtClean="0">
              <a:solidFill>
                <a:schemeClr val="bg1"/>
              </a:solidFill>
            </a:endParaRPr>
          </a:p>
        </p:txBody>
      </p:sp>
      <p:sp>
        <p:nvSpPr>
          <p:cNvPr id="23"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393400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3933056"/>
            <a:ext cx="8893174" cy="2059757"/>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cture Placeholder 7"/>
          <p:cNvSpPr>
            <a:spLocks noGrp="1"/>
          </p:cNvSpPr>
          <p:nvPr>
            <p:ph type="pic" sz="quarter" idx="15"/>
          </p:nvPr>
        </p:nvSpPr>
        <p:spPr>
          <a:xfrm>
            <a:off x="0" y="1160462"/>
            <a:ext cx="8893174" cy="2756849"/>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ctrTitle"/>
          </p:nvPr>
        </p:nvSpPr>
        <p:spPr>
          <a:xfrm>
            <a:off x="250825" y="4312347"/>
            <a:ext cx="6445251" cy="666452"/>
          </a:xfrm>
        </p:spPr>
        <p:txBody>
          <a:bodyPr>
            <a:noAutofit/>
          </a:bodyPr>
          <a:lstStyle>
            <a:lvl1pPr>
              <a:lnSpc>
                <a:spcPct val="91000"/>
              </a:lnSpc>
              <a:defRPr sz="220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3924941"/>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21" name="TextBox 20"/>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2014</a:t>
            </a:r>
            <a:endParaRPr lang="en-GB" sz="700" noProof="0" dirty="0">
              <a:solidFill>
                <a:schemeClr val="tx1"/>
              </a:solidFill>
            </a:endParaRPr>
          </a:p>
        </p:txBody>
      </p:sp>
      <p:sp>
        <p:nvSpPr>
          <p:cNvPr id="22" name="SD_FLD_Author"/>
          <p:cNvSpPr txBox="1">
            <a:spLocks noChangeArrowheads="1"/>
          </p:cNvSpPr>
          <p:nvPr userDrawn="1"/>
        </p:nvSpPr>
        <p:spPr bwMode="auto">
          <a:xfrm>
            <a:off x="250823" y="5363202"/>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marL="0" indent="0" algn="l" defTabSz="914400" rtl="0" eaLnBrk="1" latinLnBrk="0" hangingPunct="1">
              <a:lnSpc>
                <a:spcPct val="114000"/>
              </a:lnSpc>
              <a:spcBef>
                <a:spcPts val="600"/>
              </a:spcBef>
              <a:buClr>
                <a:srgbClr val="3F9C35"/>
              </a:buClr>
              <a:buFont typeface="Wingdings 2" pitchFamily="18" charset="2"/>
              <a:buNone/>
            </a:pPr>
            <a:endParaRPr lang="en-GB" altLang="ja-JP" sz="1200" b="1" kern="1200" baseline="0" dirty="0">
              <a:solidFill>
                <a:schemeClr val="tx2"/>
              </a:solidFill>
              <a:latin typeface="+mn-lt"/>
              <a:ea typeface="+mn-ea"/>
              <a:cs typeface="+mn-cs"/>
            </a:endParaRPr>
          </a:p>
        </p:txBody>
      </p:sp>
      <p:sp>
        <p:nvSpPr>
          <p:cNvPr id="23" name="SD_FLD_DocumentDate"/>
          <p:cNvSpPr/>
          <p:nvPr userDrawn="1"/>
        </p:nvSpPr>
        <p:spPr>
          <a:xfrm>
            <a:off x="249520" y="5685609"/>
            <a:ext cx="6446555" cy="3072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200" b="0" kern="1200" smtClean="0">
                <a:solidFill>
                  <a:schemeClr val="tx2"/>
                </a:solidFill>
                <a:latin typeface="+mn-lt"/>
                <a:ea typeface="+mn-ea"/>
                <a:cs typeface="+mn-cs"/>
              </a:rPr>
              <a:t>11 December 2015</a:t>
            </a:r>
            <a:endParaRPr lang="en-GB" sz="1200" b="0" kern="1200" dirty="0" smtClean="0">
              <a:solidFill>
                <a:schemeClr val="tx2"/>
              </a:solidFill>
              <a:latin typeface="+mn-lt"/>
              <a:ea typeface="+mn-ea"/>
              <a:cs typeface="+mn-cs"/>
            </a:endParaRPr>
          </a:p>
        </p:txBody>
      </p:sp>
      <p:sp>
        <p:nvSpPr>
          <p:cNvPr id="24"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26" name="SD_FLD_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8" name="SD_FLD_BusinessAreaName"/>
          <p:cNvSpPr/>
          <p:nvPr userDrawn="1"/>
        </p:nvSpPr>
        <p:spPr>
          <a:xfrm>
            <a:off x="246122" y="4056885"/>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1200" b="1" kern="1200" cap="all" baseline="0" dirty="0" smtClean="0">
              <a:solidFill>
                <a:schemeClr val="bg1"/>
              </a:solidFill>
              <a:latin typeface="+mn-lt"/>
              <a:ea typeface="+mn-ea"/>
              <a:cs typeface="+mn-cs"/>
            </a:endParaRPr>
          </a:p>
        </p:txBody>
      </p:sp>
      <p:sp>
        <p:nvSpPr>
          <p:cNvPr id="30" name="Subtitle 2"/>
          <p:cNvSpPr>
            <a:spLocks noGrp="1"/>
          </p:cNvSpPr>
          <p:nvPr>
            <p:ph type="subTitle" idx="1"/>
          </p:nvPr>
        </p:nvSpPr>
        <p:spPr>
          <a:xfrm>
            <a:off x="250825" y="5039166"/>
            <a:ext cx="6445250" cy="324036"/>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27"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1250691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1" y="260351"/>
            <a:ext cx="8893174" cy="5732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1" name="Rectangle 10"/>
          <p:cNvSpPr/>
          <p:nvPr userDrawn="1"/>
        </p:nvSpPr>
        <p:spPr>
          <a:xfrm>
            <a:off x="0" y="5907600"/>
            <a:ext cx="8892000" cy="2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29000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60351"/>
            <a:ext cx="8892000" cy="5732462"/>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GB" dirty="0"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2" name="Table Placeholder 11"/>
          <p:cNvSpPr>
            <a:spLocks noGrp="1"/>
          </p:cNvSpPr>
          <p:nvPr>
            <p:ph type="tbl" sz="quarter" idx="14"/>
          </p:nvPr>
        </p:nvSpPr>
        <p:spPr>
          <a:xfrm>
            <a:off x="0" y="5907170"/>
            <a:ext cx="8892000" cy="21590"/>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24439818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sz="half" idx="1"/>
          </p:nvPr>
        </p:nvSpPr>
        <p:spPr>
          <a:xfrm>
            <a:off x="250824" y="1268414"/>
            <a:ext cx="4243389"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p:nvPr>
        </p:nvSpPr>
        <p:spPr>
          <a:xfrm>
            <a:off x="4649787" y="1268414"/>
            <a:ext cx="4243387"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42380756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ntent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250824" y="972000"/>
            <a:ext cx="4243389" cy="5724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250826" y="1620000"/>
            <a:ext cx="4243387" cy="4372813"/>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p:nvPr>
        </p:nvSpPr>
        <p:spPr>
          <a:xfrm>
            <a:off x="4649788" y="970248"/>
            <a:ext cx="4242692" cy="57231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9787" y="1618861"/>
            <a:ext cx="4242693" cy="4373952"/>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28011361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TextBox 10"/>
          <p:cNvSpPr txBox="1"/>
          <p:nvPr/>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2016</a:t>
            </a:r>
            <a:endParaRPr lang="en-GB" sz="700" noProof="0" dirty="0">
              <a:solidFill>
                <a:schemeClr val="tx1"/>
              </a:solidFill>
            </a:endParaRP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D_FLD_Confidentiality"/>
          <p:cNvSpPr/>
          <p:nvPr/>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smtClean="0">
              <a:solidFill>
                <a:schemeClr val="tx1"/>
              </a:solidFill>
              <a:latin typeface="+mn-lt"/>
              <a:ea typeface="+mn-ea"/>
              <a:cs typeface="+mn-cs"/>
            </a:endParaRPr>
          </a:p>
        </p:txBody>
      </p:sp>
      <p:sp>
        <p:nvSpPr>
          <p:cNvPr id="12" name="SD_FLD_Draft" hidden="1"/>
          <p:cNvSpPr txBox="1">
            <a:spLocks noChangeArrowheads="1"/>
          </p:cNvSpPr>
          <p:nvPr/>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
        <p:nvSpPr>
          <p:cNvPr id="14" name="SD_FLD_DocumentDate"/>
          <p:cNvSpPr txBox="1">
            <a:spLocks noChangeArrowheads="1"/>
          </p:cNvSpPr>
          <p:nvPr/>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65" r:id="rId7"/>
    <p:sldLayoutId id="2147483652" r:id="rId8"/>
    <p:sldLayoutId id="2147483653" r:id="rId9"/>
    <p:sldLayoutId id="2147483664" r:id="rId10"/>
    <p:sldLayoutId id="2147483666" r:id="rId11"/>
    <p:sldLayoutId id="2147483654" r:id="rId12"/>
    <p:sldLayoutId id="2147483655" r:id="rId13"/>
    <p:sldLayoutId id="2147483667" r:id="rId14"/>
    <p:sldLayoutId id="2147483675" r:id="rId15"/>
  </p:sldLayoutIdLst>
  <p:timing>
    <p:tnLst>
      <p:par>
        <p:cTn id="1" dur="indefinite" restart="never" nodeType="tmRoot"/>
      </p:par>
    </p:tnLst>
  </p:timing>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TextBox 10"/>
          <p:cNvSpPr txBox="1"/>
          <p:nvPr/>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2014</a:t>
            </a:r>
            <a:endParaRPr lang="en-GB" sz="700" noProof="0" dirty="0">
              <a:solidFill>
                <a:schemeClr val="tx1"/>
              </a:solidFill>
            </a:endParaRP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D_FLD_Confidentiality"/>
          <p:cNvSpPr/>
          <p:nvPr/>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750" b="1" kern="1200" smtClean="0">
                <a:solidFill>
                  <a:schemeClr val="tx1"/>
                </a:solidFill>
                <a:latin typeface="+mn-lt"/>
                <a:ea typeface="+mn-ea"/>
                <a:cs typeface="+mn-cs"/>
              </a:rPr>
              <a:t>Ungraded</a:t>
            </a:r>
            <a:endParaRPr lang="en-GB" sz="750" b="1" kern="1200" dirty="0" smtClean="0">
              <a:solidFill>
                <a:schemeClr val="tx1"/>
              </a:solidFill>
              <a:latin typeface="+mn-lt"/>
              <a:ea typeface="+mn-ea"/>
              <a:cs typeface="+mn-cs"/>
            </a:endParaRPr>
          </a:p>
        </p:txBody>
      </p:sp>
      <p:sp>
        <p:nvSpPr>
          <p:cNvPr id="14" name="SD_FLD_DocumentDate"/>
          <p:cNvSpPr txBox="1">
            <a:spLocks noChangeArrowheads="1"/>
          </p:cNvSpPr>
          <p:nvPr/>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smtClean="0">
                <a:solidFill>
                  <a:schemeClr val="tx1"/>
                </a:solidFill>
                <a:ea typeface="ＭＳ Ｐゴシック" charset="-128"/>
                <a:cs typeface="Arial" charset="0"/>
              </a:rPr>
              <a:t>11 December 2015</a:t>
            </a:r>
            <a:endParaRPr lang="en-GB" altLang="ja-JP" sz="700" dirty="0">
              <a:solidFill>
                <a:schemeClr val="tx1"/>
              </a:solidFill>
              <a:ea typeface="ＭＳ Ｐゴシック" charset="-128"/>
              <a:cs typeface="Arial" charset="0"/>
            </a:endParaRPr>
          </a:p>
        </p:txBody>
      </p:sp>
      <p:sp>
        <p:nvSpPr>
          <p:cNvPr id="13" name="SD_FLD_Draft" hidden="1"/>
          <p:cNvSpPr txBox="1">
            <a:spLocks noChangeArrowheads="1"/>
          </p:cNvSpPr>
          <p:nvPr/>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dirty="0" smtClean="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3968027171"/>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Onshore Manufacturing Surveillance</a:t>
            </a:r>
            <a:endParaRPr lang="en-GB" dirty="0"/>
          </a:p>
        </p:txBody>
      </p:sp>
      <p:sp>
        <p:nvSpPr>
          <p:cNvPr id="10" name="Slide Number Placeholder 9"/>
          <p:cNvSpPr>
            <a:spLocks noGrp="1"/>
          </p:cNvSpPr>
          <p:nvPr>
            <p:ph type="sldNum" sz="quarter" idx="17"/>
          </p:nvPr>
        </p:nvSpPr>
        <p:spPr/>
        <p:txBody>
          <a:bodyPr/>
          <a:lstStyle/>
          <a:p>
            <a:fld id="{5BA07366-CB75-4AA8-9E5B-928B849F427C}" type="slidenum">
              <a:rPr lang="en-GB" smtClean="0"/>
              <a:pPr/>
              <a:t>1</a:t>
            </a:fld>
            <a:endParaRPr lang="en-GB" dirty="0"/>
          </a:p>
        </p:txBody>
      </p:sp>
      <p:sp>
        <p:nvSpPr>
          <p:cNvPr id="3" name="Subtitle 2"/>
          <p:cNvSpPr>
            <a:spLocks noGrp="1"/>
          </p:cNvSpPr>
          <p:nvPr>
            <p:ph type="subTitle" idx="1"/>
          </p:nvPr>
        </p:nvSpPr>
        <p:spPr/>
        <p:txBody>
          <a:bodyPr/>
          <a:lstStyle/>
          <a:p>
            <a:r>
              <a:rPr lang="en-GB" dirty="0" smtClean="0"/>
              <a:t>DNVGL Global Innovation Portfolio Project </a:t>
            </a:r>
            <a:r>
              <a:rPr lang="en-GB" dirty="0" smtClean="0"/>
              <a:t>77842004</a:t>
            </a:r>
          </a:p>
          <a:p>
            <a:r>
              <a:rPr lang="en-GB" sz="1200" dirty="0" err="1" smtClean="0">
                <a:solidFill>
                  <a:schemeClr val="tx1"/>
                </a:solidFill>
              </a:rPr>
              <a:t>Dr.</a:t>
            </a:r>
            <a:r>
              <a:rPr lang="en-GB" sz="1200" dirty="0" smtClean="0">
                <a:solidFill>
                  <a:schemeClr val="tx1"/>
                </a:solidFill>
              </a:rPr>
              <a:t> Karl Steingroever</a:t>
            </a:r>
            <a:endParaRPr lang="en-GB" sz="1200" dirty="0">
              <a:solidFill>
                <a:schemeClr val="tx1"/>
              </a:solidFill>
            </a:endParaRPr>
          </a:p>
        </p:txBody>
      </p:sp>
    </p:spTree>
    <p:extLst>
      <p:ext uri="{BB962C8B-B14F-4D97-AF65-F5344CB8AC3E}">
        <p14:creationId xmlns:p14="http://schemas.microsoft.com/office/powerpoint/2010/main" val="2613911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241082"/>
            <a:ext cx="8641656" cy="670086"/>
          </a:xfrm>
        </p:spPr>
        <p:txBody>
          <a:bodyPr/>
          <a:lstStyle/>
          <a:p>
            <a:r>
              <a:rPr lang="en-GB" dirty="0" smtClean="0"/>
              <a:t>Rating of component manufacturers</a:t>
            </a:r>
            <a:endParaRPr lang="en-GB" dirty="0"/>
          </a:p>
        </p:txBody>
      </p:sp>
      <p:sp>
        <p:nvSpPr>
          <p:cNvPr id="3" name="Content Placeholder 2"/>
          <p:cNvSpPr>
            <a:spLocks noGrp="1"/>
          </p:cNvSpPr>
          <p:nvPr>
            <p:ph idx="1"/>
          </p:nvPr>
        </p:nvSpPr>
        <p:spPr>
          <a:xfrm>
            <a:off x="250825" y="1124744"/>
            <a:ext cx="8641656" cy="4940078"/>
          </a:xfrm>
        </p:spPr>
        <p:txBody>
          <a:bodyPr/>
          <a:lstStyle/>
          <a:p>
            <a:pPr marL="0" indent="0">
              <a:buNone/>
            </a:pPr>
            <a:r>
              <a:rPr lang="en-US" dirty="0" smtClean="0"/>
              <a:t>Characteristics for rating </a:t>
            </a:r>
            <a:r>
              <a:rPr lang="en-US" dirty="0"/>
              <a:t>the component </a:t>
            </a:r>
            <a:r>
              <a:rPr lang="en-US" dirty="0" smtClean="0"/>
              <a:t>manufacturer:</a:t>
            </a:r>
          </a:p>
          <a:p>
            <a:pPr marL="0" indent="0">
              <a:buNone/>
            </a:pPr>
            <a:endParaRPr lang="en-US" sz="500" dirty="0"/>
          </a:p>
          <a:p>
            <a:pPr lvl="0">
              <a:spcBef>
                <a:spcPts val="300"/>
              </a:spcBef>
            </a:pPr>
            <a:r>
              <a:rPr lang="en-US" dirty="0" smtClean="0"/>
              <a:t>shop approval available</a:t>
            </a:r>
            <a:endParaRPr lang="en-US" dirty="0"/>
          </a:p>
          <a:p>
            <a:pPr lvl="0">
              <a:spcBef>
                <a:spcPts val="300"/>
              </a:spcBef>
            </a:pPr>
            <a:r>
              <a:rPr lang="en-US" dirty="0" smtClean="0"/>
              <a:t>use </a:t>
            </a:r>
            <a:r>
              <a:rPr lang="en-US" dirty="0"/>
              <a:t>of </a:t>
            </a:r>
            <a:r>
              <a:rPr lang="en-US" dirty="0" smtClean="0"/>
              <a:t>sub-supplied </a:t>
            </a:r>
            <a:r>
              <a:rPr lang="en-US" dirty="0" smtClean="0"/>
              <a:t>parts</a:t>
            </a:r>
            <a:r>
              <a:rPr lang="en-US" dirty="0"/>
              <a:t>	</a:t>
            </a:r>
          </a:p>
          <a:p>
            <a:pPr lvl="0">
              <a:spcBef>
                <a:spcPts val="300"/>
              </a:spcBef>
            </a:pPr>
            <a:r>
              <a:rPr lang="en-US" dirty="0" smtClean="0"/>
              <a:t>reputation </a:t>
            </a:r>
            <a:r>
              <a:rPr lang="en-US" dirty="0"/>
              <a:t>/ experience with similar </a:t>
            </a:r>
            <a:r>
              <a:rPr lang="en-US" dirty="0" smtClean="0"/>
              <a:t>parts</a:t>
            </a:r>
            <a:endParaRPr lang="en-US" dirty="0"/>
          </a:p>
          <a:p>
            <a:pPr lvl="0">
              <a:spcBef>
                <a:spcPts val="300"/>
              </a:spcBef>
            </a:pPr>
            <a:r>
              <a:rPr lang="en-US" dirty="0" smtClean="0"/>
              <a:t>size </a:t>
            </a:r>
            <a:r>
              <a:rPr lang="en-US" dirty="0"/>
              <a:t>of shop / </a:t>
            </a:r>
            <a:r>
              <a:rPr lang="en-US" dirty="0" smtClean="0"/>
              <a:t>output</a:t>
            </a:r>
          </a:p>
          <a:p>
            <a:pPr lvl="0">
              <a:spcBef>
                <a:spcPts val="300"/>
              </a:spcBef>
            </a:pPr>
            <a:r>
              <a:rPr lang="en-US" dirty="0" smtClean="0"/>
              <a:t>series </a:t>
            </a:r>
            <a:r>
              <a:rPr lang="en-US" dirty="0"/>
              <a:t>production of </a:t>
            </a:r>
            <a:r>
              <a:rPr lang="en-US" dirty="0" smtClean="0"/>
              <a:t>part</a:t>
            </a:r>
          </a:p>
          <a:p>
            <a:pPr lvl="0">
              <a:spcBef>
                <a:spcPts val="300"/>
              </a:spcBef>
            </a:pPr>
            <a:r>
              <a:rPr lang="en-US" dirty="0" smtClean="0"/>
              <a:t>qualification </a:t>
            </a:r>
            <a:r>
              <a:rPr lang="en-US" dirty="0"/>
              <a:t>of </a:t>
            </a:r>
            <a:r>
              <a:rPr lang="en-US" dirty="0" smtClean="0"/>
              <a:t>staff</a:t>
            </a:r>
            <a:endParaRPr lang="en-US" dirty="0"/>
          </a:p>
          <a:p>
            <a:pPr lvl="0">
              <a:spcBef>
                <a:spcPts val="300"/>
              </a:spcBef>
            </a:pPr>
            <a:r>
              <a:rPr lang="en-US" dirty="0" smtClean="0"/>
              <a:t>manufacturing equipment</a:t>
            </a:r>
            <a:endParaRPr lang="en-US" dirty="0"/>
          </a:p>
          <a:p>
            <a:pPr lvl="0">
              <a:spcBef>
                <a:spcPts val="300"/>
              </a:spcBef>
            </a:pPr>
            <a:r>
              <a:rPr lang="en-US" dirty="0" smtClean="0"/>
              <a:t>experience </a:t>
            </a:r>
            <a:r>
              <a:rPr lang="en-US" dirty="0"/>
              <a:t>from previous </a:t>
            </a:r>
            <a:r>
              <a:rPr lang="en-US" dirty="0" smtClean="0"/>
              <a:t>projects</a:t>
            </a:r>
          </a:p>
          <a:p>
            <a:pPr marL="0" lvl="0" indent="0">
              <a:buNone/>
            </a:pPr>
            <a:endParaRPr lang="en-US" dirty="0" smtClean="0"/>
          </a:p>
          <a:p>
            <a:pPr marL="0" lvl="0" indent="0">
              <a:buNone/>
            </a:pPr>
            <a:r>
              <a:rPr lang="en-US" dirty="0" smtClean="0"/>
              <a:t>Criticality of component </a:t>
            </a:r>
            <a:r>
              <a:rPr lang="en-US" dirty="0" smtClean="0"/>
              <a:t>manufacturer </a:t>
            </a:r>
            <a:r>
              <a:rPr lang="en-US" i="1" dirty="0" smtClean="0"/>
              <a:t>C</a:t>
            </a:r>
            <a:r>
              <a:rPr lang="en-US" baseline="-25000" dirty="0" smtClean="0"/>
              <a:t>m</a:t>
            </a:r>
            <a:r>
              <a:rPr lang="en-US" dirty="0" smtClean="0"/>
              <a:t>:</a:t>
            </a:r>
            <a:endParaRPr lang="en-US" dirty="0"/>
          </a:p>
          <a:p>
            <a:pPr marL="0" lvl="0" indent="0">
              <a:buNone/>
            </a:pPr>
            <a:r>
              <a:rPr lang="pt-BR" i="1" dirty="0"/>
              <a:t>C</a:t>
            </a:r>
            <a:r>
              <a:rPr lang="pt-BR" baseline="-25000" dirty="0"/>
              <a:t>m</a:t>
            </a:r>
            <a:r>
              <a:rPr lang="pt-BR" dirty="0"/>
              <a:t> = (</a:t>
            </a:r>
            <a:r>
              <a:rPr lang="pt-BR" i="1" dirty="0"/>
              <a:t>a</a:t>
            </a:r>
            <a:r>
              <a:rPr lang="pt-BR" dirty="0"/>
              <a:t> ∙ </a:t>
            </a:r>
            <a:r>
              <a:rPr lang="pt-BR" i="1" dirty="0"/>
              <a:t>A</a:t>
            </a:r>
            <a:r>
              <a:rPr lang="pt-BR" dirty="0"/>
              <a:t> + </a:t>
            </a:r>
            <a:r>
              <a:rPr lang="pt-BR" i="1" dirty="0"/>
              <a:t>b</a:t>
            </a:r>
            <a:r>
              <a:rPr lang="pt-BR" dirty="0"/>
              <a:t> ∙ </a:t>
            </a:r>
            <a:r>
              <a:rPr lang="pt-BR" i="1" dirty="0"/>
              <a:t>B</a:t>
            </a:r>
            <a:r>
              <a:rPr lang="pt-BR" dirty="0"/>
              <a:t> + </a:t>
            </a:r>
            <a:r>
              <a:rPr lang="pt-BR" i="1" dirty="0"/>
              <a:t>c</a:t>
            </a:r>
            <a:r>
              <a:rPr lang="pt-BR" dirty="0"/>
              <a:t> ∙ </a:t>
            </a:r>
            <a:r>
              <a:rPr lang="pt-BR" i="1" dirty="0"/>
              <a:t>C</a:t>
            </a:r>
            <a:r>
              <a:rPr lang="pt-BR" dirty="0"/>
              <a:t> + … + </a:t>
            </a:r>
            <a:r>
              <a:rPr lang="pt-BR" i="1" dirty="0"/>
              <a:t>h</a:t>
            </a:r>
            <a:r>
              <a:rPr lang="pt-BR" dirty="0"/>
              <a:t> ∙ </a:t>
            </a:r>
            <a:r>
              <a:rPr lang="pt-BR" i="1" dirty="0"/>
              <a:t>H</a:t>
            </a:r>
            <a:r>
              <a:rPr lang="pt-BR" dirty="0"/>
              <a:t>) / (</a:t>
            </a:r>
            <a:r>
              <a:rPr lang="pt-BR" i="1" dirty="0"/>
              <a:t>A</a:t>
            </a:r>
            <a:r>
              <a:rPr lang="pt-BR" dirty="0"/>
              <a:t> + </a:t>
            </a:r>
            <a:r>
              <a:rPr lang="pt-BR" i="1" dirty="0"/>
              <a:t>B</a:t>
            </a:r>
            <a:r>
              <a:rPr lang="pt-BR" dirty="0"/>
              <a:t> + </a:t>
            </a:r>
            <a:r>
              <a:rPr lang="pt-BR" i="1" dirty="0"/>
              <a:t>C</a:t>
            </a:r>
            <a:r>
              <a:rPr lang="pt-BR" dirty="0"/>
              <a:t> + … </a:t>
            </a:r>
            <a:r>
              <a:rPr lang="en-US" dirty="0"/>
              <a:t>+ </a:t>
            </a:r>
            <a:r>
              <a:rPr lang="en-US" i="1" dirty="0"/>
              <a:t>H</a:t>
            </a:r>
            <a:r>
              <a:rPr lang="en-US" dirty="0"/>
              <a:t>) – 1,5</a:t>
            </a:r>
          </a:p>
          <a:p>
            <a:pPr marL="0" indent="0">
              <a:buNone/>
            </a:pPr>
            <a:r>
              <a:rPr lang="en-GB" dirty="0" smtClean="0"/>
              <a:t>	with </a:t>
            </a:r>
            <a:r>
              <a:rPr lang="en-GB" i="1" dirty="0"/>
              <a:t>n</a:t>
            </a:r>
            <a:r>
              <a:rPr lang="en-GB" dirty="0"/>
              <a:t>: status factor for a criterion</a:t>
            </a:r>
          </a:p>
          <a:p>
            <a:pPr marL="0" indent="0">
              <a:buNone/>
            </a:pPr>
            <a:r>
              <a:rPr lang="en-GB" dirty="0"/>
              <a:t>	       </a:t>
            </a:r>
            <a:r>
              <a:rPr lang="en-GB" i="1" dirty="0"/>
              <a:t>N</a:t>
            </a:r>
            <a:r>
              <a:rPr lang="en-GB" dirty="0"/>
              <a:t>: balancing factor</a:t>
            </a:r>
          </a:p>
          <a:p>
            <a:endParaRPr lang="en-GB" dirty="0"/>
          </a:p>
        </p:txBody>
      </p:sp>
      <p:sp>
        <p:nvSpPr>
          <p:cNvPr id="4" name="Slide Number Placeholder 3"/>
          <p:cNvSpPr>
            <a:spLocks noGrp="1"/>
          </p:cNvSpPr>
          <p:nvPr>
            <p:ph type="sldNum" sz="quarter" idx="12"/>
          </p:nvPr>
        </p:nvSpPr>
        <p:spPr>
          <a:xfrm>
            <a:off x="250823" y="6517926"/>
            <a:ext cx="240231" cy="179755"/>
          </a:xfrm>
        </p:spPr>
        <p:txBody>
          <a:bodyPr/>
          <a:lstStyle/>
          <a:p>
            <a:fld id="{5BA07366-CB75-4AA8-9E5B-928B849F427C}" type="slidenum">
              <a:rPr lang="en-GB" smtClean="0"/>
              <a:t>10</a:t>
            </a:fld>
            <a:endParaRPr lang="en-GB" dirty="0"/>
          </a:p>
        </p:txBody>
      </p:sp>
      <p:pic>
        <p:nvPicPr>
          <p:cNvPr id="5" name="Picture 4" descr="Netscape Wallpaper"/>
          <p:cNvPicPr>
            <a:picLocks noChangeAspect="1" noChangeArrowheads="1"/>
          </p:cNvPicPr>
          <p:nvPr/>
        </p:nvPicPr>
        <p:blipFill rotWithShape="1">
          <a:blip r:embed="rId3">
            <a:extLst>
              <a:ext uri="{28A0092B-C50C-407E-A947-70E740481C1C}">
                <a14:useLocalDpi xmlns:a14="http://schemas.microsoft.com/office/drawing/2010/main" val="0"/>
              </a:ext>
            </a:extLst>
          </a:blip>
          <a:srcRect b="8900"/>
          <a:stretch/>
        </p:blipFill>
        <p:spPr>
          <a:xfrm>
            <a:off x="7083931" y="2069132"/>
            <a:ext cx="1808550" cy="22959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7" descr="4ef278ab-1faf-431d-ab11-d316ad478994-2003_10_24_10_1_36_rdax_300x299"/>
          <p:cNvPicPr>
            <a:picLocks noChangeAspect="1" noChangeArrowheads="1"/>
          </p:cNvPicPr>
          <p:nvPr/>
        </p:nvPicPr>
        <p:blipFill>
          <a:blip r:embed="rId4">
            <a:extLst>
              <a:ext uri="{28A0092B-C50C-407E-A947-70E740481C1C}">
                <a14:useLocalDpi xmlns:a14="http://schemas.microsoft.com/office/drawing/2010/main" val="0"/>
              </a:ext>
            </a:extLst>
          </a:blip>
          <a:srcRect l="18898"/>
          <a:stretch>
            <a:fillRect/>
          </a:stretch>
        </p:blipFill>
        <p:spPr>
          <a:xfrm>
            <a:off x="5083733" y="2069132"/>
            <a:ext cx="1867947" cy="22959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7638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Contents</a:t>
            </a:r>
          </a:p>
        </p:txBody>
      </p:sp>
      <p:sp>
        <p:nvSpPr>
          <p:cNvPr id="6" name="Slide Number Placeholder 5"/>
          <p:cNvSpPr>
            <a:spLocks noGrp="1"/>
          </p:cNvSpPr>
          <p:nvPr>
            <p:ph type="sldNum" sz="quarter" idx="12"/>
          </p:nvPr>
        </p:nvSpPr>
        <p:spPr/>
        <p:txBody>
          <a:bodyPr/>
          <a:lstStyle/>
          <a:p>
            <a:fld id="{5BA07366-CB75-4AA8-9E5B-928B849F427C}" type="slidenum">
              <a:rPr lang="en-GB" smtClean="0"/>
              <a:pPr/>
              <a:t>11</a:t>
            </a:fld>
            <a:endParaRPr lang="en-GB" dirty="0"/>
          </a:p>
        </p:txBody>
      </p:sp>
      <p:sp>
        <p:nvSpPr>
          <p:cNvPr id="5" name="Rectangle 4"/>
          <p:cNvSpPr>
            <a:spLocks noChangeArrowheads="1"/>
          </p:cNvSpPr>
          <p:nvPr/>
        </p:nvSpPr>
        <p:spPr bwMode="auto">
          <a:xfrm>
            <a:off x="5076056" y="1700213"/>
            <a:ext cx="3888557"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765175" indent="-765175" eaLnBrk="0" hangingPunct="0">
              <a:spcBef>
                <a:spcPct val="50000"/>
              </a:spcBef>
              <a:buClr>
                <a:srgbClr val="006582"/>
              </a:buClr>
              <a:buSzPct val="118000"/>
              <a:buFont typeface="Times"/>
              <a:buChar char="•"/>
              <a:tabLst>
                <a:tab pos="1241425" algn="l"/>
              </a:tabLst>
              <a:defRPr sz="2600" b="1">
                <a:solidFill>
                  <a:schemeClr val="tx1"/>
                </a:solidFill>
                <a:latin typeface="Arial Narrow" pitchFamily="34" charset="0"/>
              </a:defRPr>
            </a:lvl1pPr>
            <a:lvl2pPr marL="1412875" indent="-457200" eaLnBrk="0" hangingPunct="0">
              <a:spcBef>
                <a:spcPct val="20000"/>
              </a:spcBef>
              <a:buClr>
                <a:srgbClr val="006582"/>
              </a:buClr>
              <a:buSzPct val="118000"/>
              <a:buFont typeface="Times"/>
              <a:buChar char="•"/>
              <a:tabLst>
                <a:tab pos="1241425" algn="l"/>
              </a:tabLst>
              <a:defRPr sz="2200">
                <a:solidFill>
                  <a:schemeClr val="tx1"/>
                </a:solidFill>
                <a:latin typeface="Arial Narrow" pitchFamily="34" charset="0"/>
              </a:defRPr>
            </a:lvl2pPr>
            <a:lvl3pPr marL="1889125" indent="-457200" eaLnBrk="0" hangingPunct="0">
              <a:spcBef>
                <a:spcPct val="20000"/>
              </a:spcBef>
              <a:buClr>
                <a:srgbClr val="006582"/>
              </a:buClr>
              <a:buSzPct val="118000"/>
              <a:buFont typeface="Times"/>
              <a:buChar char="•"/>
              <a:tabLst>
                <a:tab pos="1241425" algn="l"/>
              </a:tabLst>
              <a:defRPr sz="2200">
                <a:solidFill>
                  <a:schemeClr val="tx1"/>
                </a:solidFill>
                <a:latin typeface="Arial Narrow" pitchFamily="34" charset="0"/>
              </a:defRPr>
            </a:lvl3pPr>
            <a:lvl4pPr marL="2232025" indent="-381000" eaLnBrk="0" hangingPunct="0">
              <a:spcBef>
                <a:spcPct val="20000"/>
              </a:spcBef>
              <a:buClr>
                <a:srgbClr val="006582"/>
              </a:buClr>
              <a:buSzPct val="118000"/>
              <a:buFont typeface="Times"/>
              <a:buChar char="•"/>
              <a:tabLst>
                <a:tab pos="1241425" algn="l"/>
              </a:tabLst>
              <a:defRPr>
                <a:solidFill>
                  <a:schemeClr val="tx1"/>
                </a:solidFill>
                <a:latin typeface="Arial Narrow" pitchFamily="34" charset="0"/>
              </a:defRPr>
            </a:lvl4pPr>
            <a:lvl5pPr marL="2651125" indent="-381000" eaLnBrk="0" hangingPunct="0">
              <a:spcBef>
                <a:spcPct val="20000"/>
              </a:spcBef>
              <a:buClr>
                <a:srgbClr val="006582"/>
              </a:buClr>
              <a:buSzPct val="118000"/>
              <a:buFont typeface="Times"/>
              <a:buChar char="•"/>
              <a:tabLst>
                <a:tab pos="1241425" algn="l"/>
              </a:tabLst>
              <a:defRPr>
                <a:solidFill>
                  <a:schemeClr val="tx1"/>
                </a:solidFill>
                <a:latin typeface="Arial Narrow" pitchFamily="34" charset="0"/>
              </a:defRPr>
            </a:lvl5pPr>
            <a:lvl6pPr marL="31083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6pPr>
            <a:lvl7pPr marL="35655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7pPr>
            <a:lvl8pPr marL="40227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8pPr>
            <a:lvl9pPr marL="44799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9pPr>
          </a:lstStyle>
          <a:p>
            <a:pPr>
              <a:spcBef>
                <a:spcPct val="30000"/>
              </a:spcBef>
              <a:buFont typeface="Times"/>
              <a:buAutoNum type="arabicPeriod"/>
            </a:pPr>
            <a:r>
              <a:rPr lang="en-GB" altLang="en-US" sz="2000" dirty="0">
                <a:latin typeface="+mn-lt"/>
              </a:rPr>
              <a:t>Introduction</a:t>
            </a:r>
          </a:p>
          <a:p>
            <a:pPr>
              <a:spcBef>
                <a:spcPct val="30000"/>
              </a:spcBef>
              <a:buFont typeface="Times"/>
              <a:buAutoNum type="arabicPeriod" startAt="2"/>
            </a:pPr>
            <a:r>
              <a:rPr lang="en-GB" altLang="en-US" sz="2000" dirty="0" smtClean="0">
                <a:latin typeface="+mn-lt"/>
              </a:rPr>
              <a:t>Necessary manufac-turing surveillance</a:t>
            </a:r>
            <a:endParaRPr lang="en-GB" altLang="en-US" sz="2000" dirty="0">
              <a:latin typeface="+mn-lt"/>
            </a:endParaRPr>
          </a:p>
          <a:p>
            <a:pPr>
              <a:spcBef>
                <a:spcPct val="30000"/>
              </a:spcBef>
              <a:buFont typeface="Times"/>
              <a:buAutoNum type="arabicPeriod" startAt="2"/>
            </a:pPr>
            <a:r>
              <a:rPr lang="en-GB" altLang="en-US" sz="2000" dirty="0" smtClean="0">
                <a:solidFill>
                  <a:srgbClr val="FF0000"/>
                </a:solidFill>
                <a:latin typeface="+mn-lt"/>
              </a:rPr>
              <a:t>Example</a:t>
            </a:r>
            <a:endParaRPr lang="en-GB" altLang="en-US" sz="2000" dirty="0">
              <a:solidFill>
                <a:srgbClr val="FF0000"/>
              </a:solidFill>
              <a:latin typeface="+mn-lt"/>
            </a:endParaRPr>
          </a:p>
          <a:p>
            <a:pPr>
              <a:spcBef>
                <a:spcPct val="30000"/>
              </a:spcBef>
              <a:buFont typeface="Times"/>
              <a:buAutoNum type="arabicPeriod" startAt="2"/>
            </a:pPr>
            <a:r>
              <a:rPr lang="en-GB" altLang="en-US" sz="2000" dirty="0" smtClean="0">
                <a:latin typeface="+mn-lt"/>
              </a:rPr>
              <a:t>Summary</a:t>
            </a:r>
            <a:endParaRPr lang="en-GB" altLang="en-US" sz="2000" dirty="0">
              <a:latin typeface="+mn-lt"/>
            </a:endParaRPr>
          </a:p>
        </p:txBody>
      </p:sp>
      <p:pic>
        <p:nvPicPr>
          <p:cNvPr id="7" name="Content Placeholder 6" descr="Kopie von Bild 02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85775" y="1565275"/>
            <a:ext cx="4391025" cy="3763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9143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241082"/>
            <a:ext cx="8641656" cy="670086"/>
          </a:xfrm>
        </p:spPr>
        <p:txBody>
          <a:bodyPr/>
          <a:lstStyle/>
          <a:p>
            <a:r>
              <a:rPr lang="en-GB" dirty="0" smtClean="0"/>
              <a:t>Practical example - intermediate results</a:t>
            </a:r>
            <a:endParaRPr lang="en-GB" dirty="0"/>
          </a:p>
        </p:txBody>
      </p:sp>
      <p:sp>
        <p:nvSpPr>
          <p:cNvPr id="4" name="Slide Number Placeholder 3"/>
          <p:cNvSpPr>
            <a:spLocks noGrp="1"/>
          </p:cNvSpPr>
          <p:nvPr>
            <p:ph type="sldNum" sz="quarter" idx="12"/>
          </p:nvPr>
        </p:nvSpPr>
        <p:spPr>
          <a:xfrm>
            <a:off x="250823" y="6517926"/>
            <a:ext cx="240231" cy="179755"/>
          </a:xfrm>
        </p:spPr>
        <p:txBody>
          <a:bodyPr/>
          <a:lstStyle/>
          <a:p>
            <a:fld id="{5BA07366-CB75-4AA8-9E5B-928B849F427C}" type="slidenum">
              <a:rPr lang="en-GB" smtClean="0"/>
              <a:t>12</a:t>
            </a:fld>
            <a:endParaRPr lang="en-GB" dirty="0"/>
          </a:p>
        </p:txBody>
      </p:sp>
      <p:grpSp>
        <p:nvGrpSpPr>
          <p:cNvPr id="3" name="Group 2"/>
          <p:cNvGrpSpPr>
            <a:grpSpLocks noChangeAspect="1"/>
          </p:cNvGrpSpPr>
          <p:nvPr/>
        </p:nvGrpSpPr>
        <p:grpSpPr>
          <a:xfrm>
            <a:off x="227818" y="1061788"/>
            <a:ext cx="6354940" cy="5139294"/>
            <a:chOff x="250825" y="980728"/>
            <a:chExt cx="4897239" cy="3960439"/>
          </a:xfrm>
        </p:grpSpPr>
        <p:pic>
          <p:nvPicPr>
            <p:cNvPr id="5" name="Picture 4"/>
            <p:cNvPicPr/>
            <p:nvPr/>
          </p:nvPicPr>
          <p:blipFill>
            <a:blip r:embed="rId3"/>
            <a:stretch>
              <a:fillRect/>
            </a:stretch>
          </p:blipFill>
          <p:spPr>
            <a:xfrm>
              <a:off x="250825" y="980728"/>
              <a:ext cx="4897239" cy="3960439"/>
            </a:xfrm>
            <a:prstGeom prst="rect">
              <a:avLst/>
            </a:prstGeom>
            <a:ln>
              <a:solidFill>
                <a:schemeClr val="accent1"/>
              </a:solidFill>
            </a:ln>
          </p:spPr>
        </p:pic>
        <p:sp>
          <p:nvSpPr>
            <p:cNvPr id="9" name="Rectangle 8"/>
            <p:cNvSpPr/>
            <p:nvPr/>
          </p:nvSpPr>
          <p:spPr>
            <a:xfrm>
              <a:off x="990000" y="1368000"/>
              <a:ext cx="748800" cy="68400"/>
            </a:xfrm>
            <a:prstGeom prst="rect">
              <a:avLst/>
            </a:prstGeom>
            <a:blipFill dpi="0" rotWithShape="1">
              <a:blip r:embed="rId4"/>
              <a:srcRect/>
              <a:tile tx="0" ty="0" sx="100000" sy="100000" flip="none" algn="tl"/>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smtClean="0"/>
            </a:p>
          </p:txBody>
        </p:sp>
      </p:grpSp>
      <p:grpSp>
        <p:nvGrpSpPr>
          <p:cNvPr id="14" name="Group 13"/>
          <p:cNvGrpSpPr/>
          <p:nvPr/>
        </p:nvGrpSpPr>
        <p:grpSpPr>
          <a:xfrm>
            <a:off x="4162851" y="990178"/>
            <a:ext cx="4729630" cy="3107071"/>
            <a:chOff x="4414370" y="-171400"/>
            <a:chExt cx="4729630" cy="3107071"/>
          </a:xfrm>
        </p:grpSpPr>
        <p:pic>
          <p:nvPicPr>
            <p:cNvPr id="6" name="Picture 5"/>
            <p:cNvPicPr>
              <a:picLocks noChangeAspect="1"/>
            </p:cNvPicPr>
            <p:nvPr/>
          </p:nvPicPr>
          <p:blipFill>
            <a:blip r:embed="rId5"/>
            <a:stretch>
              <a:fillRect/>
            </a:stretch>
          </p:blipFill>
          <p:spPr>
            <a:xfrm>
              <a:off x="4414370" y="-171400"/>
              <a:ext cx="4729630" cy="3107071"/>
            </a:xfrm>
            <a:prstGeom prst="rect">
              <a:avLst/>
            </a:prstGeom>
            <a:ln>
              <a:solidFill>
                <a:schemeClr val="accent1"/>
              </a:solidFill>
            </a:ln>
          </p:spPr>
        </p:pic>
        <p:sp>
          <p:nvSpPr>
            <p:cNvPr id="11" name="Rectangle 10"/>
            <p:cNvSpPr/>
            <p:nvPr/>
          </p:nvSpPr>
          <p:spPr>
            <a:xfrm>
              <a:off x="5616000" y="426705"/>
              <a:ext cx="1116000" cy="241200"/>
            </a:xfrm>
            <a:prstGeom prst="rect">
              <a:avLst/>
            </a:prstGeom>
            <a:blipFill dpi="0" rotWithShape="1">
              <a:blip r:embed="rId4"/>
              <a:srcRect/>
              <a:tile tx="0" ty="0" sx="100000" sy="100000" flip="none" algn="tl"/>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smtClean="0"/>
            </a:p>
          </p:txBody>
        </p:sp>
      </p:grpSp>
      <p:grpSp>
        <p:nvGrpSpPr>
          <p:cNvPr id="13" name="Group 12"/>
          <p:cNvGrpSpPr>
            <a:grpSpLocks noChangeAspect="1"/>
          </p:cNvGrpSpPr>
          <p:nvPr/>
        </p:nvGrpSpPr>
        <p:grpSpPr>
          <a:xfrm>
            <a:off x="1331640" y="989993"/>
            <a:ext cx="7572995" cy="5211089"/>
            <a:chOff x="3725019" y="2636912"/>
            <a:chExt cx="5179616" cy="3564170"/>
          </a:xfrm>
        </p:grpSpPr>
        <p:pic>
          <p:nvPicPr>
            <p:cNvPr id="7" name="Picture 6"/>
            <p:cNvPicPr/>
            <p:nvPr/>
          </p:nvPicPr>
          <p:blipFill>
            <a:blip r:embed="rId6"/>
            <a:stretch>
              <a:fillRect/>
            </a:stretch>
          </p:blipFill>
          <p:spPr>
            <a:xfrm>
              <a:off x="3725019" y="2636912"/>
              <a:ext cx="5179616" cy="3564170"/>
            </a:xfrm>
            <a:prstGeom prst="rect">
              <a:avLst/>
            </a:prstGeom>
            <a:ln>
              <a:solidFill>
                <a:schemeClr val="accent1"/>
              </a:solidFill>
            </a:ln>
          </p:spPr>
        </p:pic>
        <p:sp>
          <p:nvSpPr>
            <p:cNvPr id="8" name="Rectangle 7"/>
            <p:cNvSpPr/>
            <p:nvPr/>
          </p:nvSpPr>
          <p:spPr>
            <a:xfrm>
              <a:off x="4536000" y="3438000"/>
              <a:ext cx="489600" cy="1299600"/>
            </a:xfrm>
            <a:prstGeom prst="rect">
              <a:avLst/>
            </a:prstGeom>
            <a:blipFill dpi="0" rotWithShape="1">
              <a:blip r:embed="rId4"/>
              <a:srcRect/>
              <a:tile tx="0" ty="0" sx="100000" sy="100000" flip="none" algn="tl"/>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smtClean="0"/>
            </a:p>
          </p:txBody>
        </p:sp>
        <p:sp>
          <p:nvSpPr>
            <p:cNvPr id="10" name="Rectangle 9"/>
            <p:cNvSpPr/>
            <p:nvPr/>
          </p:nvSpPr>
          <p:spPr>
            <a:xfrm>
              <a:off x="4536000" y="2970000"/>
              <a:ext cx="756080" cy="144016"/>
            </a:xfrm>
            <a:prstGeom prst="rect">
              <a:avLst/>
            </a:prstGeom>
            <a:blipFill dpi="0" rotWithShape="1">
              <a:blip r:embed="rId4"/>
              <a:srcRect/>
              <a:tile tx="0" ty="0" sx="100000" sy="100000" flip="none" algn="tl"/>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smtClean="0"/>
            </a:p>
          </p:txBody>
        </p:sp>
      </p:grpSp>
    </p:spTree>
    <p:extLst>
      <p:ext uri="{BB962C8B-B14F-4D97-AF65-F5344CB8AC3E}">
        <p14:creationId xmlns:p14="http://schemas.microsoft.com/office/powerpoint/2010/main" val="31263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241082"/>
            <a:ext cx="8641656" cy="670086"/>
          </a:xfrm>
        </p:spPr>
        <p:txBody>
          <a:bodyPr/>
          <a:lstStyle/>
          <a:p>
            <a:r>
              <a:rPr lang="en-GB" dirty="0" smtClean="0"/>
              <a:t>Practical example - final results</a:t>
            </a:r>
            <a:endParaRPr lang="en-GB" dirty="0"/>
          </a:p>
        </p:txBody>
      </p:sp>
      <p:sp>
        <p:nvSpPr>
          <p:cNvPr id="4" name="Slide Number Placeholder 3"/>
          <p:cNvSpPr>
            <a:spLocks noGrp="1"/>
          </p:cNvSpPr>
          <p:nvPr>
            <p:ph type="sldNum" sz="quarter" idx="12"/>
          </p:nvPr>
        </p:nvSpPr>
        <p:spPr>
          <a:xfrm>
            <a:off x="250823" y="6517926"/>
            <a:ext cx="240231" cy="179755"/>
          </a:xfrm>
        </p:spPr>
        <p:txBody>
          <a:bodyPr/>
          <a:lstStyle/>
          <a:p>
            <a:fld id="{5BA07366-CB75-4AA8-9E5B-928B849F427C}" type="slidenum">
              <a:rPr lang="en-GB" smtClean="0"/>
              <a:t>13</a:t>
            </a:fld>
            <a:endParaRPr lang="en-GB" dirty="0"/>
          </a:p>
        </p:txBody>
      </p:sp>
      <p:pic>
        <p:nvPicPr>
          <p:cNvPr id="5" name="Content Placeholder 4"/>
          <p:cNvPicPr>
            <a:picLocks noGrp="1"/>
          </p:cNvPicPr>
          <p:nvPr>
            <p:ph idx="1"/>
          </p:nvPr>
        </p:nvPicPr>
        <p:blipFill>
          <a:blip r:embed="rId3"/>
          <a:stretch>
            <a:fillRect/>
          </a:stretch>
        </p:blipFill>
        <p:spPr>
          <a:xfrm>
            <a:off x="946054" y="1268413"/>
            <a:ext cx="7251891" cy="4724400"/>
          </a:xfrm>
          <a:prstGeom prst="rect">
            <a:avLst/>
          </a:prstGeom>
          <a:ln>
            <a:solidFill>
              <a:schemeClr val="accent1"/>
            </a:solidFill>
          </a:ln>
        </p:spPr>
      </p:pic>
      <p:sp>
        <p:nvSpPr>
          <p:cNvPr id="3" name="Rectangle 2"/>
          <p:cNvSpPr/>
          <p:nvPr/>
        </p:nvSpPr>
        <p:spPr>
          <a:xfrm>
            <a:off x="2052000" y="2170800"/>
            <a:ext cx="687600" cy="1782000"/>
          </a:xfrm>
          <a:prstGeom prst="rect">
            <a:avLst/>
          </a:prstGeom>
          <a:blipFill dpi="0" rotWithShape="1">
            <a:blip r:embed="rId4"/>
            <a:srcRect/>
            <a:tile tx="0" ty="0" sx="100000" sy="100000" flip="none" algn="tl"/>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smtClean="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5751598"/>
            <a:ext cx="6577993" cy="241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055600" y="1746000"/>
            <a:ext cx="1367872" cy="198000"/>
          </a:xfrm>
          <a:prstGeom prst="rect">
            <a:avLst/>
          </a:prstGeom>
          <a:blipFill dpi="0" rotWithShape="1">
            <a:blip r:embed="rId4"/>
            <a:srcRect/>
            <a:tile tx="0" ty="0" sx="100000" sy="100000" flip="none" algn="tl"/>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smtClean="0"/>
          </a:p>
        </p:txBody>
      </p:sp>
    </p:spTree>
    <p:extLst>
      <p:ext uri="{BB962C8B-B14F-4D97-AF65-F5344CB8AC3E}">
        <p14:creationId xmlns:p14="http://schemas.microsoft.com/office/powerpoint/2010/main" val="3947367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Contents</a:t>
            </a:r>
          </a:p>
        </p:txBody>
      </p:sp>
      <p:sp>
        <p:nvSpPr>
          <p:cNvPr id="6" name="Slide Number Placeholder 5"/>
          <p:cNvSpPr>
            <a:spLocks noGrp="1"/>
          </p:cNvSpPr>
          <p:nvPr>
            <p:ph type="sldNum" sz="quarter" idx="12"/>
          </p:nvPr>
        </p:nvSpPr>
        <p:spPr/>
        <p:txBody>
          <a:bodyPr/>
          <a:lstStyle/>
          <a:p>
            <a:fld id="{5BA07366-CB75-4AA8-9E5B-928B849F427C}" type="slidenum">
              <a:rPr lang="en-GB" smtClean="0"/>
              <a:pPr/>
              <a:t>14</a:t>
            </a:fld>
            <a:endParaRPr lang="en-GB" dirty="0"/>
          </a:p>
        </p:txBody>
      </p:sp>
      <p:sp>
        <p:nvSpPr>
          <p:cNvPr id="5" name="Rectangle 4"/>
          <p:cNvSpPr>
            <a:spLocks noChangeArrowheads="1"/>
          </p:cNvSpPr>
          <p:nvPr/>
        </p:nvSpPr>
        <p:spPr bwMode="auto">
          <a:xfrm>
            <a:off x="5076056" y="1700213"/>
            <a:ext cx="3888557"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765175" indent="-765175" eaLnBrk="0" hangingPunct="0">
              <a:spcBef>
                <a:spcPct val="50000"/>
              </a:spcBef>
              <a:buClr>
                <a:srgbClr val="006582"/>
              </a:buClr>
              <a:buSzPct val="118000"/>
              <a:buFont typeface="Times"/>
              <a:buChar char="•"/>
              <a:tabLst>
                <a:tab pos="1241425" algn="l"/>
              </a:tabLst>
              <a:defRPr sz="2600" b="1">
                <a:solidFill>
                  <a:schemeClr val="tx1"/>
                </a:solidFill>
                <a:latin typeface="Arial Narrow" pitchFamily="34" charset="0"/>
              </a:defRPr>
            </a:lvl1pPr>
            <a:lvl2pPr marL="1412875" indent="-457200" eaLnBrk="0" hangingPunct="0">
              <a:spcBef>
                <a:spcPct val="20000"/>
              </a:spcBef>
              <a:buClr>
                <a:srgbClr val="006582"/>
              </a:buClr>
              <a:buSzPct val="118000"/>
              <a:buFont typeface="Times"/>
              <a:buChar char="•"/>
              <a:tabLst>
                <a:tab pos="1241425" algn="l"/>
              </a:tabLst>
              <a:defRPr sz="2200">
                <a:solidFill>
                  <a:schemeClr val="tx1"/>
                </a:solidFill>
                <a:latin typeface="Arial Narrow" pitchFamily="34" charset="0"/>
              </a:defRPr>
            </a:lvl2pPr>
            <a:lvl3pPr marL="1889125" indent="-457200" eaLnBrk="0" hangingPunct="0">
              <a:spcBef>
                <a:spcPct val="20000"/>
              </a:spcBef>
              <a:buClr>
                <a:srgbClr val="006582"/>
              </a:buClr>
              <a:buSzPct val="118000"/>
              <a:buFont typeface="Times"/>
              <a:buChar char="•"/>
              <a:tabLst>
                <a:tab pos="1241425" algn="l"/>
              </a:tabLst>
              <a:defRPr sz="2200">
                <a:solidFill>
                  <a:schemeClr val="tx1"/>
                </a:solidFill>
                <a:latin typeface="Arial Narrow" pitchFamily="34" charset="0"/>
              </a:defRPr>
            </a:lvl3pPr>
            <a:lvl4pPr marL="2232025" indent="-381000" eaLnBrk="0" hangingPunct="0">
              <a:spcBef>
                <a:spcPct val="20000"/>
              </a:spcBef>
              <a:buClr>
                <a:srgbClr val="006582"/>
              </a:buClr>
              <a:buSzPct val="118000"/>
              <a:buFont typeface="Times"/>
              <a:buChar char="•"/>
              <a:tabLst>
                <a:tab pos="1241425" algn="l"/>
              </a:tabLst>
              <a:defRPr>
                <a:solidFill>
                  <a:schemeClr val="tx1"/>
                </a:solidFill>
                <a:latin typeface="Arial Narrow" pitchFamily="34" charset="0"/>
              </a:defRPr>
            </a:lvl4pPr>
            <a:lvl5pPr marL="2651125" indent="-381000" eaLnBrk="0" hangingPunct="0">
              <a:spcBef>
                <a:spcPct val="20000"/>
              </a:spcBef>
              <a:buClr>
                <a:srgbClr val="006582"/>
              </a:buClr>
              <a:buSzPct val="118000"/>
              <a:buFont typeface="Times"/>
              <a:buChar char="•"/>
              <a:tabLst>
                <a:tab pos="1241425" algn="l"/>
              </a:tabLst>
              <a:defRPr>
                <a:solidFill>
                  <a:schemeClr val="tx1"/>
                </a:solidFill>
                <a:latin typeface="Arial Narrow" pitchFamily="34" charset="0"/>
              </a:defRPr>
            </a:lvl5pPr>
            <a:lvl6pPr marL="31083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6pPr>
            <a:lvl7pPr marL="35655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7pPr>
            <a:lvl8pPr marL="40227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8pPr>
            <a:lvl9pPr marL="44799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9pPr>
          </a:lstStyle>
          <a:p>
            <a:pPr>
              <a:spcBef>
                <a:spcPct val="30000"/>
              </a:spcBef>
              <a:buFont typeface="Times"/>
              <a:buAutoNum type="arabicPeriod"/>
            </a:pPr>
            <a:r>
              <a:rPr lang="en-GB" altLang="en-US" sz="2000" dirty="0">
                <a:latin typeface="+mn-lt"/>
              </a:rPr>
              <a:t>Introduction</a:t>
            </a:r>
          </a:p>
          <a:p>
            <a:pPr>
              <a:spcBef>
                <a:spcPct val="30000"/>
              </a:spcBef>
              <a:buFont typeface="Times"/>
              <a:buAutoNum type="arabicPeriod" startAt="2"/>
            </a:pPr>
            <a:r>
              <a:rPr lang="en-GB" altLang="en-US" sz="2000" dirty="0" smtClean="0">
                <a:latin typeface="+mn-lt"/>
              </a:rPr>
              <a:t>Necessary manufac-turing surveillance</a:t>
            </a:r>
            <a:endParaRPr lang="en-GB" altLang="en-US" sz="2000" dirty="0">
              <a:latin typeface="+mn-lt"/>
            </a:endParaRPr>
          </a:p>
          <a:p>
            <a:pPr>
              <a:spcBef>
                <a:spcPct val="30000"/>
              </a:spcBef>
              <a:buFont typeface="Times"/>
              <a:buAutoNum type="arabicPeriod" startAt="2"/>
            </a:pPr>
            <a:r>
              <a:rPr lang="en-GB" altLang="en-US" sz="2000" dirty="0" smtClean="0">
                <a:latin typeface="+mn-lt"/>
              </a:rPr>
              <a:t>Example</a:t>
            </a:r>
            <a:endParaRPr lang="en-GB" altLang="en-US" sz="2000" dirty="0">
              <a:latin typeface="+mn-lt"/>
            </a:endParaRPr>
          </a:p>
          <a:p>
            <a:pPr>
              <a:spcBef>
                <a:spcPct val="30000"/>
              </a:spcBef>
              <a:buFont typeface="Times"/>
              <a:buAutoNum type="arabicPeriod" startAt="2"/>
            </a:pPr>
            <a:r>
              <a:rPr lang="en-GB" altLang="en-US" sz="2000" dirty="0" smtClean="0">
                <a:solidFill>
                  <a:srgbClr val="FF0000"/>
                </a:solidFill>
                <a:latin typeface="+mn-lt"/>
              </a:rPr>
              <a:t>Summary</a:t>
            </a:r>
            <a:endParaRPr lang="en-GB" altLang="en-US" sz="2000" dirty="0">
              <a:solidFill>
                <a:srgbClr val="FF0000"/>
              </a:solidFill>
              <a:latin typeface="+mn-lt"/>
            </a:endParaRPr>
          </a:p>
        </p:txBody>
      </p:sp>
      <p:pic>
        <p:nvPicPr>
          <p:cNvPr id="7" name="Content Placeholder 6" descr="Kopie von Bild 02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85775" y="1565275"/>
            <a:ext cx="4391025" cy="3763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9143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241082"/>
            <a:ext cx="8641656" cy="670086"/>
          </a:xfrm>
        </p:spPr>
        <p:txBody>
          <a:bodyPr/>
          <a:lstStyle/>
          <a:p>
            <a:r>
              <a:rPr lang="en-GB" dirty="0" smtClean="0"/>
              <a:t>Summary</a:t>
            </a:r>
            <a:endParaRPr lang="en-GB" dirty="0"/>
          </a:p>
        </p:txBody>
      </p:sp>
      <p:sp>
        <p:nvSpPr>
          <p:cNvPr id="4" name="Slide Number Placeholder 3"/>
          <p:cNvSpPr>
            <a:spLocks noGrp="1"/>
          </p:cNvSpPr>
          <p:nvPr>
            <p:ph type="sldNum" sz="quarter" idx="12"/>
          </p:nvPr>
        </p:nvSpPr>
        <p:spPr>
          <a:xfrm>
            <a:off x="250823" y="6517926"/>
            <a:ext cx="240231" cy="179755"/>
          </a:xfrm>
        </p:spPr>
        <p:txBody>
          <a:bodyPr/>
          <a:lstStyle/>
          <a:p>
            <a:fld id="{5BA07366-CB75-4AA8-9E5B-928B849F427C}" type="slidenum">
              <a:rPr lang="en-GB" smtClean="0"/>
              <a:t>15</a:t>
            </a:fld>
            <a:endParaRPr lang="en-GB" dirty="0"/>
          </a:p>
        </p:txBody>
      </p:sp>
      <p:sp>
        <p:nvSpPr>
          <p:cNvPr id="5" name="Content Placeholder 2"/>
          <p:cNvSpPr>
            <a:spLocks noGrp="1"/>
          </p:cNvSpPr>
          <p:nvPr>
            <p:ph idx="1"/>
          </p:nvPr>
        </p:nvSpPr>
        <p:spPr>
          <a:xfrm>
            <a:off x="244346" y="980728"/>
            <a:ext cx="8641656" cy="4724400"/>
          </a:xfrm>
        </p:spPr>
        <p:txBody>
          <a:bodyPr/>
          <a:lstStyle/>
          <a:p>
            <a:r>
              <a:rPr lang="en-GB" dirty="0" smtClean="0"/>
              <a:t>Up to now Project Certification (PC) is done for offshore wind farms only.</a:t>
            </a:r>
          </a:p>
          <a:p>
            <a:r>
              <a:rPr lang="en-GB" dirty="0" smtClean="0"/>
              <a:t>For onshore wind farms PC is viewed as not favourable because of costs.</a:t>
            </a:r>
          </a:p>
          <a:p>
            <a:r>
              <a:rPr lang="en-GB" dirty="0" smtClean="0"/>
              <a:t>One key element of PC is manufacturing surveillance of wind turbine components.</a:t>
            </a:r>
          </a:p>
          <a:p>
            <a:r>
              <a:rPr lang="en-GB" dirty="0" smtClean="0"/>
              <a:t>An intelligent approach was developed by which </a:t>
            </a:r>
            <a:r>
              <a:rPr lang="en-GB" dirty="0" smtClean="0"/>
              <a:t>the amount of necessary manufacturing surveillance  can be calculated (based on rating of critical </a:t>
            </a:r>
            <a:r>
              <a:rPr lang="en-GB" dirty="0" smtClean="0"/>
              <a:t>components, </a:t>
            </a:r>
            <a:r>
              <a:rPr lang="en-GB" dirty="0" smtClean="0"/>
              <a:t>site </a:t>
            </a:r>
            <a:r>
              <a:rPr lang="en-GB" dirty="0" smtClean="0"/>
              <a:t>conditions and </a:t>
            </a:r>
            <a:r>
              <a:rPr lang="en-GB" dirty="0" smtClean="0"/>
              <a:t>component manufacturers).</a:t>
            </a:r>
            <a:endParaRPr lang="en-GB" dirty="0" smtClean="0"/>
          </a:p>
          <a:p>
            <a:r>
              <a:rPr lang="en-GB" dirty="0" smtClean="0"/>
              <a:t>In </a:t>
            </a:r>
            <a:r>
              <a:rPr lang="en-GB" dirty="0" smtClean="0"/>
              <a:t>many cases this approach leads to lower percentages of manufacturing surveillance compared to fixed values according to applicable guidelines and therefore to reduced costs. This was shown by an practical example.</a:t>
            </a:r>
          </a:p>
          <a:p>
            <a:endParaRPr lang="en-GB" dirty="0"/>
          </a:p>
        </p:txBody>
      </p:sp>
      <p:pic>
        <p:nvPicPr>
          <p:cNvPr id="3074" name="Picture 2" descr="C:\Private\temp\P82703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44" b="35783"/>
          <a:stretch/>
        </p:blipFill>
        <p:spPr bwMode="auto">
          <a:xfrm>
            <a:off x="187051" y="3861048"/>
            <a:ext cx="8652946" cy="233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5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your attention</a:t>
            </a:r>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pPr/>
              <a:t>16</a:t>
            </a:fld>
            <a:endParaRPr lang="en-GB" dirty="0"/>
          </a:p>
        </p:txBody>
      </p:sp>
      <p:sp>
        <p:nvSpPr>
          <p:cNvPr id="3" name="Text Placeholder 2"/>
          <p:cNvSpPr>
            <a:spLocks noGrp="1"/>
          </p:cNvSpPr>
          <p:nvPr>
            <p:ph type="body" sz="quarter" idx="13"/>
          </p:nvPr>
        </p:nvSpPr>
        <p:spPr/>
        <p:txBody>
          <a:bodyPr/>
          <a:lstStyle/>
          <a:p>
            <a:r>
              <a:rPr lang="en-GB" dirty="0" err="1" smtClean="0"/>
              <a:t>Dr.</a:t>
            </a:r>
            <a:r>
              <a:rPr lang="en-GB" dirty="0" smtClean="0"/>
              <a:t> Karl Steingroever</a:t>
            </a:r>
            <a:endParaRPr lang="en-GB" dirty="0"/>
          </a:p>
        </p:txBody>
      </p:sp>
      <p:sp>
        <p:nvSpPr>
          <p:cNvPr id="4" name="Text Placeholder 3"/>
          <p:cNvSpPr>
            <a:spLocks noGrp="1"/>
          </p:cNvSpPr>
          <p:nvPr>
            <p:ph type="body" sz="quarter" idx="14"/>
          </p:nvPr>
        </p:nvSpPr>
        <p:spPr/>
        <p:txBody>
          <a:bodyPr/>
          <a:lstStyle/>
          <a:p>
            <a:r>
              <a:rPr lang="en-GB" dirty="0" smtClean="0"/>
              <a:t>karl.steingroever@dnvgl.com</a:t>
            </a:r>
            <a:endParaRPr lang="en-GB" dirty="0"/>
          </a:p>
        </p:txBody>
      </p:sp>
      <p:sp>
        <p:nvSpPr>
          <p:cNvPr id="5" name="Text Placeholder 4"/>
          <p:cNvSpPr>
            <a:spLocks noGrp="1"/>
          </p:cNvSpPr>
          <p:nvPr>
            <p:ph type="body" sz="quarter" idx="15"/>
          </p:nvPr>
        </p:nvSpPr>
        <p:spPr/>
        <p:txBody>
          <a:bodyPr/>
          <a:lstStyle/>
          <a:p>
            <a:r>
              <a:rPr lang="en-GB" dirty="0" smtClean="0"/>
              <a:t>+49 40 36149 7440</a:t>
            </a:r>
            <a:endParaRPr lang="en-GB" dirty="0"/>
          </a:p>
        </p:txBody>
      </p:sp>
    </p:spTree>
    <p:extLst>
      <p:ext uri="{BB962C8B-B14F-4D97-AF65-F5344CB8AC3E}">
        <p14:creationId xmlns:p14="http://schemas.microsoft.com/office/powerpoint/2010/main" val="3281650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Contents</a:t>
            </a:r>
          </a:p>
        </p:txBody>
      </p:sp>
      <p:sp>
        <p:nvSpPr>
          <p:cNvPr id="6" name="Slide Number Placeholder 5"/>
          <p:cNvSpPr>
            <a:spLocks noGrp="1"/>
          </p:cNvSpPr>
          <p:nvPr>
            <p:ph type="sldNum" sz="quarter" idx="12"/>
          </p:nvPr>
        </p:nvSpPr>
        <p:spPr/>
        <p:txBody>
          <a:bodyPr/>
          <a:lstStyle/>
          <a:p>
            <a:fld id="{5BA07366-CB75-4AA8-9E5B-928B849F427C}" type="slidenum">
              <a:rPr lang="en-GB" smtClean="0"/>
              <a:pPr/>
              <a:t>2</a:t>
            </a:fld>
            <a:endParaRPr lang="en-GB" dirty="0"/>
          </a:p>
        </p:txBody>
      </p:sp>
      <p:sp>
        <p:nvSpPr>
          <p:cNvPr id="5" name="Rectangle 4"/>
          <p:cNvSpPr>
            <a:spLocks noChangeArrowheads="1"/>
          </p:cNvSpPr>
          <p:nvPr/>
        </p:nvSpPr>
        <p:spPr bwMode="auto">
          <a:xfrm>
            <a:off x="5076056" y="1700213"/>
            <a:ext cx="3888557"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765175" indent="-765175" eaLnBrk="0" hangingPunct="0">
              <a:spcBef>
                <a:spcPct val="50000"/>
              </a:spcBef>
              <a:buClr>
                <a:srgbClr val="006582"/>
              </a:buClr>
              <a:buSzPct val="118000"/>
              <a:buFont typeface="Times"/>
              <a:buChar char="•"/>
              <a:tabLst>
                <a:tab pos="1241425" algn="l"/>
              </a:tabLst>
              <a:defRPr sz="2600" b="1">
                <a:solidFill>
                  <a:schemeClr val="tx1"/>
                </a:solidFill>
                <a:latin typeface="Arial Narrow" pitchFamily="34" charset="0"/>
              </a:defRPr>
            </a:lvl1pPr>
            <a:lvl2pPr marL="1412875" indent="-457200" eaLnBrk="0" hangingPunct="0">
              <a:spcBef>
                <a:spcPct val="20000"/>
              </a:spcBef>
              <a:buClr>
                <a:srgbClr val="006582"/>
              </a:buClr>
              <a:buSzPct val="118000"/>
              <a:buFont typeface="Times"/>
              <a:buChar char="•"/>
              <a:tabLst>
                <a:tab pos="1241425" algn="l"/>
              </a:tabLst>
              <a:defRPr sz="2200">
                <a:solidFill>
                  <a:schemeClr val="tx1"/>
                </a:solidFill>
                <a:latin typeface="Arial Narrow" pitchFamily="34" charset="0"/>
              </a:defRPr>
            </a:lvl2pPr>
            <a:lvl3pPr marL="1889125" indent="-457200" eaLnBrk="0" hangingPunct="0">
              <a:spcBef>
                <a:spcPct val="20000"/>
              </a:spcBef>
              <a:buClr>
                <a:srgbClr val="006582"/>
              </a:buClr>
              <a:buSzPct val="118000"/>
              <a:buFont typeface="Times"/>
              <a:buChar char="•"/>
              <a:tabLst>
                <a:tab pos="1241425" algn="l"/>
              </a:tabLst>
              <a:defRPr sz="2200">
                <a:solidFill>
                  <a:schemeClr val="tx1"/>
                </a:solidFill>
                <a:latin typeface="Arial Narrow" pitchFamily="34" charset="0"/>
              </a:defRPr>
            </a:lvl3pPr>
            <a:lvl4pPr marL="2232025" indent="-381000" eaLnBrk="0" hangingPunct="0">
              <a:spcBef>
                <a:spcPct val="20000"/>
              </a:spcBef>
              <a:buClr>
                <a:srgbClr val="006582"/>
              </a:buClr>
              <a:buSzPct val="118000"/>
              <a:buFont typeface="Times"/>
              <a:buChar char="•"/>
              <a:tabLst>
                <a:tab pos="1241425" algn="l"/>
              </a:tabLst>
              <a:defRPr>
                <a:solidFill>
                  <a:schemeClr val="tx1"/>
                </a:solidFill>
                <a:latin typeface="Arial Narrow" pitchFamily="34" charset="0"/>
              </a:defRPr>
            </a:lvl4pPr>
            <a:lvl5pPr marL="2651125" indent="-381000" eaLnBrk="0" hangingPunct="0">
              <a:spcBef>
                <a:spcPct val="20000"/>
              </a:spcBef>
              <a:buClr>
                <a:srgbClr val="006582"/>
              </a:buClr>
              <a:buSzPct val="118000"/>
              <a:buFont typeface="Times"/>
              <a:buChar char="•"/>
              <a:tabLst>
                <a:tab pos="1241425" algn="l"/>
              </a:tabLst>
              <a:defRPr>
                <a:solidFill>
                  <a:schemeClr val="tx1"/>
                </a:solidFill>
                <a:latin typeface="Arial Narrow" pitchFamily="34" charset="0"/>
              </a:defRPr>
            </a:lvl5pPr>
            <a:lvl6pPr marL="31083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6pPr>
            <a:lvl7pPr marL="35655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7pPr>
            <a:lvl8pPr marL="40227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8pPr>
            <a:lvl9pPr marL="44799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9pPr>
          </a:lstStyle>
          <a:p>
            <a:pPr>
              <a:spcBef>
                <a:spcPct val="30000"/>
              </a:spcBef>
              <a:buFont typeface="Times"/>
              <a:buAutoNum type="arabicPeriod"/>
            </a:pPr>
            <a:r>
              <a:rPr lang="en-GB" altLang="en-US" sz="2000" dirty="0">
                <a:latin typeface="+mn-lt"/>
              </a:rPr>
              <a:t>Introduction</a:t>
            </a:r>
          </a:p>
          <a:p>
            <a:pPr>
              <a:spcBef>
                <a:spcPct val="30000"/>
              </a:spcBef>
              <a:buFont typeface="Times"/>
              <a:buAutoNum type="arabicPeriod" startAt="2"/>
            </a:pPr>
            <a:r>
              <a:rPr lang="en-GB" altLang="en-US" sz="2000" dirty="0" smtClean="0">
                <a:latin typeface="+mn-lt"/>
              </a:rPr>
              <a:t>Necessary manufac-turing surveillance</a:t>
            </a:r>
            <a:endParaRPr lang="en-GB" altLang="en-US" sz="2000" dirty="0">
              <a:latin typeface="+mn-lt"/>
            </a:endParaRPr>
          </a:p>
          <a:p>
            <a:pPr>
              <a:spcBef>
                <a:spcPct val="30000"/>
              </a:spcBef>
              <a:buFont typeface="Times"/>
              <a:buAutoNum type="arabicPeriod" startAt="2"/>
            </a:pPr>
            <a:r>
              <a:rPr lang="en-GB" altLang="en-US" sz="2000" dirty="0" smtClean="0">
                <a:latin typeface="+mn-lt"/>
              </a:rPr>
              <a:t>Example</a:t>
            </a:r>
            <a:endParaRPr lang="en-GB" altLang="en-US" sz="2000" dirty="0">
              <a:latin typeface="+mn-lt"/>
            </a:endParaRPr>
          </a:p>
          <a:p>
            <a:pPr>
              <a:spcBef>
                <a:spcPct val="30000"/>
              </a:spcBef>
              <a:buFont typeface="Times"/>
              <a:buAutoNum type="arabicPeriod" startAt="2"/>
            </a:pPr>
            <a:r>
              <a:rPr lang="en-GB" altLang="en-US" sz="2000" dirty="0" smtClean="0">
                <a:latin typeface="+mn-lt"/>
              </a:rPr>
              <a:t>Summary</a:t>
            </a:r>
            <a:endParaRPr lang="en-GB" altLang="en-US" sz="2000" dirty="0">
              <a:latin typeface="+mn-lt"/>
            </a:endParaRPr>
          </a:p>
        </p:txBody>
      </p:sp>
      <p:pic>
        <p:nvPicPr>
          <p:cNvPr id="7" name="Content Placeholder 6" descr="Kopie von Bild 02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85775" y="1565275"/>
            <a:ext cx="4391025" cy="3763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6926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Contents</a:t>
            </a:r>
          </a:p>
        </p:txBody>
      </p:sp>
      <p:sp>
        <p:nvSpPr>
          <p:cNvPr id="6" name="Slide Number Placeholder 5"/>
          <p:cNvSpPr>
            <a:spLocks noGrp="1"/>
          </p:cNvSpPr>
          <p:nvPr>
            <p:ph type="sldNum" sz="quarter" idx="12"/>
          </p:nvPr>
        </p:nvSpPr>
        <p:spPr/>
        <p:txBody>
          <a:bodyPr/>
          <a:lstStyle/>
          <a:p>
            <a:fld id="{5BA07366-CB75-4AA8-9E5B-928B849F427C}" type="slidenum">
              <a:rPr lang="en-GB" smtClean="0"/>
              <a:pPr/>
              <a:t>3</a:t>
            </a:fld>
            <a:endParaRPr lang="en-GB" dirty="0"/>
          </a:p>
        </p:txBody>
      </p:sp>
      <p:sp>
        <p:nvSpPr>
          <p:cNvPr id="5" name="Rectangle 4"/>
          <p:cNvSpPr>
            <a:spLocks noChangeArrowheads="1"/>
          </p:cNvSpPr>
          <p:nvPr/>
        </p:nvSpPr>
        <p:spPr bwMode="auto">
          <a:xfrm>
            <a:off x="5076056" y="1700213"/>
            <a:ext cx="3888557"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765175" indent="-765175" eaLnBrk="0" hangingPunct="0">
              <a:spcBef>
                <a:spcPct val="50000"/>
              </a:spcBef>
              <a:buClr>
                <a:srgbClr val="006582"/>
              </a:buClr>
              <a:buSzPct val="118000"/>
              <a:buFont typeface="Times"/>
              <a:buChar char="•"/>
              <a:tabLst>
                <a:tab pos="1241425" algn="l"/>
              </a:tabLst>
              <a:defRPr sz="2600" b="1">
                <a:solidFill>
                  <a:schemeClr val="tx1"/>
                </a:solidFill>
                <a:latin typeface="Arial Narrow" pitchFamily="34" charset="0"/>
              </a:defRPr>
            </a:lvl1pPr>
            <a:lvl2pPr marL="1412875" indent="-457200" eaLnBrk="0" hangingPunct="0">
              <a:spcBef>
                <a:spcPct val="20000"/>
              </a:spcBef>
              <a:buClr>
                <a:srgbClr val="006582"/>
              </a:buClr>
              <a:buSzPct val="118000"/>
              <a:buFont typeface="Times"/>
              <a:buChar char="•"/>
              <a:tabLst>
                <a:tab pos="1241425" algn="l"/>
              </a:tabLst>
              <a:defRPr sz="2200">
                <a:solidFill>
                  <a:schemeClr val="tx1"/>
                </a:solidFill>
                <a:latin typeface="Arial Narrow" pitchFamily="34" charset="0"/>
              </a:defRPr>
            </a:lvl2pPr>
            <a:lvl3pPr marL="1889125" indent="-457200" eaLnBrk="0" hangingPunct="0">
              <a:spcBef>
                <a:spcPct val="20000"/>
              </a:spcBef>
              <a:buClr>
                <a:srgbClr val="006582"/>
              </a:buClr>
              <a:buSzPct val="118000"/>
              <a:buFont typeface="Times"/>
              <a:buChar char="•"/>
              <a:tabLst>
                <a:tab pos="1241425" algn="l"/>
              </a:tabLst>
              <a:defRPr sz="2200">
                <a:solidFill>
                  <a:schemeClr val="tx1"/>
                </a:solidFill>
                <a:latin typeface="Arial Narrow" pitchFamily="34" charset="0"/>
              </a:defRPr>
            </a:lvl3pPr>
            <a:lvl4pPr marL="2232025" indent="-381000" eaLnBrk="0" hangingPunct="0">
              <a:spcBef>
                <a:spcPct val="20000"/>
              </a:spcBef>
              <a:buClr>
                <a:srgbClr val="006582"/>
              </a:buClr>
              <a:buSzPct val="118000"/>
              <a:buFont typeface="Times"/>
              <a:buChar char="•"/>
              <a:tabLst>
                <a:tab pos="1241425" algn="l"/>
              </a:tabLst>
              <a:defRPr>
                <a:solidFill>
                  <a:schemeClr val="tx1"/>
                </a:solidFill>
                <a:latin typeface="Arial Narrow" pitchFamily="34" charset="0"/>
              </a:defRPr>
            </a:lvl4pPr>
            <a:lvl5pPr marL="2651125" indent="-381000" eaLnBrk="0" hangingPunct="0">
              <a:spcBef>
                <a:spcPct val="20000"/>
              </a:spcBef>
              <a:buClr>
                <a:srgbClr val="006582"/>
              </a:buClr>
              <a:buSzPct val="118000"/>
              <a:buFont typeface="Times"/>
              <a:buChar char="•"/>
              <a:tabLst>
                <a:tab pos="1241425" algn="l"/>
              </a:tabLst>
              <a:defRPr>
                <a:solidFill>
                  <a:schemeClr val="tx1"/>
                </a:solidFill>
                <a:latin typeface="Arial Narrow" pitchFamily="34" charset="0"/>
              </a:defRPr>
            </a:lvl5pPr>
            <a:lvl6pPr marL="31083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6pPr>
            <a:lvl7pPr marL="35655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7pPr>
            <a:lvl8pPr marL="40227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8pPr>
            <a:lvl9pPr marL="44799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9pPr>
          </a:lstStyle>
          <a:p>
            <a:pPr>
              <a:spcBef>
                <a:spcPct val="30000"/>
              </a:spcBef>
              <a:buFont typeface="Times"/>
              <a:buAutoNum type="arabicPeriod"/>
            </a:pPr>
            <a:r>
              <a:rPr lang="en-GB" altLang="en-US" sz="2000" dirty="0">
                <a:solidFill>
                  <a:srgbClr val="FF0000"/>
                </a:solidFill>
                <a:latin typeface="+mn-lt"/>
              </a:rPr>
              <a:t>Introduction</a:t>
            </a:r>
          </a:p>
          <a:p>
            <a:pPr>
              <a:spcBef>
                <a:spcPct val="30000"/>
              </a:spcBef>
              <a:buFont typeface="Times"/>
              <a:buAutoNum type="arabicPeriod" startAt="2"/>
            </a:pPr>
            <a:r>
              <a:rPr lang="en-GB" altLang="en-US" sz="2000" dirty="0" smtClean="0">
                <a:latin typeface="+mn-lt"/>
              </a:rPr>
              <a:t>Necessary manufac-turing surveillance</a:t>
            </a:r>
            <a:endParaRPr lang="en-GB" altLang="en-US" sz="2000" dirty="0">
              <a:latin typeface="+mn-lt"/>
            </a:endParaRPr>
          </a:p>
          <a:p>
            <a:pPr>
              <a:spcBef>
                <a:spcPct val="30000"/>
              </a:spcBef>
              <a:buFont typeface="Times"/>
              <a:buAutoNum type="arabicPeriod" startAt="2"/>
            </a:pPr>
            <a:r>
              <a:rPr lang="en-GB" altLang="en-US" sz="2000" dirty="0" smtClean="0">
                <a:latin typeface="+mn-lt"/>
              </a:rPr>
              <a:t>Example</a:t>
            </a:r>
            <a:endParaRPr lang="en-GB" altLang="en-US" sz="2000" dirty="0">
              <a:latin typeface="+mn-lt"/>
            </a:endParaRPr>
          </a:p>
          <a:p>
            <a:pPr>
              <a:spcBef>
                <a:spcPct val="30000"/>
              </a:spcBef>
              <a:buFont typeface="Times"/>
              <a:buAutoNum type="arabicPeriod" startAt="2"/>
            </a:pPr>
            <a:r>
              <a:rPr lang="en-GB" altLang="en-US" sz="2000" dirty="0" smtClean="0">
                <a:latin typeface="+mn-lt"/>
              </a:rPr>
              <a:t>Summary</a:t>
            </a:r>
            <a:endParaRPr lang="en-GB" altLang="en-US" sz="2000" dirty="0">
              <a:latin typeface="+mn-lt"/>
            </a:endParaRPr>
          </a:p>
        </p:txBody>
      </p:sp>
      <p:pic>
        <p:nvPicPr>
          <p:cNvPr id="7" name="Content Placeholder 6" descr="Kopie von Bild 02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85775" y="1565275"/>
            <a:ext cx="4391025" cy="3763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9143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241082"/>
            <a:ext cx="8641656" cy="670086"/>
          </a:xfrm>
        </p:spPr>
        <p:txBody>
          <a:bodyPr/>
          <a:lstStyle/>
          <a:p>
            <a:r>
              <a:rPr lang="en-GB" dirty="0" smtClean="0"/>
              <a:t>Introduction</a:t>
            </a:r>
            <a:endParaRPr lang="en-GB" dirty="0"/>
          </a:p>
        </p:txBody>
      </p:sp>
      <p:sp>
        <p:nvSpPr>
          <p:cNvPr id="3" name="Content Placeholder 2"/>
          <p:cNvSpPr>
            <a:spLocks noGrp="1"/>
          </p:cNvSpPr>
          <p:nvPr>
            <p:ph idx="1"/>
          </p:nvPr>
        </p:nvSpPr>
        <p:spPr>
          <a:xfrm>
            <a:off x="250825" y="1268414"/>
            <a:ext cx="8641656" cy="2808658"/>
          </a:xfrm>
        </p:spPr>
        <p:txBody>
          <a:bodyPr/>
          <a:lstStyle/>
          <a:p>
            <a:r>
              <a:rPr lang="en-GB" dirty="0" smtClean="0"/>
              <a:t>Up </a:t>
            </a:r>
            <a:r>
              <a:rPr lang="en-GB" dirty="0" smtClean="0"/>
              <a:t>to now Project Certification (PC) is done for offshore wind farms only.</a:t>
            </a:r>
          </a:p>
          <a:p>
            <a:endParaRPr lang="en-GB" dirty="0" smtClean="0"/>
          </a:p>
          <a:p>
            <a:r>
              <a:rPr lang="en-GB" dirty="0" smtClean="0"/>
              <a:t>For onshore wind farms PC is viewed as not favourable because of costs.</a:t>
            </a:r>
          </a:p>
          <a:p>
            <a:endParaRPr lang="en-GB" dirty="0" smtClean="0"/>
          </a:p>
          <a:p>
            <a:r>
              <a:rPr lang="en-GB" dirty="0" smtClean="0"/>
              <a:t>One key element of PC is manufacturing surveillance of wind turbine components.</a:t>
            </a:r>
          </a:p>
          <a:p>
            <a:endParaRPr lang="en-GB" dirty="0" smtClean="0"/>
          </a:p>
          <a:p>
            <a:r>
              <a:rPr lang="en-GB" dirty="0" smtClean="0"/>
              <a:t>A manufacturing surveillance </a:t>
            </a:r>
            <a:r>
              <a:rPr lang="en-GB" dirty="0" smtClean="0"/>
              <a:t>concentrating </a:t>
            </a:r>
            <a:r>
              <a:rPr lang="en-GB" dirty="0" smtClean="0"/>
              <a:t>on critical components </a:t>
            </a:r>
            <a:r>
              <a:rPr lang="en-GB" dirty="0" smtClean="0"/>
              <a:t>can be beneficial for onshore wind farm projects.</a:t>
            </a:r>
            <a:endParaRPr lang="en-GB" dirty="0" smtClean="0"/>
          </a:p>
          <a:p>
            <a:endParaRPr lang="en-GB" dirty="0"/>
          </a:p>
        </p:txBody>
      </p:sp>
      <p:sp>
        <p:nvSpPr>
          <p:cNvPr id="4" name="Slide Number Placeholder 3"/>
          <p:cNvSpPr>
            <a:spLocks noGrp="1"/>
          </p:cNvSpPr>
          <p:nvPr>
            <p:ph type="sldNum" sz="quarter" idx="12"/>
          </p:nvPr>
        </p:nvSpPr>
        <p:spPr>
          <a:xfrm>
            <a:off x="250823" y="6517926"/>
            <a:ext cx="240231" cy="179755"/>
          </a:xfrm>
        </p:spPr>
        <p:txBody>
          <a:bodyPr/>
          <a:lstStyle/>
          <a:p>
            <a:fld id="{5BA07366-CB75-4AA8-9E5B-928B849F427C}" type="slidenum">
              <a:rPr lang="en-GB" smtClean="0"/>
              <a:t>4</a:t>
            </a:fld>
            <a:endParaRPr lang="en-GB" dirty="0"/>
          </a:p>
        </p:txBody>
      </p:sp>
      <p:pic>
        <p:nvPicPr>
          <p:cNvPr id="1026" name="Picture 2" descr="C:\Private\temp\P827034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42" t="42328" r="271" b="27786"/>
          <a:stretch/>
        </p:blipFill>
        <p:spPr bwMode="auto">
          <a:xfrm>
            <a:off x="236277" y="4077072"/>
            <a:ext cx="8590417" cy="211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1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241082"/>
            <a:ext cx="8641656" cy="670086"/>
          </a:xfrm>
        </p:spPr>
        <p:txBody>
          <a:bodyPr/>
          <a:lstStyle/>
          <a:p>
            <a:r>
              <a:rPr lang="en-GB" dirty="0" smtClean="0"/>
              <a:t>GIP “Onshore manufacturing surveillance”</a:t>
            </a:r>
            <a:endParaRPr lang="en-GB" dirty="0"/>
          </a:p>
        </p:txBody>
      </p:sp>
      <p:sp>
        <p:nvSpPr>
          <p:cNvPr id="3" name="Content Placeholder 2"/>
          <p:cNvSpPr>
            <a:spLocks noGrp="1"/>
          </p:cNvSpPr>
          <p:nvPr>
            <p:ph idx="1"/>
          </p:nvPr>
        </p:nvSpPr>
        <p:spPr/>
        <p:txBody>
          <a:bodyPr/>
          <a:lstStyle/>
          <a:p>
            <a:pPr marL="0" indent="0">
              <a:buNone/>
            </a:pPr>
            <a:r>
              <a:rPr lang="en-GB" b="1" dirty="0" smtClean="0"/>
              <a:t>Global </a:t>
            </a:r>
            <a:r>
              <a:rPr lang="en-GB" b="1" dirty="0" smtClean="0"/>
              <a:t>Innovation Portfolio Project </a:t>
            </a:r>
            <a:r>
              <a:rPr lang="en-GB" b="1" dirty="0" smtClean="0"/>
              <a:t>(GIP) “Onshore </a:t>
            </a:r>
            <a:r>
              <a:rPr lang="en-GB" b="1" dirty="0" smtClean="0"/>
              <a:t>manufacturing surveillance”</a:t>
            </a:r>
          </a:p>
          <a:p>
            <a:pPr marL="0" indent="0">
              <a:buNone/>
            </a:pPr>
            <a:endParaRPr lang="en-GB" dirty="0" smtClean="0"/>
          </a:p>
          <a:p>
            <a:pPr>
              <a:lnSpc>
                <a:spcPct val="200000"/>
              </a:lnSpc>
            </a:pPr>
            <a:r>
              <a:rPr lang="en-GB" dirty="0" smtClean="0"/>
              <a:t>Market survey</a:t>
            </a:r>
          </a:p>
          <a:p>
            <a:pPr>
              <a:lnSpc>
                <a:spcPct val="200000"/>
              </a:lnSpc>
            </a:pPr>
            <a:r>
              <a:rPr lang="en-GB" dirty="0" smtClean="0"/>
              <a:t>Detection of critical </a:t>
            </a:r>
            <a:r>
              <a:rPr lang="en-GB" dirty="0" smtClean="0"/>
              <a:t>components</a:t>
            </a:r>
            <a:endParaRPr lang="en-GB" dirty="0" smtClean="0"/>
          </a:p>
          <a:p>
            <a:pPr>
              <a:lnSpc>
                <a:spcPct val="200000"/>
              </a:lnSpc>
            </a:pPr>
            <a:r>
              <a:rPr lang="en-GB" dirty="0" smtClean="0"/>
              <a:t>Rating of site conditions</a:t>
            </a:r>
          </a:p>
          <a:p>
            <a:pPr>
              <a:lnSpc>
                <a:spcPct val="200000"/>
              </a:lnSpc>
            </a:pPr>
            <a:r>
              <a:rPr lang="en-GB" dirty="0" smtClean="0"/>
              <a:t>Rating of component manufacturers</a:t>
            </a:r>
          </a:p>
          <a:p>
            <a:pPr marL="0" indent="0">
              <a:lnSpc>
                <a:spcPct val="200000"/>
              </a:lnSpc>
              <a:buNone/>
            </a:pPr>
            <a:endParaRPr lang="en-GB" dirty="0" smtClean="0"/>
          </a:p>
          <a:p>
            <a:endParaRPr lang="en-GB" dirty="0"/>
          </a:p>
        </p:txBody>
      </p:sp>
      <p:sp>
        <p:nvSpPr>
          <p:cNvPr id="4" name="Slide Number Placeholder 3"/>
          <p:cNvSpPr>
            <a:spLocks noGrp="1"/>
          </p:cNvSpPr>
          <p:nvPr>
            <p:ph type="sldNum" sz="quarter" idx="12"/>
          </p:nvPr>
        </p:nvSpPr>
        <p:spPr>
          <a:xfrm>
            <a:off x="250823" y="6517926"/>
            <a:ext cx="240231" cy="179755"/>
          </a:xfrm>
        </p:spPr>
        <p:txBody>
          <a:bodyPr/>
          <a:lstStyle/>
          <a:p>
            <a:fld id="{5BA07366-CB75-4AA8-9E5B-928B849F427C}" type="slidenum">
              <a:rPr lang="en-GB" smtClean="0"/>
              <a:t>5</a:t>
            </a:fld>
            <a:endParaRPr lang="en-GB" dirty="0"/>
          </a:p>
        </p:txBody>
      </p:sp>
      <p:pic>
        <p:nvPicPr>
          <p:cNvPr id="3074" name="Picture 2" descr="C:\Stgr\Getriebeinspektionen\IBN_aerodyn_SCD_2013_04_23\P1070333.JPG"/>
          <p:cNvPicPr>
            <a:picLocks noChangeAspect="1" noChangeArrowheads="1"/>
          </p:cNvPicPr>
          <p:nvPr/>
        </p:nvPicPr>
        <p:blipFill rotWithShape="1">
          <a:blip r:embed="rId3">
            <a:extLst>
              <a:ext uri="{28A0092B-C50C-407E-A947-70E740481C1C}">
                <a14:useLocalDpi xmlns:a14="http://schemas.microsoft.com/office/drawing/2010/main" val="0"/>
              </a:ext>
            </a:extLst>
          </a:blip>
          <a:srcRect l="-62557" t="28349" r="62557" b="29347"/>
          <a:stretch/>
        </p:blipFill>
        <p:spPr bwMode="auto">
          <a:xfrm>
            <a:off x="-3252116" y="1916832"/>
            <a:ext cx="12169352" cy="380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22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241082"/>
            <a:ext cx="8641656" cy="670086"/>
          </a:xfrm>
        </p:spPr>
        <p:txBody>
          <a:bodyPr/>
          <a:lstStyle/>
          <a:p>
            <a:r>
              <a:rPr lang="en-GB" dirty="0" smtClean="0"/>
              <a:t>Market survey</a:t>
            </a:r>
            <a:endParaRPr lang="en-GB" dirty="0"/>
          </a:p>
        </p:txBody>
      </p:sp>
      <p:sp>
        <p:nvSpPr>
          <p:cNvPr id="3" name="Content Placeholder 2"/>
          <p:cNvSpPr>
            <a:spLocks noGrp="1"/>
          </p:cNvSpPr>
          <p:nvPr>
            <p:ph idx="1"/>
          </p:nvPr>
        </p:nvSpPr>
        <p:spPr/>
        <p:txBody>
          <a:bodyPr/>
          <a:lstStyle/>
          <a:p>
            <a:pPr marL="0" indent="0">
              <a:buNone/>
            </a:pPr>
            <a:r>
              <a:rPr lang="en-GB" dirty="0" smtClean="0"/>
              <a:t>A market survey was done with 35 companies in Europe (wind farm developers, wind farm operators and wind turbine manufacturers)</a:t>
            </a:r>
          </a:p>
          <a:p>
            <a:pPr marL="0" indent="0">
              <a:buNone/>
            </a:pPr>
            <a:endParaRPr lang="en-GB" dirty="0" smtClean="0"/>
          </a:p>
          <a:p>
            <a:pPr>
              <a:lnSpc>
                <a:spcPct val="100000"/>
              </a:lnSpc>
            </a:pPr>
            <a:r>
              <a:rPr lang="en-GB" dirty="0"/>
              <a:t>The wind turbine manufacturers </a:t>
            </a:r>
            <a:r>
              <a:rPr lang="en-GB" dirty="0" smtClean="0"/>
              <a:t>in </a:t>
            </a:r>
            <a:r>
              <a:rPr lang="en-GB" dirty="0"/>
              <a:t>general have no </a:t>
            </a:r>
            <a:endParaRPr lang="en-GB" dirty="0" smtClean="0"/>
          </a:p>
          <a:p>
            <a:pPr marL="0" indent="0">
              <a:lnSpc>
                <a:spcPct val="100000"/>
              </a:lnSpc>
              <a:buNone/>
            </a:pPr>
            <a:r>
              <a:rPr lang="en-GB" dirty="0" smtClean="0"/>
              <a:t>   interest </a:t>
            </a:r>
            <a:r>
              <a:rPr lang="en-GB" dirty="0"/>
              <a:t>in manufacturing </a:t>
            </a:r>
            <a:r>
              <a:rPr lang="en-GB" dirty="0" smtClean="0"/>
              <a:t>surveillance. </a:t>
            </a:r>
          </a:p>
          <a:p>
            <a:pPr marL="0" indent="0">
              <a:buNone/>
            </a:pPr>
            <a:endParaRPr lang="en-GB" dirty="0" smtClean="0"/>
          </a:p>
          <a:p>
            <a:pPr>
              <a:lnSpc>
                <a:spcPct val="100000"/>
              </a:lnSpc>
            </a:pPr>
            <a:r>
              <a:rPr lang="en-GB" dirty="0" smtClean="0"/>
              <a:t>39 </a:t>
            </a:r>
            <a:r>
              <a:rPr lang="en-GB" dirty="0"/>
              <a:t>% of the wind farm developers and </a:t>
            </a:r>
            <a:r>
              <a:rPr lang="en-GB" dirty="0" smtClean="0"/>
              <a:t>operators</a:t>
            </a:r>
          </a:p>
          <a:p>
            <a:pPr marL="0" indent="0">
              <a:lnSpc>
                <a:spcPct val="100000"/>
              </a:lnSpc>
              <a:buNone/>
            </a:pPr>
            <a:r>
              <a:rPr lang="en-GB" dirty="0"/>
              <a:t> </a:t>
            </a:r>
            <a:r>
              <a:rPr lang="en-GB" dirty="0" smtClean="0"/>
              <a:t>  </a:t>
            </a:r>
            <a:r>
              <a:rPr lang="en-GB" dirty="0"/>
              <a:t>showed their interest in a </a:t>
            </a:r>
            <a:r>
              <a:rPr lang="en-GB" dirty="0" smtClean="0"/>
              <a:t>cost effective</a:t>
            </a:r>
            <a:r>
              <a:rPr lang="en-GB" dirty="0"/>
              <a:t>, intelligent manufacturing </a:t>
            </a:r>
            <a:r>
              <a:rPr lang="en-GB" dirty="0" smtClean="0"/>
              <a:t>surveillance</a:t>
            </a:r>
            <a:r>
              <a:rPr lang="en-GB" dirty="0"/>
              <a:t>.</a:t>
            </a:r>
            <a:endParaRPr lang="en-US" dirty="0"/>
          </a:p>
          <a:p>
            <a:pPr marL="0" indent="0">
              <a:buNone/>
            </a:pPr>
            <a:endParaRPr lang="en-GB" dirty="0" smtClean="0"/>
          </a:p>
          <a:p>
            <a:pPr marL="0" indent="0">
              <a:buNone/>
            </a:pPr>
            <a:r>
              <a:rPr lang="en-GB" dirty="0" smtClean="0"/>
              <a:t>The </a:t>
            </a:r>
            <a:r>
              <a:rPr lang="en-GB" dirty="0"/>
              <a:t>market </a:t>
            </a:r>
            <a:r>
              <a:rPr lang="en-GB" dirty="0" smtClean="0"/>
              <a:t>survey </a:t>
            </a:r>
            <a:r>
              <a:rPr lang="en-GB" dirty="0" smtClean="0"/>
              <a:t>showed </a:t>
            </a:r>
            <a:r>
              <a:rPr lang="en-GB" dirty="0"/>
              <a:t>that for onshore wind farms there is a market for a cost effective, intelligent manufacturing surveillance although the market volume is unclear and cannot be specified in detail.</a:t>
            </a:r>
            <a:endParaRPr lang="en-US" dirty="0"/>
          </a:p>
          <a:p>
            <a:pPr marL="0" indent="0">
              <a:buNone/>
            </a:pPr>
            <a:endParaRPr lang="en-GB" dirty="0"/>
          </a:p>
        </p:txBody>
      </p:sp>
      <p:sp>
        <p:nvSpPr>
          <p:cNvPr id="6" name="Slide Number Placeholder 5"/>
          <p:cNvSpPr>
            <a:spLocks noGrp="1"/>
          </p:cNvSpPr>
          <p:nvPr>
            <p:ph type="sldNum" sz="quarter" idx="12"/>
          </p:nvPr>
        </p:nvSpPr>
        <p:spPr>
          <a:xfrm>
            <a:off x="250823" y="6517926"/>
            <a:ext cx="240231" cy="179755"/>
          </a:xfrm>
        </p:spPr>
        <p:txBody>
          <a:bodyPr/>
          <a:lstStyle/>
          <a:p>
            <a:fld id="{5BA07366-CB75-4AA8-9E5B-928B849F427C}" type="slidenum">
              <a:rPr lang="en-GB" smtClean="0"/>
              <a:pPr/>
              <a:t>6</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1605772"/>
            <a:ext cx="2734712" cy="188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16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Contents</a:t>
            </a:r>
          </a:p>
        </p:txBody>
      </p:sp>
      <p:sp>
        <p:nvSpPr>
          <p:cNvPr id="6" name="Slide Number Placeholder 5"/>
          <p:cNvSpPr>
            <a:spLocks noGrp="1"/>
          </p:cNvSpPr>
          <p:nvPr>
            <p:ph type="sldNum" sz="quarter" idx="12"/>
          </p:nvPr>
        </p:nvSpPr>
        <p:spPr/>
        <p:txBody>
          <a:bodyPr/>
          <a:lstStyle/>
          <a:p>
            <a:fld id="{5BA07366-CB75-4AA8-9E5B-928B849F427C}" type="slidenum">
              <a:rPr lang="en-GB" smtClean="0"/>
              <a:pPr/>
              <a:t>7</a:t>
            </a:fld>
            <a:endParaRPr lang="en-GB" dirty="0"/>
          </a:p>
        </p:txBody>
      </p:sp>
      <p:sp>
        <p:nvSpPr>
          <p:cNvPr id="5" name="Rectangle 4"/>
          <p:cNvSpPr>
            <a:spLocks noChangeArrowheads="1"/>
          </p:cNvSpPr>
          <p:nvPr/>
        </p:nvSpPr>
        <p:spPr bwMode="auto">
          <a:xfrm>
            <a:off x="5076056" y="1700213"/>
            <a:ext cx="3888557"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765175" indent="-765175" eaLnBrk="0" hangingPunct="0">
              <a:spcBef>
                <a:spcPct val="50000"/>
              </a:spcBef>
              <a:buClr>
                <a:srgbClr val="006582"/>
              </a:buClr>
              <a:buSzPct val="118000"/>
              <a:buFont typeface="Times"/>
              <a:buChar char="•"/>
              <a:tabLst>
                <a:tab pos="1241425" algn="l"/>
              </a:tabLst>
              <a:defRPr sz="2600" b="1">
                <a:solidFill>
                  <a:schemeClr val="tx1"/>
                </a:solidFill>
                <a:latin typeface="Arial Narrow" pitchFamily="34" charset="0"/>
              </a:defRPr>
            </a:lvl1pPr>
            <a:lvl2pPr marL="1412875" indent="-457200" eaLnBrk="0" hangingPunct="0">
              <a:spcBef>
                <a:spcPct val="20000"/>
              </a:spcBef>
              <a:buClr>
                <a:srgbClr val="006582"/>
              </a:buClr>
              <a:buSzPct val="118000"/>
              <a:buFont typeface="Times"/>
              <a:buChar char="•"/>
              <a:tabLst>
                <a:tab pos="1241425" algn="l"/>
              </a:tabLst>
              <a:defRPr sz="2200">
                <a:solidFill>
                  <a:schemeClr val="tx1"/>
                </a:solidFill>
                <a:latin typeface="Arial Narrow" pitchFamily="34" charset="0"/>
              </a:defRPr>
            </a:lvl2pPr>
            <a:lvl3pPr marL="1889125" indent="-457200" eaLnBrk="0" hangingPunct="0">
              <a:spcBef>
                <a:spcPct val="20000"/>
              </a:spcBef>
              <a:buClr>
                <a:srgbClr val="006582"/>
              </a:buClr>
              <a:buSzPct val="118000"/>
              <a:buFont typeface="Times"/>
              <a:buChar char="•"/>
              <a:tabLst>
                <a:tab pos="1241425" algn="l"/>
              </a:tabLst>
              <a:defRPr sz="2200">
                <a:solidFill>
                  <a:schemeClr val="tx1"/>
                </a:solidFill>
                <a:latin typeface="Arial Narrow" pitchFamily="34" charset="0"/>
              </a:defRPr>
            </a:lvl3pPr>
            <a:lvl4pPr marL="2232025" indent="-381000" eaLnBrk="0" hangingPunct="0">
              <a:spcBef>
                <a:spcPct val="20000"/>
              </a:spcBef>
              <a:buClr>
                <a:srgbClr val="006582"/>
              </a:buClr>
              <a:buSzPct val="118000"/>
              <a:buFont typeface="Times"/>
              <a:buChar char="•"/>
              <a:tabLst>
                <a:tab pos="1241425" algn="l"/>
              </a:tabLst>
              <a:defRPr>
                <a:solidFill>
                  <a:schemeClr val="tx1"/>
                </a:solidFill>
                <a:latin typeface="Arial Narrow" pitchFamily="34" charset="0"/>
              </a:defRPr>
            </a:lvl4pPr>
            <a:lvl5pPr marL="2651125" indent="-381000" eaLnBrk="0" hangingPunct="0">
              <a:spcBef>
                <a:spcPct val="20000"/>
              </a:spcBef>
              <a:buClr>
                <a:srgbClr val="006582"/>
              </a:buClr>
              <a:buSzPct val="118000"/>
              <a:buFont typeface="Times"/>
              <a:buChar char="•"/>
              <a:tabLst>
                <a:tab pos="1241425" algn="l"/>
              </a:tabLst>
              <a:defRPr>
                <a:solidFill>
                  <a:schemeClr val="tx1"/>
                </a:solidFill>
                <a:latin typeface="Arial Narrow" pitchFamily="34" charset="0"/>
              </a:defRPr>
            </a:lvl5pPr>
            <a:lvl6pPr marL="31083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6pPr>
            <a:lvl7pPr marL="35655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7pPr>
            <a:lvl8pPr marL="40227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8pPr>
            <a:lvl9pPr marL="4479925" indent="-381000" eaLnBrk="0" fontAlgn="base" hangingPunct="0">
              <a:spcBef>
                <a:spcPct val="20000"/>
              </a:spcBef>
              <a:spcAft>
                <a:spcPct val="0"/>
              </a:spcAft>
              <a:buClr>
                <a:srgbClr val="006582"/>
              </a:buClr>
              <a:buSzPct val="118000"/>
              <a:buFont typeface="Times"/>
              <a:buChar char="•"/>
              <a:tabLst>
                <a:tab pos="1241425" algn="l"/>
              </a:tabLst>
              <a:defRPr>
                <a:solidFill>
                  <a:schemeClr val="tx1"/>
                </a:solidFill>
                <a:latin typeface="Arial Narrow" pitchFamily="34" charset="0"/>
              </a:defRPr>
            </a:lvl9pPr>
          </a:lstStyle>
          <a:p>
            <a:pPr>
              <a:spcBef>
                <a:spcPct val="30000"/>
              </a:spcBef>
              <a:buFont typeface="Times"/>
              <a:buAutoNum type="arabicPeriod"/>
            </a:pPr>
            <a:r>
              <a:rPr lang="en-GB" altLang="en-US" sz="2000" dirty="0">
                <a:latin typeface="+mn-lt"/>
              </a:rPr>
              <a:t>Introduction</a:t>
            </a:r>
          </a:p>
          <a:p>
            <a:pPr>
              <a:spcBef>
                <a:spcPct val="30000"/>
              </a:spcBef>
              <a:buFont typeface="Times"/>
              <a:buAutoNum type="arabicPeriod" startAt="2"/>
            </a:pPr>
            <a:r>
              <a:rPr lang="en-GB" altLang="en-US" sz="2000" dirty="0" smtClean="0">
                <a:solidFill>
                  <a:srgbClr val="FF0000"/>
                </a:solidFill>
                <a:latin typeface="+mn-lt"/>
              </a:rPr>
              <a:t>Necessary manufac-turing surveillance</a:t>
            </a:r>
            <a:endParaRPr lang="en-GB" altLang="en-US" sz="2000" dirty="0">
              <a:solidFill>
                <a:srgbClr val="FF0000"/>
              </a:solidFill>
              <a:latin typeface="+mn-lt"/>
            </a:endParaRPr>
          </a:p>
          <a:p>
            <a:pPr>
              <a:spcBef>
                <a:spcPct val="30000"/>
              </a:spcBef>
              <a:buFont typeface="Times"/>
              <a:buAutoNum type="arabicPeriod" startAt="2"/>
            </a:pPr>
            <a:r>
              <a:rPr lang="en-GB" altLang="en-US" sz="2000" dirty="0" smtClean="0">
                <a:latin typeface="+mn-lt"/>
              </a:rPr>
              <a:t>Example</a:t>
            </a:r>
            <a:endParaRPr lang="en-GB" altLang="en-US" sz="2000" dirty="0">
              <a:latin typeface="+mn-lt"/>
            </a:endParaRPr>
          </a:p>
          <a:p>
            <a:pPr>
              <a:spcBef>
                <a:spcPct val="30000"/>
              </a:spcBef>
              <a:buFont typeface="Times"/>
              <a:buAutoNum type="arabicPeriod" startAt="2"/>
            </a:pPr>
            <a:r>
              <a:rPr lang="en-GB" altLang="en-US" sz="2000" dirty="0" smtClean="0">
                <a:latin typeface="+mn-lt"/>
              </a:rPr>
              <a:t>Summary</a:t>
            </a:r>
            <a:endParaRPr lang="en-GB" altLang="en-US" sz="2000" dirty="0">
              <a:latin typeface="+mn-lt"/>
            </a:endParaRPr>
          </a:p>
        </p:txBody>
      </p:sp>
      <p:pic>
        <p:nvPicPr>
          <p:cNvPr id="7" name="Content Placeholder 6" descr="Kopie von Bild 02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85775" y="1565275"/>
            <a:ext cx="4391025" cy="3763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9143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241082"/>
            <a:ext cx="8641656" cy="670086"/>
          </a:xfrm>
        </p:spPr>
        <p:txBody>
          <a:bodyPr/>
          <a:lstStyle/>
          <a:p>
            <a:r>
              <a:rPr lang="en-GB" dirty="0" smtClean="0"/>
              <a:t>Detection of critical components</a:t>
            </a:r>
            <a:endParaRPr lang="en-GB" dirty="0"/>
          </a:p>
        </p:txBody>
      </p:sp>
      <p:sp>
        <p:nvSpPr>
          <p:cNvPr id="3" name="Content Placeholder 2"/>
          <p:cNvSpPr>
            <a:spLocks noGrp="1"/>
          </p:cNvSpPr>
          <p:nvPr>
            <p:ph idx="1"/>
          </p:nvPr>
        </p:nvSpPr>
        <p:spPr/>
        <p:txBody>
          <a:bodyPr/>
          <a:lstStyle/>
          <a:p>
            <a:pPr marL="0" indent="0">
              <a:buNone/>
            </a:pPr>
            <a:r>
              <a:rPr lang="en-GB" dirty="0" smtClean="0"/>
              <a:t>Detection of critical </a:t>
            </a:r>
            <a:r>
              <a:rPr lang="en-GB" dirty="0" smtClean="0"/>
              <a:t>components:</a:t>
            </a:r>
            <a:endParaRPr lang="en-GB" dirty="0" smtClean="0"/>
          </a:p>
          <a:p>
            <a:r>
              <a:rPr lang="en-GB" dirty="0" smtClean="0"/>
              <a:t>Rating </a:t>
            </a:r>
            <a:r>
              <a:rPr lang="en-GB" dirty="0"/>
              <a:t>of the design calculations</a:t>
            </a:r>
            <a:endParaRPr lang="en-US" dirty="0"/>
          </a:p>
          <a:p>
            <a:r>
              <a:rPr lang="en-GB" dirty="0" smtClean="0"/>
              <a:t>Rating </a:t>
            </a:r>
            <a:r>
              <a:rPr lang="en-GB" dirty="0"/>
              <a:t>of recorded failures</a:t>
            </a:r>
            <a:endParaRPr lang="en-US" dirty="0"/>
          </a:p>
          <a:p>
            <a:r>
              <a:rPr lang="en-GB" dirty="0" smtClean="0"/>
              <a:t>Rating </a:t>
            </a:r>
            <a:r>
              <a:rPr lang="en-GB" dirty="0"/>
              <a:t>of the importance of a component for the structural integrity</a:t>
            </a:r>
            <a:endParaRPr lang="en-US" dirty="0"/>
          </a:p>
          <a:p>
            <a:r>
              <a:rPr lang="en-GB" dirty="0" smtClean="0"/>
              <a:t>Rating </a:t>
            </a:r>
            <a:r>
              <a:rPr lang="en-GB" dirty="0"/>
              <a:t>of the type of design</a:t>
            </a:r>
            <a:endParaRPr lang="en-US" dirty="0"/>
          </a:p>
          <a:p>
            <a:r>
              <a:rPr lang="en-GB" dirty="0" smtClean="0"/>
              <a:t>Rating </a:t>
            </a:r>
            <a:r>
              <a:rPr lang="en-GB" dirty="0"/>
              <a:t>of other </a:t>
            </a:r>
            <a:r>
              <a:rPr lang="en-GB" dirty="0" smtClean="0"/>
              <a:t>information</a:t>
            </a:r>
          </a:p>
          <a:p>
            <a:pPr marL="0" indent="0">
              <a:buNone/>
            </a:pPr>
            <a:endParaRPr lang="en-GB" dirty="0" smtClean="0"/>
          </a:p>
          <a:p>
            <a:pPr marL="0" indent="0">
              <a:buNone/>
            </a:pPr>
            <a:r>
              <a:rPr lang="en-GB" dirty="0" smtClean="0"/>
              <a:t>Criticality of a </a:t>
            </a:r>
            <a:r>
              <a:rPr lang="en-GB" dirty="0" smtClean="0"/>
              <a:t>component </a:t>
            </a:r>
            <a:r>
              <a:rPr lang="en-GB" i="1" dirty="0" smtClean="0"/>
              <a:t>C</a:t>
            </a:r>
            <a:r>
              <a:rPr lang="en-GB" baseline="-25000" dirty="0" smtClean="0"/>
              <a:t>r</a:t>
            </a:r>
            <a:r>
              <a:rPr lang="en-GB" dirty="0" smtClean="0"/>
              <a:t>:</a:t>
            </a:r>
            <a:endParaRPr lang="en-GB" dirty="0" smtClean="0"/>
          </a:p>
          <a:p>
            <a:pPr marL="0" indent="0">
              <a:buNone/>
            </a:pPr>
            <a:r>
              <a:rPr lang="pt-BR" i="1" dirty="0" smtClean="0"/>
              <a:t>C</a:t>
            </a:r>
            <a:r>
              <a:rPr lang="pt-BR" baseline="-25000" dirty="0" smtClean="0"/>
              <a:t>r</a:t>
            </a:r>
            <a:r>
              <a:rPr lang="pt-BR" dirty="0" smtClean="0"/>
              <a:t> </a:t>
            </a:r>
            <a:r>
              <a:rPr lang="pt-BR" dirty="0"/>
              <a:t>= (</a:t>
            </a:r>
            <a:r>
              <a:rPr lang="pt-BR" i="1" dirty="0"/>
              <a:t>a</a:t>
            </a:r>
            <a:r>
              <a:rPr lang="pt-BR" dirty="0"/>
              <a:t> ∙ </a:t>
            </a:r>
            <a:r>
              <a:rPr lang="pt-BR" i="1" dirty="0"/>
              <a:t>A</a:t>
            </a:r>
            <a:r>
              <a:rPr lang="pt-BR" dirty="0"/>
              <a:t> + </a:t>
            </a:r>
            <a:r>
              <a:rPr lang="pt-BR" i="1" dirty="0"/>
              <a:t>b</a:t>
            </a:r>
            <a:r>
              <a:rPr lang="pt-BR" dirty="0"/>
              <a:t> ∙ </a:t>
            </a:r>
            <a:r>
              <a:rPr lang="pt-BR" i="1" dirty="0"/>
              <a:t>B</a:t>
            </a:r>
            <a:r>
              <a:rPr lang="pt-BR" dirty="0"/>
              <a:t> + </a:t>
            </a:r>
            <a:r>
              <a:rPr lang="pt-BR" i="1" dirty="0"/>
              <a:t>c</a:t>
            </a:r>
            <a:r>
              <a:rPr lang="pt-BR" dirty="0"/>
              <a:t> ∙ </a:t>
            </a:r>
            <a:r>
              <a:rPr lang="pt-BR" i="1" dirty="0"/>
              <a:t>C</a:t>
            </a:r>
            <a:r>
              <a:rPr lang="pt-BR" dirty="0"/>
              <a:t> + … + </a:t>
            </a:r>
            <a:r>
              <a:rPr lang="pt-BR" i="1" dirty="0"/>
              <a:t>n</a:t>
            </a:r>
            <a:r>
              <a:rPr lang="pt-BR" dirty="0"/>
              <a:t> ∙ </a:t>
            </a:r>
            <a:r>
              <a:rPr lang="pt-BR" i="1" dirty="0"/>
              <a:t>N</a:t>
            </a:r>
            <a:r>
              <a:rPr lang="pt-BR" dirty="0"/>
              <a:t> + …) / (2 ∙ (</a:t>
            </a:r>
            <a:r>
              <a:rPr lang="pt-BR" i="1" dirty="0"/>
              <a:t>A</a:t>
            </a:r>
            <a:r>
              <a:rPr lang="pt-BR" dirty="0"/>
              <a:t> + </a:t>
            </a:r>
            <a:r>
              <a:rPr lang="pt-BR" i="1" dirty="0"/>
              <a:t>B</a:t>
            </a:r>
            <a:r>
              <a:rPr lang="pt-BR" dirty="0"/>
              <a:t> + </a:t>
            </a:r>
            <a:r>
              <a:rPr lang="pt-BR" i="1" dirty="0"/>
              <a:t>C</a:t>
            </a:r>
            <a:r>
              <a:rPr lang="pt-BR" dirty="0"/>
              <a:t> + … </a:t>
            </a:r>
            <a:r>
              <a:rPr lang="en-US" dirty="0"/>
              <a:t>+ </a:t>
            </a:r>
            <a:r>
              <a:rPr lang="en-US" i="1" dirty="0"/>
              <a:t>N</a:t>
            </a:r>
            <a:r>
              <a:rPr lang="en-US" dirty="0"/>
              <a:t> +…)) – 0,5</a:t>
            </a:r>
          </a:p>
          <a:p>
            <a:pPr marL="0" indent="0">
              <a:buNone/>
            </a:pPr>
            <a:r>
              <a:rPr lang="en-GB" dirty="0" smtClean="0"/>
              <a:t>	with </a:t>
            </a:r>
            <a:r>
              <a:rPr lang="en-GB" i="1" dirty="0" smtClean="0"/>
              <a:t>n</a:t>
            </a:r>
            <a:r>
              <a:rPr lang="en-GB" dirty="0" smtClean="0"/>
              <a:t>: status factor for a criterion</a:t>
            </a:r>
          </a:p>
          <a:p>
            <a:pPr marL="0" indent="0">
              <a:buNone/>
            </a:pPr>
            <a:r>
              <a:rPr lang="en-GB" dirty="0"/>
              <a:t>	 </a:t>
            </a:r>
            <a:r>
              <a:rPr lang="en-GB" dirty="0" smtClean="0"/>
              <a:t>      </a:t>
            </a:r>
            <a:r>
              <a:rPr lang="en-GB" i="1" dirty="0" smtClean="0"/>
              <a:t>N</a:t>
            </a:r>
            <a:r>
              <a:rPr lang="en-GB" dirty="0" smtClean="0"/>
              <a:t>: balancing factor</a:t>
            </a:r>
          </a:p>
          <a:p>
            <a:endParaRPr lang="en-GB" dirty="0"/>
          </a:p>
        </p:txBody>
      </p:sp>
      <p:sp>
        <p:nvSpPr>
          <p:cNvPr id="4" name="Slide Number Placeholder 3"/>
          <p:cNvSpPr>
            <a:spLocks noGrp="1"/>
          </p:cNvSpPr>
          <p:nvPr>
            <p:ph type="sldNum" sz="quarter" idx="12"/>
          </p:nvPr>
        </p:nvSpPr>
        <p:spPr>
          <a:xfrm>
            <a:off x="250823" y="6517926"/>
            <a:ext cx="240231" cy="179755"/>
          </a:xfrm>
        </p:spPr>
        <p:txBody>
          <a:bodyPr/>
          <a:lstStyle/>
          <a:p>
            <a:fld id="{5BA07366-CB75-4AA8-9E5B-928B849F427C}" type="slidenum">
              <a:rPr lang="en-GB" smtClean="0"/>
              <a:t>8</a:t>
            </a:fld>
            <a:endParaRPr lang="en-GB" dirty="0"/>
          </a:p>
        </p:txBody>
      </p:sp>
      <p:pic>
        <p:nvPicPr>
          <p:cNvPr id="5" name="Picture 21" descr="DSCF04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86" t="8653" r="17984" b="4460"/>
          <a:stretch/>
        </p:blipFill>
        <p:spPr bwMode="auto">
          <a:xfrm>
            <a:off x="7424670" y="1052736"/>
            <a:ext cx="1463302" cy="1556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descr="DSCF002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17"/>
          <a:stretch/>
        </p:blipFill>
        <p:spPr>
          <a:xfrm>
            <a:off x="7424670" y="2780928"/>
            <a:ext cx="1463302" cy="12575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C:\Stgr\GL\photos\Lecoeur_Pasca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6" t="3405" r="3400" b="3422"/>
          <a:stretch/>
        </p:blipFill>
        <p:spPr bwMode="auto">
          <a:xfrm>
            <a:off x="6510058" y="4581128"/>
            <a:ext cx="2382423" cy="157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29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241082"/>
            <a:ext cx="8641656" cy="670086"/>
          </a:xfrm>
        </p:spPr>
        <p:txBody>
          <a:bodyPr/>
          <a:lstStyle/>
          <a:p>
            <a:r>
              <a:rPr lang="en-GB" dirty="0" smtClean="0"/>
              <a:t>Rating of site conditions</a:t>
            </a:r>
            <a:endParaRPr lang="en-GB" dirty="0"/>
          </a:p>
        </p:txBody>
      </p:sp>
      <p:sp>
        <p:nvSpPr>
          <p:cNvPr id="3" name="Content Placeholder 2"/>
          <p:cNvSpPr>
            <a:spLocks noGrp="1"/>
          </p:cNvSpPr>
          <p:nvPr>
            <p:ph idx="1"/>
          </p:nvPr>
        </p:nvSpPr>
        <p:spPr/>
        <p:txBody>
          <a:bodyPr/>
          <a:lstStyle/>
          <a:p>
            <a:pPr marL="0" indent="0">
              <a:buNone/>
            </a:pPr>
            <a:r>
              <a:rPr lang="en-US" dirty="0" smtClean="0"/>
              <a:t>Values for characterization of </a:t>
            </a:r>
            <a:r>
              <a:rPr lang="en-US" dirty="0"/>
              <a:t>the </a:t>
            </a:r>
            <a:r>
              <a:rPr lang="en-US" dirty="0" smtClean="0"/>
              <a:t>site specific load </a:t>
            </a:r>
            <a:r>
              <a:rPr lang="en-US" dirty="0"/>
              <a:t>increase / decrease: </a:t>
            </a:r>
            <a:endParaRPr lang="en-US" dirty="0" smtClean="0"/>
          </a:p>
          <a:p>
            <a:pPr marL="0" indent="0">
              <a:buNone/>
            </a:pPr>
            <a:endParaRPr lang="en-US" dirty="0"/>
          </a:p>
          <a:p>
            <a:pPr lvl="0"/>
            <a:r>
              <a:rPr lang="en-US" dirty="0"/>
              <a:t>Turbulence </a:t>
            </a:r>
            <a:r>
              <a:rPr lang="en-US" dirty="0" smtClean="0"/>
              <a:t>intensity TI</a:t>
            </a:r>
            <a:endParaRPr lang="en-US" dirty="0"/>
          </a:p>
          <a:p>
            <a:pPr lvl="0"/>
            <a:r>
              <a:rPr lang="en-US" dirty="0" smtClean="0"/>
              <a:t>Weighing factor for wind </a:t>
            </a:r>
            <a:r>
              <a:rPr lang="en-US" dirty="0"/>
              <a:t>speed </a:t>
            </a:r>
            <a:endParaRPr lang="en-US" dirty="0" smtClean="0"/>
          </a:p>
          <a:p>
            <a:pPr marL="0" lvl="0" indent="0">
              <a:buNone/>
            </a:pPr>
            <a:r>
              <a:rPr lang="en-US" dirty="0"/>
              <a:t> </a:t>
            </a:r>
            <a:r>
              <a:rPr lang="en-US" dirty="0" smtClean="0"/>
              <a:t>  </a:t>
            </a:r>
            <a:r>
              <a:rPr lang="en-US" dirty="0" smtClean="0"/>
              <a:t>distribution </a:t>
            </a:r>
            <a:r>
              <a:rPr lang="en-US" dirty="0"/>
              <a:t>W</a:t>
            </a:r>
            <a:endParaRPr lang="en-US" dirty="0" smtClean="0"/>
          </a:p>
          <a:p>
            <a:pPr marL="0" lvl="0" indent="0">
              <a:buNone/>
            </a:pPr>
            <a:endParaRPr lang="en-US" i="1" dirty="0" smtClean="0"/>
          </a:p>
          <a:p>
            <a:pPr marL="0" lvl="0" indent="0">
              <a:buNone/>
            </a:pPr>
            <a:r>
              <a:rPr lang="en-US" dirty="0" smtClean="0"/>
              <a:t>Equivalent fatigue load </a:t>
            </a:r>
            <a:r>
              <a:rPr lang="en-US" dirty="0" smtClean="0"/>
              <a:t>potential </a:t>
            </a:r>
            <a:r>
              <a:rPr lang="en-US" i="1" dirty="0" smtClean="0"/>
              <a:t>L</a:t>
            </a:r>
            <a:r>
              <a:rPr lang="en-US" dirty="0" smtClean="0"/>
              <a:t>:</a:t>
            </a:r>
            <a:endParaRPr lang="en-US" dirty="0" smtClean="0"/>
          </a:p>
          <a:p>
            <a:pPr marL="0" lvl="0" indent="0">
              <a:buNone/>
            </a:pPr>
            <a:r>
              <a:rPr lang="en-US" i="1" dirty="0" smtClean="0"/>
              <a:t>L</a:t>
            </a:r>
            <a:r>
              <a:rPr lang="en-US" dirty="0" smtClean="0"/>
              <a:t> </a:t>
            </a:r>
            <a:r>
              <a:rPr lang="en-US" dirty="0"/>
              <a:t>= (</a:t>
            </a:r>
            <a:r>
              <a:rPr lang="en-US" dirty="0">
                <a:latin typeface="Symbol" panose="05050102010706020507" pitchFamily="18" charset="2"/>
              </a:rPr>
              <a:t>S</a:t>
            </a:r>
            <a:r>
              <a:rPr lang="en-US" dirty="0"/>
              <a:t> </a:t>
            </a:r>
            <a:r>
              <a:rPr lang="en-US" i="1" dirty="0"/>
              <a:t>W</a:t>
            </a:r>
            <a:r>
              <a:rPr lang="en-US" baseline="-25000" dirty="0"/>
              <a:t>i</a:t>
            </a:r>
            <a:r>
              <a:rPr lang="en-US" dirty="0"/>
              <a:t> </a:t>
            </a:r>
            <a:r>
              <a:rPr lang="en-US" i="1" dirty="0"/>
              <a:t>·</a:t>
            </a:r>
            <a:r>
              <a:rPr lang="en-US" dirty="0"/>
              <a:t> </a:t>
            </a:r>
            <a:r>
              <a:rPr lang="en-US" i="1" dirty="0"/>
              <a:t>TI</a:t>
            </a:r>
            <a:r>
              <a:rPr lang="en-US" baseline="-25000" dirty="0"/>
              <a:t>i</a:t>
            </a:r>
            <a:r>
              <a:rPr lang="en-US" baseline="30000" dirty="0"/>
              <a:t>m</a:t>
            </a:r>
            <a:r>
              <a:rPr lang="en-US" dirty="0"/>
              <a:t>)</a:t>
            </a:r>
            <a:r>
              <a:rPr lang="en-US" baseline="30000" dirty="0"/>
              <a:t>1/m </a:t>
            </a:r>
            <a:endParaRPr lang="en-US" baseline="30000" dirty="0" smtClean="0"/>
          </a:p>
          <a:p>
            <a:pPr marL="0" lvl="0" indent="0">
              <a:buNone/>
            </a:pPr>
            <a:endParaRPr lang="en-US" baseline="30000" dirty="0"/>
          </a:p>
          <a:p>
            <a:pPr marL="0" lvl="0" indent="0">
              <a:buNone/>
            </a:pPr>
            <a:r>
              <a:rPr lang="en-US" dirty="0" smtClean="0"/>
              <a:t>Criticality of site </a:t>
            </a:r>
            <a:r>
              <a:rPr lang="en-US" dirty="0" smtClean="0"/>
              <a:t>conditions </a:t>
            </a:r>
            <a:r>
              <a:rPr lang="en-US" i="1" dirty="0" smtClean="0"/>
              <a:t>C</a:t>
            </a:r>
            <a:r>
              <a:rPr lang="en-US" baseline="-25000" dirty="0" smtClean="0"/>
              <a:t>s</a:t>
            </a:r>
            <a:r>
              <a:rPr lang="en-US" dirty="0" smtClean="0"/>
              <a:t>:</a:t>
            </a:r>
            <a:endParaRPr lang="en-US" dirty="0" smtClean="0"/>
          </a:p>
          <a:p>
            <a:pPr marL="0" lvl="0" indent="0">
              <a:buNone/>
            </a:pPr>
            <a:r>
              <a:rPr lang="en-US" i="1" dirty="0" smtClean="0"/>
              <a:t>C</a:t>
            </a:r>
            <a:r>
              <a:rPr lang="en-US" baseline="-25000" dirty="0" smtClean="0"/>
              <a:t>s</a:t>
            </a:r>
            <a:r>
              <a:rPr lang="en-US" dirty="0" smtClean="0"/>
              <a:t> </a:t>
            </a:r>
            <a:r>
              <a:rPr lang="en-US" dirty="0"/>
              <a:t>= </a:t>
            </a:r>
            <a:r>
              <a:rPr lang="en-US" i="1" dirty="0"/>
              <a:t>L</a:t>
            </a:r>
            <a:r>
              <a:rPr lang="en-US" baseline="-25000" dirty="0"/>
              <a:t>s</a:t>
            </a:r>
            <a:r>
              <a:rPr lang="en-US" dirty="0"/>
              <a:t> / </a:t>
            </a:r>
            <a:r>
              <a:rPr lang="en-US" i="1" dirty="0"/>
              <a:t>L</a:t>
            </a:r>
            <a:r>
              <a:rPr lang="en-US" baseline="-25000" dirty="0"/>
              <a:t>d</a:t>
            </a:r>
            <a:r>
              <a:rPr lang="en-US" dirty="0"/>
              <a:t> – 0,925		</a:t>
            </a:r>
          </a:p>
          <a:p>
            <a:pPr marL="0" indent="0">
              <a:buNone/>
            </a:pPr>
            <a:r>
              <a:rPr lang="en-GB" dirty="0" smtClean="0"/>
              <a:t>	with </a:t>
            </a:r>
            <a:r>
              <a:rPr lang="en-US" i="1" dirty="0"/>
              <a:t>L</a:t>
            </a:r>
            <a:r>
              <a:rPr lang="en-US" baseline="-25000" dirty="0"/>
              <a:t>s </a:t>
            </a:r>
            <a:r>
              <a:rPr lang="en-GB" dirty="0" smtClean="0"/>
              <a:t>: equivalent fatigue load potential for site conditions</a:t>
            </a:r>
            <a:endParaRPr lang="en-GB" dirty="0"/>
          </a:p>
          <a:p>
            <a:pPr marL="0" indent="0">
              <a:buNone/>
            </a:pPr>
            <a:r>
              <a:rPr lang="en-GB" dirty="0"/>
              <a:t>	 </a:t>
            </a:r>
            <a:r>
              <a:rPr lang="en-GB" dirty="0" smtClean="0"/>
              <a:t>      </a:t>
            </a:r>
            <a:r>
              <a:rPr lang="en-US" i="1" dirty="0" smtClean="0"/>
              <a:t>L</a:t>
            </a:r>
            <a:r>
              <a:rPr lang="en-US" baseline="-25000" dirty="0" smtClean="0"/>
              <a:t>d </a:t>
            </a:r>
            <a:r>
              <a:rPr lang="en-GB" dirty="0" smtClean="0"/>
              <a:t>: equivalent fatigue load potential for design conditions</a:t>
            </a:r>
            <a:endParaRPr lang="en-GB" dirty="0"/>
          </a:p>
          <a:p>
            <a:endParaRPr lang="en-GB" dirty="0"/>
          </a:p>
        </p:txBody>
      </p:sp>
      <p:sp>
        <p:nvSpPr>
          <p:cNvPr id="4" name="Slide Number Placeholder 3"/>
          <p:cNvSpPr>
            <a:spLocks noGrp="1"/>
          </p:cNvSpPr>
          <p:nvPr>
            <p:ph type="sldNum" sz="quarter" idx="12"/>
          </p:nvPr>
        </p:nvSpPr>
        <p:spPr>
          <a:xfrm>
            <a:off x="250823" y="6517926"/>
            <a:ext cx="240231" cy="179755"/>
          </a:xfrm>
        </p:spPr>
        <p:txBody>
          <a:bodyPr/>
          <a:lstStyle/>
          <a:p>
            <a:fld id="{5BA07366-CB75-4AA8-9E5B-928B849F427C}" type="slidenum">
              <a:rPr lang="en-GB" smtClean="0"/>
              <a:t>9</a:t>
            </a:fld>
            <a:endParaRPr lang="en-GB" dirty="0"/>
          </a:p>
        </p:txBody>
      </p:sp>
      <p:pic>
        <p:nvPicPr>
          <p:cNvPr id="5" name="Picture 3" descr="103%20-%20Storm%20clouds%20on%20country%20road%20-%20rotate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23928" y="2249935"/>
            <a:ext cx="2516188" cy="2176462"/>
          </a:xfrm>
          <a:prstGeom prst="rect">
            <a:avLst/>
          </a:prstGeom>
          <a:gradFill rotWithShape="1">
            <a:gsLst>
              <a:gs pos="0">
                <a:schemeClr val="accent2"/>
              </a:gs>
              <a:gs pos="100000">
                <a:srgbClr val="003399">
                  <a:alpha val="30000"/>
                </a:srgbClr>
              </a:gs>
            </a:gsLst>
            <a:lin ang="0" scaled="1"/>
          </a:gradFill>
          <a:ln/>
          <a:effectLst>
            <a:outerShdw sx="1000" sy="1000" algn="ctr" rotWithShape="0">
              <a:srgbClr val="CCCCCC"/>
            </a:outerShdw>
          </a:effectLst>
          <a:extLst>
            <a:ext uri="{91240B29-F687-4F45-9708-019B960494DF}">
              <a14:hiddenLine xmlns:a14="http://schemas.microsoft.com/office/drawing/2010/main" w="12700" cap="flat" cmpd="sng" algn="ctr">
                <a:solidFill>
                  <a:schemeClr val="tx1"/>
                </a:solidFill>
                <a:prstDash val="solid"/>
                <a:miter lim="800000"/>
                <a:headEnd/>
                <a:tailEnd/>
              </a14:hiddenLine>
            </a:ext>
          </a:extLst>
        </p:spPr>
      </p:pic>
      <p:pic>
        <p:nvPicPr>
          <p:cNvPr id="6" name="Picture 6" descr="WindTurbine[1]"/>
          <p:cNvPicPr>
            <a:picLocks noChangeAspect="1" noChangeArrowheads="1"/>
          </p:cNvPicPr>
          <p:nvPr/>
        </p:nvPicPr>
        <p:blipFill rotWithShape="1">
          <a:blip r:embed="rId4">
            <a:extLst>
              <a:ext uri="{28A0092B-C50C-407E-A947-70E740481C1C}">
                <a14:useLocalDpi xmlns:a14="http://schemas.microsoft.com/office/drawing/2010/main" val="0"/>
              </a:ext>
            </a:extLst>
          </a:blip>
          <a:srcRect b="9325"/>
          <a:stretch/>
        </p:blipFill>
        <p:spPr>
          <a:xfrm>
            <a:off x="7092279" y="2249935"/>
            <a:ext cx="1685925" cy="2176462"/>
          </a:xfrm>
          <a:prstGeom prst="rect">
            <a:avLst/>
          </a:prstGeom>
          <a:gradFill rotWithShape="1">
            <a:gsLst>
              <a:gs pos="0">
                <a:schemeClr val="accent2"/>
              </a:gs>
              <a:gs pos="100000">
                <a:srgbClr val="003399">
                  <a:alpha val="30000"/>
                </a:srgbClr>
              </a:gs>
            </a:gsLst>
            <a:lin ang="0" scaled="1"/>
          </a:gradFill>
          <a:ln/>
          <a:effectLst>
            <a:outerShdw sx="1000" sy="1000" algn="ctr" rotWithShape="0">
              <a:srgbClr val="CCCCCC"/>
            </a:outerShdw>
          </a:effectLst>
          <a:extLst>
            <a:ext uri="{91240B29-F687-4F45-9708-019B960494DF}">
              <a14:hiddenLine xmlns:a14="http://schemas.microsoft.com/office/drawing/2010/main" w="12700" cap="flat" cmpd="sng" algn="ctr">
                <a:solidFill>
                  <a:schemeClr val="tx1"/>
                </a:solidFill>
                <a:prstDash val="solid"/>
                <a:miter lim="800000"/>
                <a:headEnd/>
                <a:tailEnd/>
              </a14:hiddenLine>
            </a:ext>
          </a:extLst>
        </p:spPr>
      </p:pic>
      <p:sp>
        <p:nvSpPr>
          <p:cNvPr id="7" name="AutoShape 7"/>
          <p:cNvSpPr>
            <a:spLocks noChangeArrowheads="1"/>
          </p:cNvSpPr>
          <p:nvPr/>
        </p:nvSpPr>
        <p:spPr bwMode="auto">
          <a:xfrm>
            <a:off x="6136332" y="3388619"/>
            <a:ext cx="1333103" cy="431800"/>
          </a:xfrm>
          <a:prstGeom prst="leftRightArrow">
            <a:avLst>
              <a:gd name="adj1" fmla="val 59370"/>
              <a:gd name="adj2" fmla="val 96562"/>
            </a:avLst>
          </a:prstGeom>
          <a:solidFill>
            <a:srgbClr val="FF0000"/>
          </a:solidFill>
          <a:ln w="12700">
            <a:solidFill>
              <a:srgbClr val="FF0000"/>
            </a:solidFill>
            <a:miter lim="800000"/>
            <a:headEnd type="none" w="sm" len="sm"/>
            <a:tailEnd type="none" w="sm" len="sm"/>
          </a:ln>
          <a:effectLst>
            <a:outerShdw sx="1000" sy="1000" algn="ctr" rotWithShape="0">
              <a:schemeClr val="folHlink"/>
            </a:outerShdw>
          </a:effectLst>
        </p:spPr>
        <p:txBody>
          <a:bodyPr wrap="none" anchor="ctr"/>
          <a:lstStyle/>
          <a:p>
            <a:pPr algn="ctr"/>
            <a:r>
              <a:rPr lang="en-GB" altLang="en-US" b="1" dirty="0" smtClean="0">
                <a:latin typeface="Arial Narrow" pitchFamily="34" charset="0"/>
                <a:ea typeface="Arial Unicode MS" pitchFamily="34" charset="-128"/>
                <a:cs typeface="Arial Unicode MS" pitchFamily="34" charset="-128"/>
              </a:rPr>
              <a:t>???</a:t>
            </a:r>
            <a:endParaRPr lang="en-GB" altLang="en-US" b="1" dirty="0">
              <a:latin typeface="Arial Narrow"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27457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custClrLst>
    <a:custClr name="Sky blue">
      <a:srgbClr val="99D6F0"/>
    </a:custClr>
    <a:custClr name="Land green">
      <a:srgbClr val="3F9C35"/>
    </a:custClr>
    <a:custClr name="Sea Blue">
      <a:srgbClr val="003591"/>
    </a:custClr>
    <a:custClr name="Dark blue">
      <a:srgbClr val="0F204B"/>
    </a:custClr>
    <a:custClr name="White">
      <a:srgbClr val="FFFFFF"/>
    </a:custClr>
    <a:custClr name="Cyan">
      <a:srgbClr val="009FDA"/>
    </a:custClr>
    <a:custClr name="80 % Cyan">
      <a:srgbClr val="33B2E1"/>
    </a:custClr>
    <a:custClr name="60 % Cyan">
      <a:srgbClr val="66C5E9"/>
    </a:custClr>
    <a:custClr name="40 % Cyan">
      <a:srgbClr val="99D6F0"/>
    </a:custClr>
    <a:custClr name="20 % Cyan">
      <a:srgbClr val="CCECF8"/>
    </a:custClr>
    <a:custClr name="10 % Cyan">
      <a:srgbClr val="E5F5FB"/>
    </a:custClr>
    <a:custClr name="Black">
      <a:srgbClr val="000000"/>
    </a:custClr>
    <a:custClr name="80 % Black (Text)">
      <a:srgbClr val="333333"/>
    </a:custClr>
    <a:custClr name="60 % Black">
      <a:srgbClr val="666666"/>
    </a:custClr>
    <a:custClr name="40 % Black">
      <a:srgbClr val="999999"/>
    </a:custClr>
    <a:custClr name="20 % Black">
      <a:srgbClr val="CCCCCC"/>
    </a:custClr>
    <a:custClr name="10 % Black">
      <a:srgbClr val="E5E5E5"/>
    </a:custClr>
    <a:custClr name="Yellow">
      <a:srgbClr val="FECB00"/>
    </a:custClr>
    <a:custClr name="Orange">
      <a:srgbClr val="E98300"/>
    </a:custClr>
    <a:custClr name="Purple">
      <a:srgbClr val="6E5091"/>
    </a:custClr>
    <a:custClr name="Red">
      <a:srgbClr val="C4262E"/>
    </a:custClr>
    <a:custClr name="Warm grey">
      <a:srgbClr val="988F86"/>
    </a:custClr>
  </a:custClrLst>
  <a:extLst>
    <a:ext uri="{05A4C25C-085E-4340-85A3-A5531E510DB2}">
      <thm15:themeFamily xmlns:thm15="http://schemas.microsoft.com/office/thememl/2012/main" xmlns="" name="Blank.potx" id="{B8AE6F96-1862-4C7A-9FAD-9339A7213C6E}" vid="{0A4DC0B5-110A-4547-821D-6920FD2D16B2}"/>
    </a:ext>
  </a:extLst>
</a:theme>
</file>

<file path=ppt/theme/theme2.xml><?xml version="1.0" encoding="utf-8"?>
<a:theme xmlns:a="http://schemas.openxmlformats.org/drawingml/2006/main" name="1_Blank - Copy">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custClrLst>
    <a:custClr name="Sky blue">
      <a:srgbClr val="99D6F0"/>
    </a:custClr>
    <a:custClr name="Land green">
      <a:srgbClr val="3F9C35"/>
    </a:custClr>
    <a:custClr name="Sea Blue">
      <a:srgbClr val="003591"/>
    </a:custClr>
    <a:custClr name="Dark blue">
      <a:srgbClr val="0F204B"/>
    </a:custClr>
    <a:custClr name="White">
      <a:srgbClr val="FFFFFF"/>
    </a:custClr>
    <a:custClr name="Cyan">
      <a:srgbClr val="009FDA"/>
    </a:custClr>
    <a:custClr name="80 % Cyan">
      <a:srgbClr val="33B2E1"/>
    </a:custClr>
    <a:custClr name="60 % Cyan">
      <a:srgbClr val="66C5E9"/>
    </a:custClr>
    <a:custClr name="40 % Cyan">
      <a:srgbClr val="99D9F0"/>
    </a:custClr>
    <a:custClr name="20 % Cyan">
      <a:srgbClr val="CCECF8"/>
    </a:custClr>
    <a:custClr name="10 % Cyan">
      <a:srgbClr val="E5F5FB"/>
    </a:custClr>
    <a:custClr name="Black">
      <a:srgbClr val="000000"/>
    </a:custClr>
    <a:custClr name="80 % Black (Text)">
      <a:srgbClr val="333333"/>
    </a:custClr>
    <a:custClr name="60 % Black">
      <a:srgbClr val="666666"/>
    </a:custClr>
    <a:custClr name="40 % Black">
      <a:srgbClr val="999999"/>
    </a:custClr>
    <a:custClr name="20 % Black">
      <a:srgbClr val="CCCCCC"/>
    </a:custClr>
    <a:custClr name="10 % Black">
      <a:srgbClr val="E5E5E5"/>
    </a:custClr>
    <a:custClr name="Black">
      <a:srgbClr val="000000"/>
    </a:custClr>
    <a:custClr name="Yellow">
      <a:srgbClr val="FECB00"/>
    </a:custClr>
    <a:custClr name="Orange">
      <a:srgbClr val="E98300"/>
    </a:custClr>
    <a:custClr name="Purple">
      <a:srgbClr val="6E5091"/>
    </a:custClr>
    <a:custClr name="Red">
      <a:srgbClr val="C4262E"/>
    </a:custClr>
    <a:custClr name="Warm grey">
      <a:srgbClr val="988F86"/>
    </a:custClr>
  </a:custClrLst>
  <a:extLst>
    <a:ext uri="{05A4C25C-085E-4340-85A3-A5531E510DB2}">
      <thm15:themeFamily xmlns:thm15="http://schemas.microsoft.com/office/thememl/2012/main" xmlns="" name="Blank.potx" id="{B8AE6F96-1862-4C7A-9FAD-9339A7213C6E}" vid="{6EE4A7EA-A24E-4E3C-B166-5EA30DFCCA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619</TotalTime>
  <Words>556</Words>
  <Application>Microsoft Office PowerPoint</Application>
  <PresentationFormat>On-screen Show (4:3)</PresentationFormat>
  <Paragraphs>140</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Blank</vt:lpstr>
      <vt:lpstr>1_Blank - Copy</vt:lpstr>
      <vt:lpstr>Onshore Manufacturing Surveillance</vt:lpstr>
      <vt:lpstr>Contents</vt:lpstr>
      <vt:lpstr>Contents</vt:lpstr>
      <vt:lpstr>Introduction</vt:lpstr>
      <vt:lpstr>GIP “Onshore manufacturing surveillance”</vt:lpstr>
      <vt:lpstr>Market survey</vt:lpstr>
      <vt:lpstr>Contents</vt:lpstr>
      <vt:lpstr>Detection of critical components</vt:lpstr>
      <vt:lpstr>Rating of site conditions</vt:lpstr>
      <vt:lpstr>Rating of component manufacturers</vt:lpstr>
      <vt:lpstr>Contents</vt:lpstr>
      <vt:lpstr>Practical example - intermediate results</vt:lpstr>
      <vt:lpstr>Practical example - final results</vt:lpstr>
      <vt:lpstr>Contents</vt:lpstr>
      <vt:lpstr>Summary</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Onshore Manufacturing Surveillance</dc:title>
  <dc:creator>Steingroever, Karl</dc:creator>
  <cp:lastModifiedBy>Steingroever, Karl</cp:lastModifiedBy>
  <cp:revision>38</cp:revision>
  <dcterms:created xsi:type="dcterms:W3CDTF">2015-12-11T12:44:22Z</dcterms:created>
  <dcterms:modified xsi:type="dcterms:W3CDTF">2016-09-12T09:17:35Z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SD_DocumentLanguage">
    <vt:lpwstr>en-GB</vt:lpwstr>
  </property>
  <property fmtid="{D5CDD505-2E9C-101B-9397-08002B2CF9AE}" pid="4" name="SD_DocumentLanguageString">
    <vt:lpwstr>English (United Kingdom)</vt:lpwstr>
  </property>
  <property fmtid="{D5CDD505-2E9C-101B-9397-08002B2CF9AE}" pid="5" name="SD_CtlText_BusinessAreaName">
    <vt:lpwstr/>
  </property>
  <property fmtid="{D5CDD505-2E9C-101B-9397-08002B2CF9AE}" pid="6" name="SD_CtlText_DocumentNumber">
    <vt:lpwstr/>
  </property>
  <property fmtid="{D5CDD505-2E9C-101B-9397-08002B2CF9AE}" pid="7" name="sdDocumentDate">
    <vt:lpwstr>42349</vt:lpwstr>
  </property>
  <property fmtid="{D5CDD505-2E9C-101B-9397-08002B2CF9AE}" pid="8" name="sdDocumentDateFormat">
    <vt:lpwstr>en-GB:dd MMMM yyyy</vt:lpwstr>
  </property>
  <property fmtid="{D5CDD505-2E9C-101B-9397-08002B2CF9AE}" pid="9" name="SD_CtlText_AuthorName">
    <vt:lpwstr/>
  </property>
  <property fmtid="{D5CDD505-2E9C-101B-9397-08002B2CF9AE}" pid="10" name="SD_CtlText_Confidentiality">
    <vt:lpwstr>Ungraded</vt:lpwstr>
  </property>
  <property fmtid="{D5CDD505-2E9C-101B-9397-08002B2CF9AE}" pid="11" name="SD_UserprofileName">
    <vt:lpwstr/>
  </property>
  <property fmtid="{D5CDD505-2E9C-101B-9397-08002B2CF9AE}" pid="12" name="DocumentInfoFinished">
    <vt:lpwstr>True</vt:lpwstr>
  </property>
</Properties>
</file>