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56" r:id="rId2"/>
    <p:sldId id="314" r:id="rId3"/>
    <p:sldId id="340" r:id="rId4"/>
    <p:sldId id="315" r:id="rId5"/>
    <p:sldId id="342" r:id="rId6"/>
    <p:sldId id="343" r:id="rId7"/>
    <p:sldId id="344" r:id="rId8"/>
    <p:sldId id="345" r:id="rId9"/>
    <p:sldId id="293" r:id="rId10"/>
    <p:sldId id="346" r:id="rId11"/>
    <p:sldId id="328" r:id="rId12"/>
    <p:sldId id="298" r:id="rId13"/>
    <p:sldId id="335" r:id="rId14"/>
    <p:sldId id="332" r:id="rId15"/>
    <p:sldId id="347" r:id="rId16"/>
    <p:sldId id="348" r:id="rId17"/>
    <p:sldId id="349" r:id="rId18"/>
    <p:sldId id="339" r:id="rId19"/>
    <p:sldId id="337" r:id="rId20"/>
    <p:sldId id="336" r:id="rId21"/>
    <p:sldId id="312" r:id="rId22"/>
    <p:sldId id="331" r:id="rId23"/>
    <p:sldId id="321" r:id="rId24"/>
    <p:sldId id="329" r:id="rId2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9" autoAdjust="0"/>
    <p:restoredTop sz="93312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\Documents\Vaisala\Presentation\2016\20160318_WPM_complex%20terrain\Spatial%20Round%20Robin%20Calculator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Summary!$K$33:$K$47</c:f>
              <c:numCache>
                <c:formatCode>General</c:formatCode>
                <c:ptCount val="15"/>
                <c:pt idx="0">
                  <c:v>-42.646470000000001</c:v>
                </c:pt>
                <c:pt idx="1">
                  <c:v>-42.636340000000011</c:v>
                </c:pt>
                <c:pt idx="2">
                  <c:v>-42.641509999999997</c:v>
                </c:pt>
                <c:pt idx="3">
                  <c:v>-42.53539</c:v>
                </c:pt>
                <c:pt idx="4">
                  <c:v>-42.65081</c:v>
                </c:pt>
                <c:pt idx="5">
                  <c:v>-42.611759999999997</c:v>
                </c:pt>
                <c:pt idx="6">
                  <c:v>-42.603859999999997</c:v>
                </c:pt>
                <c:pt idx="7">
                  <c:v>-42.558230000000002</c:v>
                </c:pt>
                <c:pt idx="8">
                  <c:v>-42.637909999999998</c:v>
                </c:pt>
                <c:pt idx="9">
                  <c:v>-42.681249999999999</c:v>
                </c:pt>
                <c:pt idx="10">
                  <c:v>-42.635020000000011</c:v>
                </c:pt>
                <c:pt idx="11">
                  <c:v>-42.636609999999997</c:v>
                </c:pt>
                <c:pt idx="12">
                  <c:v>-42.70176</c:v>
                </c:pt>
                <c:pt idx="13">
                  <c:v>-42.610909999999997</c:v>
                </c:pt>
                <c:pt idx="14">
                  <c:v>-42.611629999999998</c:v>
                </c:pt>
              </c:numCache>
            </c:numRef>
          </c:xVal>
          <c:yVal>
            <c:numRef>
              <c:f>Summary!$L$33:$L$47</c:f>
              <c:numCache>
                <c:formatCode>General</c:formatCode>
                <c:ptCount val="15"/>
                <c:pt idx="0">
                  <c:v>-14.182930000000001</c:v>
                </c:pt>
                <c:pt idx="1">
                  <c:v>-14.003030000000001</c:v>
                </c:pt>
                <c:pt idx="2">
                  <c:v>-13.952249999999999</c:v>
                </c:pt>
                <c:pt idx="3">
                  <c:v>-14.11495</c:v>
                </c:pt>
                <c:pt idx="4">
                  <c:v>-14.106590000000001</c:v>
                </c:pt>
                <c:pt idx="5">
                  <c:v>-14.10172</c:v>
                </c:pt>
                <c:pt idx="6">
                  <c:v>-14.12725</c:v>
                </c:pt>
                <c:pt idx="7">
                  <c:v>-14.12547</c:v>
                </c:pt>
                <c:pt idx="8">
                  <c:v>-13.963520000000001</c:v>
                </c:pt>
                <c:pt idx="9">
                  <c:v>-14.072369999999999</c:v>
                </c:pt>
                <c:pt idx="10">
                  <c:v>-14.004619999999999</c:v>
                </c:pt>
                <c:pt idx="11">
                  <c:v>-13.98814</c:v>
                </c:pt>
                <c:pt idx="12">
                  <c:v>-14.12359</c:v>
                </c:pt>
                <c:pt idx="13">
                  <c:v>-14.08548</c:v>
                </c:pt>
                <c:pt idx="14">
                  <c:v>-14.112120000000001</c:v>
                </c:pt>
              </c:numCache>
            </c:numRef>
          </c:yVal>
          <c:bubbleSize>
            <c:numRef>
              <c:f>Summary!$M$33:$M$47</c:f>
              <c:numCache>
                <c:formatCode>0.0%</c:formatCode>
                <c:ptCount val="15"/>
                <c:pt idx="0">
                  <c:v>1.9678571428571399E-2</c:v>
                </c:pt>
                <c:pt idx="1">
                  <c:v>-4.1464285714285697E-2</c:v>
                </c:pt>
                <c:pt idx="2">
                  <c:v>6.8428571428571401E-3</c:v>
                </c:pt>
                <c:pt idx="3">
                  <c:v>7.9399999999999998E-2</c:v>
                </c:pt>
                <c:pt idx="4">
                  <c:v>4.6100000000000002E-2</c:v>
                </c:pt>
                <c:pt idx="5">
                  <c:v>2.35E-2</c:v>
                </c:pt>
                <c:pt idx="6">
                  <c:v>6.7328571428571404E-2</c:v>
                </c:pt>
                <c:pt idx="7">
                  <c:v>-2.5100000000000001E-2</c:v>
                </c:pt>
                <c:pt idx="8">
                  <c:v>1.455E-2</c:v>
                </c:pt>
                <c:pt idx="9">
                  <c:v>-6.3985714285714299E-2</c:v>
                </c:pt>
                <c:pt idx="10">
                  <c:v>-3.3092857142857098E-2</c:v>
                </c:pt>
                <c:pt idx="11">
                  <c:v>-2.22285714285714E-2</c:v>
                </c:pt>
                <c:pt idx="12">
                  <c:v>-1.9485714285714301E-2</c:v>
                </c:pt>
                <c:pt idx="13">
                  <c:v>1.09357142857143E-2</c:v>
                </c:pt>
                <c:pt idx="14">
                  <c:v>3.4185714285714298E-2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1"/>
        <c:axId val="294121808"/>
        <c:axId val="294122200"/>
      </c:bubbleChart>
      <c:valAx>
        <c:axId val="29412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122200"/>
        <c:crosses val="autoZero"/>
        <c:crossBetween val="midCat"/>
      </c:valAx>
      <c:valAx>
        <c:axId val="294122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121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E9AF-F4CA-4075-B1E9-686A9E2C9515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BA6D-B4A7-4CCC-894F-33E53F7BD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0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B2423C-C54F-4081-987E-D74EC0141BEB}" type="slidenum">
              <a:rPr lang="en-US" smtClean="0">
                <a:latin typeface="Calibri" charset="0"/>
              </a:rPr>
              <a:pPr eaLnBrk="1" hangingPunct="1"/>
              <a:t>9</a:t>
            </a:fld>
            <a:endParaRPr lang="en-US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6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B2423C-C54F-4081-987E-D74EC0141BEB}" type="slidenum">
              <a:rPr lang="en-US" smtClean="0">
                <a:latin typeface="Calibri" charset="0"/>
              </a:rPr>
              <a:pPr eaLnBrk="1" hangingPunct="1"/>
              <a:t>10</a:t>
            </a:fld>
            <a:endParaRPr lang="en-US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6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FB2423C-C54F-4081-987E-D74EC0141BEB}" type="slidenum">
              <a:rPr lang="en-US" smtClean="0">
                <a:latin typeface="Calibri" charset="0"/>
              </a:rPr>
              <a:pPr eaLnBrk="1" hangingPunct="1"/>
              <a:t>11</a:t>
            </a:fld>
            <a:endParaRPr lang="en-US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3B92E-2E8D-43DF-BF59-365F8846309A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en-US" dirty="0"/>
          </a:p>
        </p:txBody>
      </p:sp>
    </p:spTree>
    <p:extLst>
      <p:ext uri="{BB962C8B-B14F-4D97-AF65-F5344CB8AC3E}">
        <p14:creationId xmlns:p14="http://schemas.microsoft.com/office/powerpoint/2010/main" val="13385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ansikuva 200 op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VAISALA_Logo_Negativ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829175"/>
            <a:ext cx="10922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12000" y="1090799"/>
            <a:ext cx="7830000" cy="2250000"/>
          </a:xfrm>
        </p:spPr>
        <p:txBody>
          <a:bodyPr lIns="90000" tIns="46800" rIns="90000" bIns="46800" anchor="b" anchorCtr="0"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12000" y="3430800"/>
            <a:ext cx="7830000" cy="810000"/>
          </a:xfrm>
        </p:spPr>
        <p:txBody>
          <a:bodyPr lIns="90000" tIns="46800" rIns="90000" bIns="4680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5" y="3802459"/>
            <a:ext cx="1428750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65150" y="488951"/>
            <a:ext cx="8007350" cy="615553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71500" y="1282700"/>
            <a:ext cx="8013700" cy="467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001600" indent="0">
              <a:buNone/>
              <a:defRPr/>
            </a:lvl6pPr>
            <a:lvl7pPr marL="2365200" indent="0">
              <a:buNone/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F7E8-04E2-406B-8495-C158DB971A45}" type="datetime1">
              <a:rPr lang="en-US" smtClean="0"/>
              <a:t>9/27/2016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ansikuva 200 opti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4"/>
          <a:stretch/>
        </p:blipFill>
        <p:spPr bwMode="auto">
          <a:xfrm>
            <a:off x="0" y="1948070"/>
            <a:ext cx="9144000" cy="356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VAISALA_Logo_Negativ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829175"/>
            <a:ext cx="10922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12000" y="2062799"/>
            <a:ext cx="7830000" cy="1872000"/>
          </a:xfrm>
        </p:spPr>
        <p:txBody>
          <a:bodyPr lIns="90000" tIns="46800" rIns="90000" bIns="46800" anchor="b" anchorCtr="0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312" y="4847951"/>
            <a:ext cx="0" cy="280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5" y="3803799"/>
            <a:ext cx="1428750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106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00" y="1710000"/>
            <a:ext cx="3960000" cy="42336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00" y="1710000"/>
            <a:ext cx="3960000" cy="42336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EB27-84BE-412E-8E89-090D42228117}" type="datetime1">
              <a:rPr lang="en-US" smtClean="0"/>
              <a:t>9/27/2016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4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710000"/>
            <a:ext cx="3960000" cy="64800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" y="2347758"/>
            <a:ext cx="3960000" cy="36000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5086" y="1710000"/>
            <a:ext cx="3960000" cy="648000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5086" y="2347758"/>
            <a:ext cx="3960000" cy="36000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EC79-3950-4679-AE2A-BE5894C5BD89}" type="datetime1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60376" y="6444000"/>
            <a:ext cx="2483832" cy="158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[Name]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1560" y="6444000"/>
            <a:ext cx="324000" cy="158400"/>
          </a:xfrm>
          <a:prstGeom prst="rect">
            <a:avLst/>
          </a:prstGeom>
        </p:spPr>
        <p:txBody>
          <a:bodyPr/>
          <a:lstStyle/>
          <a:p>
            <a:fld id="{284544B4-158B-456D-9D2B-CCC55E37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6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05C6-B19A-4827-BE60-9BF238142CFD}" type="datetime1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0376" y="6444000"/>
            <a:ext cx="2483832" cy="158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[Name]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1560" y="6444000"/>
            <a:ext cx="324000" cy="158400"/>
          </a:xfrm>
          <a:prstGeom prst="rect">
            <a:avLst/>
          </a:prstGeom>
        </p:spPr>
        <p:txBody>
          <a:bodyPr/>
          <a:lstStyle/>
          <a:p>
            <a:fld id="{284544B4-158B-456D-9D2B-CCC55E37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9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AB432-53CA-470E-B8FB-5CDE95FA837C}" type="datetime1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60376" y="6444000"/>
            <a:ext cx="2483832" cy="158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[Name]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1560" y="6444000"/>
            <a:ext cx="324000" cy="158400"/>
          </a:xfrm>
          <a:prstGeom prst="rect">
            <a:avLst/>
          </a:prstGeom>
        </p:spPr>
        <p:txBody>
          <a:bodyPr/>
          <a:lstStyle/>
          <a:p>
            <a:fld id="{284544B4-158B-456D-9D2B-CCC55E37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6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ansikuva 200 opti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t="3378" r="2166" b="17937"/>
          <a:stretch/>
        </p:blipFill>
        <p:spPr bwMode="auto">
          <a:xfrm>
            <a:off x="267095" y="272955"/>
            <a:ext cx="8625385" cy="63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AISALA_Logo_Negative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61248"/>
            <a:ext cx="10922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53200" y="1699200"/>
            <a:ext cx="7830000" cy="1872000"/>
          </a:xfrm>
        </p:spPr>
        <p:txBody>
          <a:bodyPr lIns="90000" tIns="46800" rIns="90000" bIns="46800" anchor="b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092280" y="5677643"/>
            <a:ext cx="0" cy="280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630718"/>
            <a:ext cx="1428750" cy="4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71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65150" y="425451"/>
            <a:ext cx="8007350" cy="1179894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1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_uusi_alapalkki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6163"/>
            <a:ext cx="9144000" cy="7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VAISALA_Logo_Negative cop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6405563"/>
            <a:ext cx="881062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00" y="277200"/>
            <a:ext cx="8805600" cy="1292400"/>
          </a:xfrm>
          <a:prstGeom prst="rect">
            <a:avLst/>
          </a:prstGeom>
        </p:spPr>
        <p:txBody>
          <a:bodyPr vert="horz" lIns="180000" tIns="180000" rIns="180000" bIns="7200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00" y="1710000"/>
            <a:ext cx="8100000" cy="423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617371" y="6444000"/>
            <a:ext cx="720000" cy="158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A16F7E8-04E2-406B-8495-C158DB971A45}" type="datetime1">
              <a:rPr lang="en-US" smtClean="0"/>
              <a:t>9/27/2016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 bwMode="black">
          <a:xfrm>
            <a:off x="939911" y="6444000"/>
            <a:ext cx="49051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 © </a:t>
            </a:r>
            <a:r>
              <a:rPr lang="en-US" sz="800" b="1" baseline="0" dirty="0" smtClean="0">
                <a:solidFill>
                  <a:schemeClr val="bg1"/>
                </a:solidFill>
              </a:rPr>
              <a:t>Vaisala</a:t>
            </a:r>
            <a:endParaRPr lang="en-US" sz="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66" y="6399628"/>
            <a:ext cx="996702" cy="29901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740352" y="6421586"/>
            <a:ext cx="0" cy="21602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552"/>
        </a:spcBef>
        <a:buClr>
          <a:schemeClr val="accent2"/>
        </a:buClr>
        <a:buFont typeface="Wingdings" pitchFamily="2" charset="2"/>
        <a:buChar char="§"/>
        <a:defRPr sz="2300" kern="1200">
          <a:solidFill>
            <a:srgbClr val="4C4C4C"/>
          </a:solidFill>
          <a:latin typeface="+mn-lt"/>
          <a:ea typeface="+mn-ea"/>
          <a:cs typeface="+mn-cs"/>
        </a:defRPr>
      </a:lvl1pPr>
      <a:lvl2pPr marL="626400" indent="-1800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080000" indent="-180000" algn="l" defTabSz="914400" rtl="0" eaLnBrk="1" latinLnBrk="0" hangingPunct="1">
        <a:spcBef>
          <a:spcPts val="24"/>
        </a:spcBef>
        <a:buClr>
          <a:schemeClr val="accent2"/>
        </a:buClr>
        <a:buFont typeface="Times New Roman" pitchFamily="18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3pPr>
      <a:lvl4pPr marL="1450800" indent="-190800" algn="l" defTabSz="914400" rtl="0" eaLnBrk="1" latinLnBrk="0" hangingPunct="1">
        <a:spcBef>
          <a:spcPct val="20000"/>
        </a:spcBef>
        <a:buClr>
          <a:schemeClr val="accent2"/>
        </a:buClr>
        <a:buFont typeface="Times New Roman" pitchFamily="18" charset="0"/>
        <a:buChar char="–"/>
        <a:defRPr sz="1700" kern="1200">
          <a:solidFill>
            <a:srgbClr val="4C4C4C"/>
          </a:solidFill>
          <a:latin typeface="+mn-lt"/>
          <a:ea typeface="+mn-ea"/>
          <a:cs typeface="+mn-cs"/>
        </a:defRPr>
      </a:lvl4pPr>
      <a:lvl5pPr marL="1818000" indent="-190800" algn="l" defTabSz="914400" rtl="0" eaLnBrk="1" latinLnBrk="0" hangingPunct="1">
        <a:spcBef>
          <a:spcPts val="384"/>
        </a:spcBef>
        <a:buClr>
          <a:schemeClr val="accent2"/>
        </a:buClr>
        <a:buFont typeface="Times New Roman" pitchFamily="18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181600" indent="-180000" algn="l" defTabSz="914400" rtl="0" eaLnBrk="1" latinLnBrk="0" hangingPunct="1">
        <a:spcBef>
          <a:spcPts val="384"/>
        </a:spcBef>
        <a:buClr>
          <a:schemeClr val="accent2"/>
        </a:buClr>
        <a:buFont typeface="Times New Roman" pitchFamily="18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6pPr>
      <a:lvl7pPr marL="2545200" indent="-180000" algn="l" defTabSz="914400" rtl="0" eaLnBrk="1" latinLnBrk="0" hangingPunct="1">
        <a:spcBef>
          <a:spcPts val="384"/>
        </a:spcBef>
        <a:buClr>
          <a:schemeClr val="accent2"/>
        </a:buClr>
        <a:buFont typeface="Times New Roman" pitchFamily="18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7pPr>
      <a:lvl8pPr marL="2908800" indent="-180000" algn="l" defTabSz="914400" rtl="0" eaLnBrk="1" latinLnBrk="0" hangingPunct="1">
        <a:spcBef>
          <a:spcPts val="384"/>
        </a:spcBef>
        <a:buClr>
          <a:schemeClr val="accent2"/>
        </a:buClr>
        <a:buFont typeface="Times New Roman" pitchFamily="18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8pPr>
      <a:lvl9pPr marL="3272400" indent="-180000" algn="l" defTabSz="914400" rtl="0" eaLnBrk="1" latinLnBrk="0" hangingPunct="1">
        <a:spcBef>
          <a:spcPts val="384"/>
        </a:spcBef>
        <a:buClr>
          <a:schemeClr val="accent2"/>
        </a:buClr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353" y="858417"/>
            <a:ext cx="8260151" cy="2705877"/>
          </a:xfrm>
        </p:spPr>
        <p:txBody>
          <a:bodyPr/>
          <a:lstStyle/>
          <a:p>
            <a:r>
              <a:rPr lang="en-US" sz="4000" dirty="0" smtClean="0"/>
              <a:t>Spatial Modeling Performance</a:t>
            </a:r>
            <a:br>
              <a:rPr lang="en-US" sz="4000" dirty="0" smtClean="0"/>
            </a:br>
            <a:r>
              <a:rPr lang="en-US" sz="4000" dirty="0" smtClean="0"/>
              <a:t>in Complex Terrain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Scott Eichelberger, Vaisala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sweetwater5k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"/>
          <a:stretch>
            <a:fillRect/>
          </a:stretch>
        </p:blipFill>
        <p:spPr bwMode="auto">
          <a:xfrm>
            <a:off x="0" y="1081088"/>
            <a:ext cx="30019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weetwater2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081088"/>
            <a:ext cx="30083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weetwater1k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074738"/>
            <a:ext cx="30273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39800" y="2057400"/>
            <a:ext cx="1130300" cy="1028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939800" y="1181100"/>
            <a:ext cx="2273300" cy="876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927100" y="3086100"/>
            <a:ext cx="227330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13100" y="1181100"/>
            <a:ext cx="2717800" cy="2705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49700" y="1917700"/>
            <a:ext cx="1257300" cy="12827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10300" y="1117600"/>
            <a:ext cx="2870200" cy="28321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3949700" y="1117600"/>
            <a:ext cx="2260600" cy="8001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3949700" y="3200400"/>
            <a:ext cx="2260600" cy="7493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Box 24"/>
          <p:cNvSpPr txBox="1">
            <a:spLocks noChangeArrowheads="1"/>
          </p:cNvSpPr>
          <p:nvPr/>
        </p:nvSpPr>
        <p:spPr bwMode="auto">
          <a:xfrm>
            <a:off x="706438" y="3548063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4.5km </a:t>
            </a:r>
            <a:r>
              <a:rPr lang="en-US" dirty="0"/>
              <a:t>resolution</a:t>
            </a:r>
          </a:p>
        </p:txBody>
      </p:sp>
      <p:sp>
        <p:nvSpPr>
          <p:cNvPr id="16401" name="TextBox 25"/>
          <p:cNvSpPr txBox="1">
            <a:spLocks noChangeArrowheads="1"/>
          </p:cNvSpPr>
          <p:nvPr/>
        </p:nvSpPr>
        <p:spPr bwMode="auto">
          <a:xfrm>
            <a:off x="3756025" y="35814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1.5km resolution</a:t>
            </a:r>
          </a:p>
        </p:txBody>
      </p:sp>
      <p:sp>
        <p:nvSpPr>
          <p:cNvPr id="16402" name="TextBox 26"/>
          <p:cNvSpPr txBox="1">
            <a:spLocks noChangeArrowheads="1"/>
          </p:cNvSpPr>
          <p:nvPr/>
        </p:nvSpPr>
        <p:spPr bwMode="auto">
          <a:xfrm>
            <a:off x="6765925" y="356076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500m resolution</a:t>
            </a:r>
          </a:p>
        </p:txBody>
      </p:sp>
      <p:pic>
        <p:nvPicPr>
          <p:cNvPr id="16409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11688"/>
            <a:ext cx="3136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284560"/>
            <a:ext cx="8007350" cy="615553"/>
          </a:xfrm>
        </p:spPr>
        <p:txBody>
          <a:bodyPr/>
          <a:lstStyle/>
          <a:p>
            <a:r>
              <a:rPr lang="en-US" dirty="0" smtClean="0"/>
              <a:t>NWP Model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3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sweetwater5km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"/>
          <a:stretch>
            <a:fillRect/>
          </a:stretch>
        </p:blipFill>
        <p:spPr bwMode="auto">
          <a:xfrm>
            <a:off x="0" y="1081088"/>
            <a:ext cx="30019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weetwater2k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081088"/>
            <a:ext cx="30083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weetwater1k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074738"/>
            <a:ext cx="30273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39800" y="2057400"/>
            <a:ext cx="1130300" cy="10287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939800" y="1181100"/>
            <a:ext cx="2273300" cy="876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927100" y="3086100"/>
            <a:ext cx="2273300" cy="800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13100" y="1181100"/>
            <a:ext cx="2717800" cy="27051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949700" y="1917700"/>
            <a:ext cx="1257300" cy="12827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10300" y="1117600"/>
            <a:ext cx="2870200" cy="283210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3949700" y="1117600"/>
            <a:ext cx="2260600" cy="8001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3949700" y="3200400"/>
            <a:ext cx="2260600" cy="7493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0" name="TextBox 24"/>
          <p:cNvSpPr txBox="1">
            <a:spLocks noChangeArrowheads="1"/>
          </p:cNvSpPr>
          <p:nvPr/>
        </p:nvSpPr>
        <p:spPr bwMode="auto">
          <a:xfrm>
            <a:off x="706438" y="3548063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4.5km </a:t>
            </a:r>
            <a:r>
              <a:rPr lang="en-US" dirty="0"/>
              <a:t>resolution</a:t>
            </a:r>
          </a:p>
        </p:txBody>
      </p:sp>
      <p:sp>
        <p:nvSpPr>
          <p:cNvPr id="16401" name="TextBox 25"/>
          <p:cNvSpPr txBox="1">
            <a:spLocks noChangeArrowheads="1"/>
          </p:cNvSpPr>
          <p:nvPr/>
        </p:nvSpPr>
        <p:spPr bwMode="auto">
          <a:xfrm>
            <a:off x="3756025" y="3581400"/>
            <a:ext cx="187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1.5km resolution</a:t>
            </a:r>
          </a:p>
        </p:txBody>
      </p:sp>
      <p:sp>
        <p:nvSpPr>
          <p:cNvPr id="16402" name="TextBox 26"/>
          <p:cNvSpPr txBox="1">
            <a:spLocks noChangeArrowheads="1"/>
          </p:cNvSpPr>
          <p:nvPr/>
        </p:nvSpPr>
        <p:spPr bwMode="auto">
          <a:xfrm>
            <a:off x="6765925" y="356076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500m resolution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143375" y="2046288"/>
            <a:ext cx="314325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773612" y="2116138"/>
            <a:ext cx="314325" cy="139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8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2" b="27588"/>
          <a:stretch>
            <a:fillRect/>
          </a:stretch>
        </p:blipFill>
        <p:spPr bwMode="auto">
          <a:xfrm>
            <a:off x="1869860" y="1504823"/>
            <a:ext cx="40322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4611688"/>
            <a:ext cx="3136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527925" y="1930400"/>
            <a:ext cx="1385888" cy="1285875"/>
          </a:xfrm>
          <a:prstGeom prst="rect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44675" y="1501775"/>
            <a:ext cx="4043363" cy="3708400"/>
          </a:xfrm>
          <a:prstGeom prst="rect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latin typeface="+mn-lt"/>
              <a:cs typeface="ＭＳ Ｐゴシック" charset="-128"/>
            </a:endParaRP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906637" y="1517650"/>
            <a:ext cx="3007176" cy="4048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5899150" y="3216277"/>
            <a:ext cx="3026677" cy="199389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5" name="TextBox 26"/>
          <p:cNvSpPr txBox="1">
            <a:spLocks noChangeArrowheads="1"/>
          </p:cNvSpPr>
          <p:nvPr/>
        </p:nvSpPr>
        <p:spPr bwMode="auto">
          <a:xfrm>
            <a:off x="3295650" y="5294313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90m resolution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284560"/>
            <a:ext cx="8007350" cy="615553"/>
          </a:xfrm>
        </p:spPr>
        <p:txBody>
          <a:bodyPr/>
          <a:lstStyle/>
          <a:p>
            <a:r>
              <a:rPr lang="en-US" dirty="0" smtClean="0"/>
              <a:t>NWP Model Setup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8486" y="5742265"/>
            <a:ext cx="83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modeling done in the time domain – preserving the weather pattern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0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 smtClean="0"/>
              <a:t>Site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5150" y="1939896"/>
            <a:ext cx="4578475" cy="4211476"/>
          </a:xfrm>
        </p:spPr>
        <p:txBody>
          <a:bodyPr/>
          <a:lstStyle/>
          <a:p>
            <a:r>
              <a:rPr lang="en-US" sz="1800" dirty="0" smtClean="0"/>
              <a:t>Domain Size (25km x 35km)</a:t>
            </a:r>
          </a:p>
          <a:p>
            <a:r>
              <a:rPr lang="en-US" sz="1800" dirty="0" smtClean="0"/>
              <a:t>15 met towers </a:t>
            </a:r>
          </a:p>
          <a:p>
            <a:r>
              <a:rPr lang="en-US" sz="1800" dirty="0" smtClean="0"/>
              <a:t>80m top anemometer height</a:t>
            </a:r>
          </a:p>
          <a:p>
            <a:r>
              <a:rPr lang="en-US" sz="1800" dirty="0" smtClean="0"/>
              <a:t>~2 years of overlapping data across towers</a:t>
            </a:r>
          </a:p>
          <a:p>
            <a:r>
              <a:rPr lang="en-US" sz="1800" dirty="0" smtClean="0"/>
              <a:t>Max 1.6 m/s difference between wind speeds at met towers</a:t>
            </a:r>
          </a:p>
          <a:p>
            <a:r>
              <a:rPr lang="en-US" sz="1800" dirty="0" smtClean="0"/>
              <a:t>Max 265m difference between elevations at met towers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25" y="1393783"/>
            <a:ext cx="3230535" cy="46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 smtClean="0"/>
              <a:t>Site Description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39" y="1393783"/>
            <a:ext cx="3312277" cy="461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48011"/>
          <a:stretch/>
        </p:blipFill>
        <p:spPr>
          <a:xfrm>
            <a:off x="5240593" y="5370595"/>
            <a:ext cx="3160167" cy="6054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565150" y="1939896"/>
            <a:ext cx="4578475" cy="4211476"/>
          </a:xfrm>
        </p:spPr>
        <p:txBody>
          <a:bodyPr/>
          <a:lstStyle/>
          <a:p>
            <a:r>
              <a:rPr lang="en-US" sz="1800" dirty="0" smtClean="0"/>
              <a:t>Domain Size (25km x 35km)</a:t>
            </a:r>
          </a:p>
          <a:p>
            <a:r>
              <a:rPr lang="en-US" sz="1800" dirty="0" smtClean="0"/>
              <a:t>15 met towers </a:t>
            </a:r>
          </a:p>
          <a:p>
            <a:r>
              <a:rPr lang="en-US" sz="1800" dirty="0" smtClean="0"/>
              <a:t>80m top anemometer height</a:t>
            </a:r>
          </a:p>
          <a:p>
            <a:r>
              <a:rPr lang="en-US" sz="1800" dirty="0" smtClean="0"/>
              <a:t>~2 years of overlapping data across towers</a:t>
            </a:r>
          </a:p>
          <a:p>
            <a:r>
              <a:rPr lang="en-US" sz="1800" dirty="0" smtClean="0"/>
              <a:t>Max 1.6 m/s difference between wind speeds at met towers</a:t>
            </a:r>
          </a:p>
          <a:p>
            <a:r>
              <a:rPr lang="en-US" sz="1800" dirty="0" smtClean="0"/>
              <a:t>Max 265m difference between elevations at met towers</a:t>
            </a:r>
          </a:p>
          <a:p>
            <a:r>
              <a:rPr lang="en-US" sz="1800" dirty="0" smtClean="0"/>
              <a:t>Almost no correlation between elevation and mean wind speed values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12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 smtClean="0"/>
              <a:t>Wind Speed vs Elevation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1193" r="1519" b="2471"/>
          <a:stretch/>
        </p:blipFill>
        <p:spPr>
          <a:xfrm>
            <a:off x="1754659" y="1371600"/>
            <a:ext cx="5338120" cy="35093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8032" y="5436973"/>
            <a:ext cx="704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Upstream topography blocks wind flow upsetting typical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 smtClean="0"/>
              <a:t>Round Robin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5150" y="1939896"/>
            <a:ext cx="4392385" cy="4211476"/>
          </a:xfrm>
        </p:spPr>
        <p:txBody>
          <a:bodyPr/>
          <a:lstStyle/>
          <a:p>
            <a:r>
              <a:rPr lang="en-US" sz="1800" dirty="0" smtClean="0"/>
              <a:t>Raw model results are calibrated using a single met tower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54" y="1393783"/>
            <a:ext cx="3312277" cy="461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48011"/>
          <a:stretch/>
        </p:blipFill>
        <p:spPr>
          <a:xfrm>
            <a:off x="5178808" y="5370595"/>
            <a:ext cx="3160167" cy="605481"/>
          </a:xfrm>
          <a:prstGeom prst="rect">
            <a:avLst/>
          </a:prstGeom>
        </p:spPr>
      </p:pic>
      <p:sp>
        <p:nvSpPr>
          <p:cNvPr id="46" name="Donut 45"/>
          <p:cNvSpPr/>
          <p:nvPr/>
        </p:nvSpPr>
        <p:spPr>
          <a:xfrm>
            <a:off x="5684107" y="3348681"/>
            <a:ext cx="370702" cy="333632"/>
          </a:xfrm>
          <a:prstGeom prst="donut">
            <a:avLst>
              <a:gd name="adj" fmla="val 620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/>
              <a:t>Round Robin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5150" y="1939896"/>
            <a:ext cx="4392385" cy="4211476"/>
          </a:xfrm>
        </p:spPr>
        <p:txBody>
          <a:bodyPr/>
          <a:lstStyle/>
          <a:p>
            <a:r>
              <a:rPr lang="en-US" sz="1800" dirty="0" smtClean="0"/>
              <a:t>Raw model results are calibrated using a single met tower</a:t>
            </a:r>
          </a:p>
          <a:p>
            <a:r>
              <a:rPr lang="en-US" sz="1800" dirty="0" smtClean="0"/>
              <a:t>Spatial validation is tested by comparing the calibrated data to the observed data at the remaining met towers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54" y="1393783"/>
            <a:ext cx="3312277" cy="461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48011"/>
          <a:stretch/>
        </p:blipFill>
        <p:spPr>
          <a:xfrm>
            <a:off x="5178808" y="5370595"/>
            <a:ext cx="3160167" cy="6054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69459" y="1692876"/>
            <a:ext cx="543698" cy="180408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9459" y="1828800"/>
            <a:ext cx="630195" cy="1668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9459" y="2236573"/>
            <a:ext cx="630195" cy="12603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69459" y="2471351"/>
            <a:ext cx="630195" cy="102561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72897" y="3496962"/>
            <a:ext cx="296562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9459" y="3496962"/>
            <a:ext cx="420130" cy="5189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9459" y="3496962"/>
            <a:ext cx="1000898" cy="1977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9459" y="3496962"/>
            <a:ext cx="1000898" cy="42013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9459" y="3496962"/>
            <a:ext cx="1000898" cy="6178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9459" y="3496962"/>
            <a:ext cx="1149179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69459" y="3496962"/>
            <a:ext cx="2125363" cy="6178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69459" y="3496962"/>
            <a:ext cx="1804087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69459" y="3496962"/>
            <a:ext cx="481914" cy="1668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/>
              <a:t>Round Robin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65150" y="1939896"/>
            <a:ext cx="4392385" cy="4211476"/>
          </a:xfrm>
        </p:spPr>
        <p:txBody>
          <a:bodyPr/>
          <a:lstStyle/>
          <a:p>
            <a:r>
              <a:rPr lang="en-US" sz="1800" dirty="0" smtClean="0"/>
              <a:t>Raw model results are calibrated using a single met tower</a:t>
            </a:r>
          </a:p>
          <a:p>
            <a:r>
              <a:rPr lang="en-US" sz="1800" dirty="0" smtClean="0"/>
              <a:t>Spatial validation is tested by comparing the calibrated data to the observed data at the remaining met towers</a:t>
            </a:r>
          </a:p>
          <a:p>
            <a:r>
              <a:rPr lang="en-US" sz="1800" dirty="0" smtClean="0"/>
              <a:t>Process is repeated for each individual met tower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54" y="1393783"/>
            <a:ext cx="3312277" cy="461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2" b="48011"/>
          <a:stretch/>
        </p:blipFill>
        <p:spPr>
          <a:xfrm>
            <a:off x="5178808" y="5370595"/>
            <a:ext cx="3160167" cy="60548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869459" y="1692876"/>
            <a:ext cx="543698" cy="1804086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69459" y="1828800"/>
            <a:ext cx="630195" cy="1668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69459" y="2236573"/>
            <a:ext cx="630195" cy="12603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69459" y="2471351"/>
            <a:ext cx="630195" cy="1025611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72897" y="3496962"/>
            <a:ext cx="296562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9459" y="3496962"/>
            <a:ext cx="420130" cy="518984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69459" y="3496962"/>
            <a:ext cx="1000898" cy="19770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69459" y="3496962"/>
            <a:ext cx="1000898" cy="42013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9459" y="3496962"/>
            <a:ext cx="1000898" cy="6178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869459" y="3496962"/>
            <a:ext cx="1149179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869459" y="3496962"/>
            <a:ext cx="2125363" cy="617838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69459" y="3496962"/>
            <a:ext cx="1804087" cy="803189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69459" y="3496962"/>
            <a:ext cx="481914" cy="1668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23" y="254168"/>
            <a:ext cx="8007350" cy="615553"/>
          </a:xfrm>
        </p:spPr>
        <p:txBody>
          <a:bodyPr/>
          <a:lstStyle/>
          <a:p>
            <a:r>
              <a:rPr lang="en-US" dirty="0" smtClean="0"/>
              <a:t>Round Robin Validation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0949"/>
              </p:ext>
            </p:extLst>
          </p:nvPr>
        </p:nvGraphicFramePr>
        <p:xfrm>
          <a:off x="565150" y="4654675"/>
          <a:ext cx="5138964" cy="975360"/>
        </p:xfrm>
        <a:graphic>
          <a:graphicData uri="http://schemas.openxmlformats.org/drawingml/2006/table">
            <a:tbl>
              <a:tblPr/>
              <a:tblGrid>
                <a:gridCol w="3303620"/>
                <a:gridCol w="183534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Observed RMSE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Theory RMSE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7" y="1195038"/>
            <a:ext cx="7085490" cy="32742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2327" y="5825174"/>
            <a:ext cx="7438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systematic method for quantifying flow model uncertainty in wind resource </a:t>
            </a:r>
            <a:r>
              <a:rPr lang="en-US" sz="1200" dirty="0" smtClean="0"/>
              <a:t>assessment – Alex </a:t>
            </a:r>
            <a:r>
              <a:rPr lang="en-US" sz="1200" dirty="0" err="1" smtClean="0"/>
              <a:t>Clerc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56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94" y="291239"/>
            <a:ext cx="8007350" cy="615553"/>
          </a:xfrm>
        </p:spPr>
        <p:txBody>
          <a:bodyPr/>
          <a:lstStyle/>
          <a:p>
            <a:r>
              <a:rPr lang="en-US" dirty="0" smtClean="0"/>
              <a:t>Elevation Delta vs Error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21" y="1060246"/>
            <a:ext cx="7075986" cy="4327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3365" y="5541683"/>
            <a:ext cx="517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Mesoscale modeling results show no significant</a:t>
            </a:r>
          </a:p>
          <a:p>
            <a:pPr algn="ctr"/>
            <a:r>
              <a:rPr lang="en-US" dirty="0" smtClean="0"/>
              <a:t>relationship between elevation delta and error</a:t>
            </a:r>
          </a:p>
        </p:txBody>
      </p:sp>
    </p:spTree>
    <p:extLst>
      <p:ext uri="{BB962C8B-B14F-4D97-AF65-F5344CB8AC3E}">
        <p14:creationId xmlns:p14="http://schemas.microsoft.com/office/powerpoint/2010/main" val="696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our head…</a:t>
            </a:r>
            <a:endParaRPr lang="en-US" dirty="0"/>
          </a:p>
        </p:txBody>
      </p:sp>
      <p:sp>
        <p:nvSpPr>
          <p:cNvPr id="8" name="AutoShape 4" descr="Image result fo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ixel.nymag.com/imgs/daily/following/2015/12/04/thinky.w529.h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60" y="923400"/>
            <a:ext cx="3660492" cy="24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74" y="1084522"/>
            <a:ext cx="6811585" cy="42794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294" y="291239"/>
            <a:ext cx="8007350" cy="615553"/>
          </a:xfrm>
        </p:spPr>
        <p:txBody>
          <a:bodyPr/>
          <a:lstStyle/>
          <a:p>
            <a:r>
              <a:rPr lang="en-US" dirty="0" smtClean="0"/>
              <a:t>Wind Speed Delta vs Error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1833" y="5541683"/>
            <a:ext cx="509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Mesoscale modeling results show no significant</a:t>
            </a:r>
          </a:p>
          <a:p>
            <a:pPr algn="ctr"/>
            <a:r>
              <a:rPr lang="en-US" dirty="0" smtClean="0"/>
              <a:t>relationship between wind speed delta and error</a:t>
            </a:r>
          </a:p>
        </p:txBody>
      </p:sp>
    </p:spTree>
    <p:extLst>
      <p:ext uri="{BB962C8B-B14F-4D97-AF65-F5344CB8AC3E}">
        <p14:creationId xmlns:p14="http://schemas.microsoft.com/office/powerpoint/2010/main" val="20076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707" t="10890" r="25634" b="12471"/>
          <a:stretch/>
        </p:blipFill>
        <p:spPr>
          <a:xfrm>
            <a:off x="5022890" y="1104504"/>
            <a:ext cx="3990482" cy="561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80" y="303596"/>
            <a:ext cx="8007350" cy="615553"/>
          </a:xfrm>
        </p:spPr>
        <p:txBody>
          <a:bodyPr/>
          <a:lstStyle/>
          <a:p>
            <a:r>
              <a:rPr lang="en-US" dirty="0" smtClean="0"/>
              <a:t>Geographic distribution of bias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826902"/>
              </p:ext>
            </p:extLst>
          </p:nvPr>
        </p:nvGraphicFramePr>
        <p:xfrm>
          <a:off x="4474028" y="337456"/>
          <a:ext cx="4942115" cy="665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38242"/>
              </p:ext>
            </p:extLst>
          </p:nvPr>
        </p:nvGraphicFramePr>
        <p:xfrm>
          <a:off x="264069" y="1353979"/>
          <a:ext cx="4511040" cy="424434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609600"/>
                <a:gridCol w="822960"/>
                <a:gridCol w="822960"/>
                <a:gridCol w="609600"/>
                <a:gridCol w="822960"/>
                <a:gridCol w="822960"/>
              </a:tblGrid>
              <a:tr h="1005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Weighted Mast Prediction </a:t>
                      </a:r>
                      <a:r>
                        <a:rPr lang="en-US" sz="1200" u="none" strike="noStrike" dirty="0">
                          <a:effectLst/>
                        </a:rPr>
                        <a:t>Error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Nearest </a:t>
                      </a:r>
                      <a:r>
                        <a:rPr lang="en-US" sz="1200" u="none" strike="noStrike" dirty="0" smtClean="0">
                          <a:effectLst/>
                        </a:rPr>
                        <a:t>Mast Prediction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Error </a:t>
                      </a:r>
                      <a:r>
                        <a:rPr lang="en-US" sz="1200" u="none" strike="noStrike" dirty="0">
                          <a:effectLst/>
                        </a:rPr>
                        <a:t>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Weighted Predictive 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Nearest Predictive 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-4.1%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-4.6%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12.67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-6.7%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13.64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RMSE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Bias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80" y="303596"/>
            <a:ext cx="8007350" cy="615553"/>
          </a:xfrm>
        </p:spPr>
        <p:txBody>
          <a:bodyPr/>
          <a:lstStyle/>
          <a:p>
            <a:r>
              <a:rPr lang="en-US" dirty="0" smtClean="0"/>
              <a:t>Geographic distribution of bias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4069" y="1353979"/>
          <a:ext cx="4511040" cy="424434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609600"/>
                <a:gridCol w="822960"/>
                <a:gridCol w="822960"/>
                <a:gridCol w="609600"/>
                <a:gridCol w="822960"/>
                <a:gridCol w="822960"/>
              </a:tblGrid>
              <a:tr h="1005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Weighted Mast Prediction </a:t>
                      </a:r>
                      <a:r>
                        <a:rPr lang="en-US" sz="1200" u="none" strike="noStrike" dirty="0">
                          <a:effectLst/>
                        </a:rPr>
                        <a:t>Error 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Nearest </a:t>
                      </a:r>
                      <a:r>
                        <a:rPr lang="en-US" sz="1200" u="none" strike="noStrike" dirty="0" smtClean="0">
                          <a:effectLst/>
                        </a:rPr>
                        <a:t>Mast Prediction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effectLst/>
                        </a:rPr>
                        <a:t>Error </a:t>
                      </a:r>
                      <a:r>
                        <a:rPr lang="en-US" sz="1200" u="none" strike="noStrike" dirty="0">
                          <a:effectLst/>
                        </a:rPr>
                        <a:t>(%)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Weighted Predictive 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Nearest Predictive Distance (km)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14.40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-4.1%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-0.9%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-4.6%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12.67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-6.7%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-3.0%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10.58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1.65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-2.4%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13.64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9.20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8.30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RMSE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11.23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3.17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Bias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1" y="1841156"/>
            <a:ext cx="31015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Weighted mast predictions show much better error characteristics than using the nearest mast only, despite the average predictive distance being substantially higher.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197709" y="5165123"/>
            <a:ext cx="2187145" cy="481914"/>
          </a:xfrm>
          <a:prstGeom prst="frame">
            <a:avLst>
              <a:gd name="adj1" fmla="val 1389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3509318" y="5409788"/>
            <a:ext cx="1307437" cy="45719"/>
          </a:xfrm>
          <a:prstGeom prst="frame">
            <a:avLst>
              <a:gd name="adj1" fmla="val 1389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8800" y="1426027"/>
            <a:ext cx="8013700" cy="4094843"/>
          </a:xfrm>
        </p:spPr>
        <p:txBody>
          <a:bodyPr/>
          <a:lstStyle/>
          <a:p>
            <a:r>
              <a:rPr lang="en-US" dirty="0" smtClean="0"/>
              <a:t>You can have “reasonable” predictive uncertainties at distances of &gt;10 km</a:t>
            </a:r>
          </a:p>
          <a:p>
            <a:endParaRPr lang="en-US" dirty="0" smtClean="0"/>
          </a:p>
          <a:p>
            <a:r>
              <a:rPr lang="en-US" dirty="0" smtClean="0"/>
              <a:t>One should distribute measurements in a way that looks for mesoscale wind regime features, not necessarily bracketing the resource</a:t>
            </a:r>
          </a:p>
          <a:p>
            <a:endParaRPr lang="en-US" dirty="0" smtClean="0"/>
          </a:p>
          <a:p>
            <a:r>
              <a:rPr lang="en-US" dirty="0" smtClean="0"/>
              <a:t>Mesoscale models and a good measurement campaign can be leveraged to significantly improve spatial modeling uncertainty – even in complex terrain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3937" y="291239"/>
            <a:ext cx="8007350" cy="615553"/>
          </a:xfrm>
        </p:spPr>
        <p:txBody>
          <a:bodyPr/>
          <a:lstStyle/>
          <a:p>
            <a:r>
              <a:rPr lang="en-US" dirty="0" smtClean="0"/>
              <a:t>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6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795948"/>
            <a:ext cx="7831137" cy="2279650"/>
          </a:xfrm>
        </p:spPr>
        <p:txBody>
          <a:bodyPr/>
          <a:lstStyle/>
          <a:p>
            <a:r>
              <a:rPr lang="en-US" altLang="en-US" sz="3200" dirty="0" smtClean="0"/>
              <a:t>Thank you</a:t>
            </a:r>
            <a:br>
              <a:rPr lang="en-US" altLang="en-US" sz="3200" dirty="0" smtClean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/>
          </a:p>
        </p:txBody>
      </p:sp>
      <p:sp>
        <p:nvSpPr>
          <p:cNvPr id="1211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113821"/>
            <a:ext cx="7831137" cy="1297312"/>
          </a:xfrm>
        </p:spPr>
        <p:txBody>
          <a:bodyPr/>
          <a:lstStyle/>
          <a:p>
            <a:r>
              <a:rPr lang="en-US" altLang="en-US" dirty="0" smtClean="0"/>
              <a:t>Scott Eichelberger</a:t>
            </a:r>
          </a:p>
          <a:p>
            <a:r>
              <a:rPr lang="en-US" altLang="en-US" dirty="0" err="1" smtClean="0"/>
              <a:t>scott.eichelberger@vaisala.com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5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our head…</a:t>
            </a:r>
            <a:endParaRPr lang="en-US" dirty="0"/>
          </a:p>
        </p:txBody>
      </p:sp>
      <p:pic>
        <p:nvPicPr>
          <p:cNvPr id="7" name="Picture 3" descr="wasp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560" y="923400"/>
            <a:ext cx="2363607" cy="511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4" descr="Image result for th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pixel.nymag.com/imgs/daily/following/2015/12/04/thinky.w529.h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60" y="923400"/>
            <a:ext cx="3660492" cy="24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0377" y="3707025"/>
            <a:ext cx="3293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Linearized Flow Model</a:t>
            </a:r>
          </a:p>
          <a:p>
            <a:endParaRPr lang="en-US" dirty="0" smtClean="0"/>
          </a:p>
          <a:p>
            <a:r>
              <a:rPr lang="en-US" dirty="0" smtClean="0"/>
              <a:t>Flow = mean + perturbation</a:t>
            </a:r>
          </a:p>
          <a:p>
            <a:r>
              <a:rPr lang="en-US" dirty="0"/>
              <a:t> </a:t>
            </a:r>
            <a:r>
              <a:rPr lang="en-US" dirty="0" smtClean="0"/>
              <a:t>    Sheltering Obstructions</a:t>
            </a:r>
          </a:p>
          <a:p>
            <a:r>
              <a:rPr lang="en-US" dirty="0" smtClean="0"/>
              <a:t>     Surface Roughness</a:t>
            </a:r>
          </a:p>
          <a:p>
            <a:r>
              <a:rPr lang="en-US" dirty="0" smtClean="0"/>
              <a:t>     Terrain 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Terrain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336752"/>
            <a:ext cx="4060605" cy="4803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Over-predict </a:t>
            </a:r>
            <a:r>
              <a:rPr lang="en-US" sz="2000" smtClean="0"/>
              <a:t>when moving downhill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45126" y="1969698"/>
            <a:ext cx="4622791" cy="2518499"/>
            <a:chOff x="1617371" y="1950257"/>
            <a:chExt cx="5478305" cy="3176914"/>
          </a:xfrm>
        </p:grpSpPr>
        <p:pic>
          <p:nvPicPr>
            <p:cNvPr id="7" name="Picture 3" descr="wasp.tiff"/>
            <p:cNvPicPr>
              <a:picLocks noChangeAspect="1"/>
            </p:cNvPicPr>
            <p:nvPr/>
          </p:nvPicPr>
          <p:blipFill rotWithShape="1">
            <a:blip r:embed="rId2"/>
            <a:srcRect l="6011" t="13656" r="2975" b="61958"/>
            <a:stretch/>
          </p:blipFill>
          <p:spPr bwMode="auto">
            <a:xfrm>
              <a:off x="1617371" y="1950257"/>
              <a:ext cx="5478305" cy="317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917372" y="2656115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98572" y="3984172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03593" y="2816867"/>
              <a:ext cx="1697006" cy="11673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2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Terrain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336752"/>
            <a:ext cx="4060605" cy="4803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Over-predict </a:t>
            </a:r>
            <a:r>
              <a:rPr lang="en-US" sz="2000" smtClean="0"/>
              <a:t>when moving downhill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45126" y="1969698"/>
            <a:ext cx="4622791" cy="2518499"/>
            <a:chOff x="1617371" y="1950257"/>
            <a:chExt cx="5478305" cy="3176914"/>
          </a:xfrm>
        </p:grpSpPr>
        <p:pic>
          <p:nvPicPr>
            <p:cNvPr id="7" name="Picture 3" descr="wasp.tiff"/>
            <p:cNvPicPr>
              <a:picLocks noChangeAspect="1"/>
            </p:cNvPicPr>
            <p:nvPr/>
          </p:nvPicPr>
          <p:blipFill rotWithShape="1">
            <a:blip r:embed="rId2"/>
            <a:srcRect l="6011" t="13656" r="2975" b="61958"/>
            <a:stretch/>
          </p:blipFill>
          <p:spPr bwMode="auto">
            <a:xfrm>
              <a:off x="1617371" y="1950257"/>
              <a:ext cx="5478305" cy="317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917372" y="2656115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98572" y="3984172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03593" y="2816867"/>
              <a:ext cx="1697006" cy="116730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53915" y="4636170"/>
            <a:ext cx="3932764" cy="69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552"/>
              </a:spcBef>
              <a:buClr>
                <a:schemeClr val="accent2"/>
              </a:buClr>
              <a:buFont typeface="Wingdings" pitchFamily="2" charset="2"/>
              <a:buChar char="§"/>
              <a:defRPr sz="23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626400" indent="-1800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080000" indent="-180000" algn="l" defTabSz="914400" rtl="0" eaLnBrk="1" latinLnBrk="0" hangingPunct="1">
              <a:spcBef>
                <a:spcPts val="24"/>
              </a:spcBef>
              <a:buClr>
                <a:schemeClr val="accent2"/>
              </a:buClr>
              <a:buFont typeface="Times New Roman" pitchFamily="18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450800" indent="-1908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17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1818000" indent="-1908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001600" indent="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None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6pPr>
            <a:lvl7pPr marL="2365200" indent="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None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7pPr>
            <a:lvl8pPr marL="2908800" indent="-1800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8pPr>
            <a:lvl9pPr marL="3272400" indent="-1800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Under-predict </a:t>
            </a:r>
            <a:r>
              <a:rPr lang="en-US" sz="2000" smtClean="0"/>
              <a:t>when moving uphill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16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Terrain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00" y="1336752"/>
            <a:ext cx="4060605" cy="48034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Over-predict </a:t>
            </a:r>
            <a:r>
              <a:rPr lang="en-US" sz="2000" smtClean="0"/>
              <a:t>when moving downhill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45126" y="1969698"/>
            <a:ext cx="4622791" cy="2518499"/>
            <a:chOff x="1617371" y="1950257"/>
            <a:chExt cx="5478305" cy="3176914"/>
          </a:xfrm>
        </p:grpSpPr>
        <p:pic>
          <p:nvPicPr>
            <p:cNvPr id="7" name="Picture 3" descr="wasp.tiff"/>
            <p:cNvPicPr>
              <a:picLocks noChangeAspect="1"/>
            </p:cNvPicPr>
            <p:nvPr/>
          </p:nvPicPr>
          <p:blipFill rotWithShape="1">
            <a:blip r:embed="rId2"/>
            <a:srcRect l="6011" t="13656" r="2975" b="61958"/>
            <a:stretch/>
          </p:blipFill>
          <p:spPr bwMode="auto">
            <a:xfrm>
              <a:off x="1617371" y="1950257"/>
              <a:ext cx="5478305" cy="317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917372" y="2656115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98572" y="3984172"/>
              <a:ext cx="0" cy="34834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103593" y="2816867"/>
              <a:ext cx="1697006" cy="116730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053915" y="4636170"/>
            <a:ext cx="3932764" cy="6966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ts val="552"/>
              </a:spcBef>
              <a:buClr>
                <a:schemeClr val="accent2"/>
              </a:buClr>
              <a:buFont typeface="Wingdings" pitchFamily="2" charset="2"/>
              <a:buChar char="§"/>
              <a:defRPr sz="23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1pPr>
            <a:lvl2pPr marL="626400" indent="-1800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2pPr>
            <a:lvl3pPr marL="1080000" indent="-180000" algn="l" defTabSz="914400" rtl="0" eaLnBrk="1" latinLnBrk="0" hangingPunct="1">
              <a:spcBef>
                <a:spcPts val="24"/>
              </a:spcBef>
              <a:buClr>
                <a:schemeClr val="accent2"/>
              </a:buClr>
              <a:buFont typeface="Times New Roman" pitchFamily="18" charset="0"/>
              <a:buChar char="–"/>
              <a:defRPr sz="20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3pPr>
            <a:lvl4pPr marL="1450800" indent="-1908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17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4pPr>
            <a:lvl5pPr marL="1818000" indent="-1908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5pPr>
            <a:lvl6pPr marL="2001600" indent="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None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6pPr>
            <a:lvl7pPr marL="2365200" indent="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None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7pPr>
            <a:lvl8pPr marL="2908800" indent="-1800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Times New Roman" pitchFamily="18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8pPr>
            <a:lvl9pPr marL="3272400" indent="-180000" algn="l" defTabSz="914400" rtl="0" eaLnBrk="1" latinLnBrk="0" hangingPunct="1">
              <a:spcBef>
                <a:spcPts val="384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rgbClr val="4C4C4C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 smtClean="0"/>
              <a:t>Under-predict </a:t>
            </a:r>
            <a:r>
              <a:rPr lang="en-US" sz="2000" smtClean="0"/>
              <a:t>when moving uphill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24896" y="5480830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Based on these expected errors, best practice is to bracket </a:t>
            </a:r>
          </a:p>
          <a:p>
            <a:pPr algn="ctr"/>
            <a:r>
              <a:rPr lang="en-US" dirty="0" smtClean="0"/>
              <a:t>the wind resource with measurements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0" y="264810"/>
            <a:ext cx="8788919" cy="1179894"/>
          </a:xfrm>
        </p:spPr>
        <p:txBody>
          <a:bodyPr/>
          <a:lstStyle/>
          <a:p>
            <a:r>
              <a:rPr lang="en-US" sz="3200" dirty="0" smtClean="0"/>
              <a:t>Using High Performance Computing to run Numerical Weather Prediction Models</a:t>
            </a:r>
            <a:endParaRPr lang="en-US" sz="3200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8481" y="1618903"/>
            <a:ext cx="4732050" cy="39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0" y="264810"/>
            <a:ext cx="8788919" cy="1179894"/>
          </a:xfrm>
        </p:spPr>
        <p:txBody>
          <a:bodyPr/>
          <a:lstStyle/>
          <a:p>
            <a:r>
              <a:rPr lang="en-US" sz="3200" dirty="0" smtClean="0"/>
              <a:t>Using High Performance Computing to run Numerical Weather Prediction Models</a:t>
            </a:r>
            <a:endParaRPr lang="en-US" sz="3200" dirty="0"/>
          </a:p>
        </p:txBody>
      </p:sp>
      <p:pic>
        <p:nvPicPr>
          <p:cNvPr id="3" name="ComplexflowClip.mp4_encod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1624" y="1444704"/>
            <a:ext cx="6175829" cy="463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284560"/>
            <a:ext cx="8007350" cy="615553"/>
          </a:xfrm>
        </p:spPr>
        <p:txBody>
          <a:bodyPr/>
          <a:lstStyle/>
          <a:p>
            <a:r>
              <a:rPr lang="en-US" dirty="0" smtClean="0"/>
              <a:t>NWP Model Setup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717589"/>
            <a:ext cx="62055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WRF Version 3.5.1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Nested grids: 40.5km, 13.5km, 4.5km, 1.5km, and 500m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Reanalysis data: MERRA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Terrain data: SRTM 90m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err="1" smtClean="0"/>
              <a:t>Landuse</a:t>
            </a:r>
            <a:r>
              <a:rPr lang="en-US" dirty="0" smtClean="0"/>
              <a:t> data: </a:t>
            </a:r>
            <a:r>
              <a:rPr lang="en-US" dirty="0" err="1" smtClean="0"/>
              <a:t>GlobCover</a:t>
            </a:r>
            <a:r>
              <a:rPr lang="en-US" dirty="0" smtClean="0"/>
              <a:t> 300m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dirty="0" smtClean="0"/>
              <a:t>Time-Varying Microscale Model to final 90m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4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TIER Interim PowerPoint Template">
  <a:themeElements>
    <a:clrScheme name="Vaisala">
      <a:dk1>
        <a:srgbClr val="000000"/>
      </a:dk1>
      <a:lt1>
        <a:srgbClr val="FFFFFF"/>
      </a:lt1>
      <a:dk2>
        <a:srgbClr val="0099B5"/>
      </a:dk2>
      <a:lt2>
        <a:srgbClr val="7D7D7D"/>
      </a:lt2>
      <a:accent1>
        <a:srgbClr val="00728F"/>
      </a:accent1>
      <a:accent2>
        <a:srgbClr val="D15B05"/>
      </a:accent2>
      <a:accent3>
        <a:srgbClr val="009AC8"/>
      </a:accent3>
      <a:accent4>
        <a:srgbClr val="000000"/>
      </a:accent4>
      <a:accent5>
        <a:srgbClr val="AABCC6"/>
      </a:accent5>
      <a:accent6>
        <a:srgbClr val="FFDE6C"/>
      </a:accent6>
      <a:hlink>
        <a:srgbClr val="D15B05"/>
      </a:hlink>
      <a:folHlink>
        <a:srgbClr val="FFDE6C"/>
      </a:folHlink>
    </a:clrScheme>
    <a:fontScheme name="Va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folio Variability" id="{AFA71CFF-9269-4914-8910-57F7B7D18DF8}" vid="{E9CE437D-2104-4F49-959B-295833C0FB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831</Words>
  <Application>Microsoft Office PowerPoint</Application>
  <PresentationFormat>On-screen Show (4:3)</PresentationFormat>
  <Paragraphs>274</Paragraphs>
  <Slides>24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3TIER Interim PowerPoint Template</vt:lpstr>
      <vt:lpstr>Spatial Modeling Performance in Complex Terrain  Scott Eichelberger, Vaisala</vt:lpstr>
      <vt:lpstr>What is in our head…</vt:lpstr>
      <vt:lpstr>What is in our head…</vt:lpstr>
      <vt:lpstr>Complex Terrain Expectations</vt:lpstr>
      <vt:lpstr>Complex Terrain Expectations</vt:lpstr>
      <vt:lpstr>Complex Terrain Expectations</vt:lpstr>
      <vt:lpstr>Using High Performance Computing to run Numerical Weather Prediction Models</vt:lpstr>
      <vt:lpstr>Using High Performance Computing to run Numerical Weather Prediction Models</vt:lpstr>
      <vt:lpstr>NWP Model Setup</vt:lpstr>
      <vt:lpstr>NWP Model Setup</vt:lpstr>
      <vt:lpstr>NWP Model Setup</vt:lpstr>
      <vt:lpstr>Site Description</vt:lpstr>
      <vt:lpstr>Site Description</vt:lpstr>
      <vt:lpstr>Wind Speed vs Elevation</vt:lpstr>
      <vt:lpstr>Round Robin Validation</vt:lpstr>
      <vt:lpstr>Round Robin Validation</vt:lpstr>
      <vt:lpstr>Round Robin Validation</vt:lpstr>
      <vt:lpstr>Round Robin Validation</vt:lpstr>
      <vt:lpstr>Elevation Delta vs Error</vt:lpstr>
      <vt:lpstr>Wind Speed Delta vs Error</vt:lpstr>
      <vt:lpstr>Geographic distribution of bias</vt:lpstr>
      <vt:lpstr>Geographic distribution of bias</vt:lpstr>
      <vt:lpstr>What does this mean?</vt:lpstr>
      <vt:lpstr>Thank you   </vt:lpstr>
    </vt:vector>
  </TitlesOfParts>
  <Company>Vaisala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Vaisala Assessment Differentiators</dc:title>
  <dc:creator>Hendrickson Matthew MATTH</dc:creator>
  <cp:lastModifiedBy>Media</cp:lastModifiedBy>
  <cp:revision>128</cp:revision>
  <dcterms:created xsi:type="dcterms:W3CDTF">2015-05-04T13:15:06Z</dcterms:created>
  <dcterms:modified xsi:type="dcterms:W3CDTF">2016-09-27T06:50:39Z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-1497281682</vt:i4>
  </property>
  <property fmtid="{D5CDD505-2E9C-101B-9397-08002B2CF9AE}" pid="3" name="_NewReviewCycle">
    <vt:lpwstr/>
  </property>
  <property fmtid="{D5CDD505-2E9C-101B-9397-08002B2CF9AE}" pid="4" name="_EmailSubject">
    <vt:lpwstr>3TIER interim PPT template</vt:lpwstr>
  </property>
  <property fmtid="{D5CDD505-2E9C-101B-9397-08002B2CF9AE}" pid="5" name="_AuthorEmail">
    <vt:lpwstr>melanie.scott@vaisala.com</vt:lpwstr>
  </property>
  <property fmtid="{D5CDD505-2E9C-101B-9397-08002B2CF9AE}" pid="6" name="_AuthorEmailDisplayName">
    <vt:lpwstr>Scott Melanie MELS</vt:lpwstr>
  </property>
</Properties>
</file>