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127" r:id="rId1"/>
  </p:sldMasterIdLst>
  <p:notesMasterIdLst>
    <p:notesMasterId r:id="rId15"/>
  </p:notesMasterIdLst>
  <p:handoutMasterIdLst>
    <p:handoutMasterId r:id="rId16"/>
  </p:handoutMasterIdLst>
  <p:sldIdLst>
    <p:sldId id="327" r:id="rId2"/>
    <p:sldId id="436" r:id="rId3"/>
    <p:sldId id="434" r:id="rId4"/>
    <p:sldId id="448" r:id="rId5"/>
    <p:sldId id="437" r:id="rId6"/>
    <p:sldId id="450" r:id="rId7"/>
    <p:sldId id="440" r:id="rId8"/>
    <p:sldId id="441" r:id="rId9"/>
    <p:sldId id="442" r:id="rId10"/>
    <p:sldId id="447" r:id="rId11"/>
    <p:sldId id="452" r:id="rId12"/>
    <p:sldId id="421" r:id="rId13"/>
    <p:sldId id="423" r:id="rId14"/>
  </p:sldIdLst>
  <p:sldSz cx="9144000" cy="6858000" type="screen4x3"/>
  <p:notesSz cx="6797675" cy="992822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Standardabschnitt" id="{91EF03B2-3340-4CCC-86AE-7078A83FE5C5}">
          <p14:sldIdLst>
            <p14:sldId id="327"/>
            <p14:sldId id="436"/>
            <p14:sldId id="434"/>
            <p14:sldId id="448"/>
            <p14:sldId id="437"/>
            <p14:sldId id="450"/>
            <p14:sldId id="440"/>
            <p14:sldId id="441"/>
            <p14:sldId id="442"/>
            <p14:sldId id="447"/>
            <p14:sldId id="452"/>
            <p14:sldId id="421"/>
            <p14:sldId id="4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132" userDrawn="1">
          <p15:clr>
            <a:srgbClr val="A4A3A4"/>
          </p15:clr>
        </p15:guide>
        <p15:guide id="4" orient="horz" pos="4201" userDrawn="1">
          <p15:clr>
            <a:srgbClr val="A4A3A4"/>
          </p15:clr>
        </p15:guide>
        <p15:guide id="5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540"/>
    <a:srgbClr val="0000FF"/>
    <a:srgbClr val="FF99CC"/>
    <a:srgbClr val="FF33CC"/>
    <a:srgbClr val="C00000"/>
    <a:srgbClr val="AAB984"/>
    <a:srgbClr val="C0B5A2"/>
    <a:srgbClr val="BCD2EA"/>
    <a:srgbClr val="B6CEE8"/>
    <a:srgbClr val="AAC6E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24" autoAdjust="0"/>
    <p:restoredTop sz="96349" autoAdjust="0"/>
  </p:normalViewPr>
  <p:slideViewPr>
    <p:cSldViewPr snapToGrid="0" snapToObjects="1" showGuides="1">
      <p:cViewPr varScale="1">
        <p:scale>
          <a:sx n="86" d="100"/>
          <a:sy n="86" d="100"/>
        </p:scale>
        <p:origin x="158" y="58"/>
      </p:cViewPr>
      <p:guideLst>
        <p:guide orient="horz" pos="4132"/>
        <p:guide orient="horz" pos="4201"/>
        <p:guide pos="2880"/>
      </p:guideLst>
    </p:cSldViewPr>
  </p:slideViewPr>
  <p:outlineViewPr>
    <p:cViewPr>
      <p:scale>
        <a:sx n="33" d="100"/>
        <a:sy n="33" d="100"/>
      </p:scale>
      <p:origin x="0" y="877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30"/>
    </p:cViewPr>
  </p:sorterViewPr>
  <p:notesViewPr>
    <p:cSldViewPr snapToGrid="0" snapToObjects="1">
      <p:cViewPr varScale="1">
        <p:scale>
          <a:sx n="80" d="100"/>
          <a:sy n="80" d="100"/>
        </p:scale>
        <p:origin x="291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>
              <a:defRPr sz="1200"/>
            </a:lvl1pPr>
          </a:lstStyle>
          <a:p>
            <a:fld id="{5822FA60-41DE-42E4-8436-AFDFFB3DEEC1}" type="datetimeFigureOut">
              <a:rPr lang="en-US" smtClean="0"/>
              <a:pPr/>
              <a:t>9/28/2016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>
              <a:defRPr sz="1200"/>
            </a:lvl1pPr>
          </a:lstStyle>
          <a:p>
            <a:fld id="{A44A801B-2736-4AAB-9B59-7FE860D8E0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5410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Geneva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5526DA-6956-0844-BDCD-57B2D991D203}" type="datetime1">
              <a:rPr lang="en-US"/>
              <a:pPr/>
              <a:t>9/28/2016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153" tIns="46077" rIns="92153" bIns="46077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wrap="square" lIns="92153" tIns="46077" rIns="92153" bIns="46077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Geneva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wrap="square" lIns="92153" tIns="46077" rIns="92153" bIns="4607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13932AA-1C04-D542-BC5A-BD2BECD96F03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6841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Geneva" charset="-128"/>
        <a:cs typeface="Geneva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Arial Unicode MS" pitchFamily="34" charset="-128"/>
        <a:cs typeface="Arial Unicode MS" pitchFamily="34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Arial Unicode MS" pitchFamily="34" charset="-128"/>
        <a:cs typeface="Arial Unicode MS" pitchFamily="34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Arial Unicode MS" pitchFamily="34" charset="-128"/>
        <a:cs typeface="Arial Unicode MS" pitchFamily="34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932AA-1C04-D542-BC5A-BD2BECD96F0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294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787" lvl="1" indent="-172787">
              <a:buFont typeface="Arial" pitchFamily="34" charset="0"/>
              <a:buChar char="•"/>
              <a:defRPr/>
            </a:pPr>
            <a:r>
              <a:rPr lang="en-US" sz="1000" dirty="0"/>
              <a:t>Progress is an unstoppable, transformative force that is building upon itself and accelerating. </a:t>
            </a:r>
          </a:p>
          <a:p>
            <a:pPr marL="172787" lvl="1" indent="-172787">
              <a:buFont typeface="Arial" pitchFamily="34" charset="0"/>
              <a:buChar char="•"/>
              <a:defRPr/>
            </a:pPr>
            <a:r>
              <a:rPr lang="en-US" sz="1000" dirty="0"/>
              <a:t>New technologies, product innovations and materials are developing one on top of another at a dizzying pace and are rapidly changing the world, impacting the way we live and work.</a:t>
            </a:r>
          </a:p>
          <a:p>
            <a:pPr marL="172787" lvl="1" indent="-172787">
              <a:buFont typeface="Arial" pitchFamily="34" charset="0"/>
              <a:buChar char="•"/>
              <a:defRPr/>
            </a:pPr>
            <a:r>
              <a:rPr lang="en-US" sz="1000" dirty="0"/>
              <a:t>And while Innovation makes us more efficient, more productive and more connected, there is a cost, and that cost is risk.   </a:t>
            </a:r>
          </a:p>
          <a:p>
            <a:pPr marL="172787" lvl="1" indent="-172787">
              <a:buFont typeface="Arial" pitchFamily="34" charset="0"/>
              <a:buChar char="•"/>
              <a:defRPr/>
            </a:pPr>
            <a:r>
              <a:rPr lang="en-US" sz="1000" dirty="0"/>
              <a:t>Because in the rush to make what is new and better available to all, people, companies and the environment can be exposed to potentially unintended, yet potentially harmful effects.  </a:t>
            </a:r>
          </a:p>
          <a:p>
            <a:pPr marL="172787" lvl="1" indent="-172787">
              <a:buFont typeface="Arial" pitchFamily="34" charset="0"/>
              <a:buChar char="•"/>
              <a:defRPr/>
            </a:pPr>
            <a:r>
              <a:rPr lang="en-US" sz="1000" dirty="0"/>
              <a:t>At UL, we use a rigorous, science-based approach, to stay ahead of emerging risks, including the environment, supply transparency, transaction security and even worker treatment.</a:t>
            </a:r>
          </a:p>
          <a:p>
            <a:pPr marL="172787" lvl="1" indent="-172787">
              <a:buFont typeface="Arial" pitchFamily="34" charset="0"/>
              <a:buChar char="•"/>
              <a:defRPr/>
            </a:pPr>
            <a:r>
              <a:rPr lang="en-US" sz="1000" dirty="0"/>
              <a:t>Our scientists and engineers safeguard innovation by consistently inventing new ways to identify problems and help companies solve them</a:t>
            </a:r>
          </a:p>
          <a:p>
            <a:pPr lvl="1" defTabSz="921532" eaLnBrk="1" hangingPunct="1"/>
            <a:endParaRPr lang="en-US" sz="1600" dirty="0">
              <a:latin typeface="Arial" charset="0"/>
              <a:cs typeface="Arial Unicode MS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922C2-942D-4905-B34E-0F633114CEA6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945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15907"/>
            <a:ext cx="5438140" cy="2824732"/>
          </a:xfrm>
        </p:spPr>
        <p:txBody>
          <a:bodyPr>
            <a:normAutofit/>
          </a:bodyPr>
          <a:lstStyle/>
          <a:p>
            <a:pPr marL="345575" indent="-345575">
              <a:buFont typeface="Arial"/>
              <a:buChar char="•"/>
            </a:pPr>
            <a:r>
              <a:rPr lang="en-US" sz="1000" dirty="0"/>
              <a:t>With a track record spanning more than a century, UL has been redefining safety, from the public adoption of electricity to new breakthroughs in sustainability, renewable energy and nanotechnology. </a:t>
            </a:r>
          </a:p>
          <a:p>
            <a:pPr marL="345575" indent="-345575">
              <a:buFont typeface="Arial"/>
              <a:buChar char="•"/>
            </a:pPr>
            <a:r>
              <a:rPr lang="en-US" sz="1000" dirty="0"/>
              <a:t>The UL mark appears on 22 billion products worldwide, signaling peace of mind to consumers, customers, businesses and governments.  </a:t>
            </a:r>
          </a:p>
          <a:p>
            <a:pPr marL="345575" indent="-345575">
              <a:buFont typeface="Arial"/>
              <a:buChar char="•"/>
            </a:pPr>
            <a:r>
              <a:rPr lang="en-US" sz="1000" dirty="0"/>
              <a:t>Last year, UL evaluated over 20,000 different types of products and conducted more than 92,000 individual product evaluations.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922C2-942D-4905-B34E-0F633114CEA6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806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932AA-1C04-D542-BC5A-BD2BECD96F0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236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932AA-1C04-D542-BC5A-BD2BECD96F0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23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cid:87F0A492-9020-4A03-BE0F-C78A03C36FA9@local.arpa" TargetMode="External"/><Relationship Id="rId5" Type="http://schemas.openxmlformats.org/officeDocument/2006/relationships/image" Target="../media/image5.png"/><Relationship Id="rId4" Type="http://schemas.openxmlformats.org/officeDocument/2006/relationships/image" Target="cid:BFEFF7E5-6780-446B-948A-937EFD7EC1E2@local.arpa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cid:475AB918-3D20-4934-9638-EE04E0B7DB65@local.arpa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cid:87F0A492-9020-4A03-BE0F-C78A03C36FA9@local.arpa" TargetMode="Externa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cid:475AB918-3D20-4934-9638-EE04E0B7DB65@local.arpa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cid:87F0A492-9020-4A03-BE0F-C78A03C36FA9@local.arpa" TargetMode="Externa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Whi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7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999" y="2052000"/>
            <a:ext cx="8280000" cy="720000"/>
          </a:xfrm>
          <a:prstGeom prst="rect">
            <a:avLst/>
          </a:prstGeom>
        </p:spPr>
        <p:txBody>
          <a:bodyPr/>
          <a:lstStyle>
            <a:lvl1pPr algn="l">
              <a:defRPr sz="4600" b="1">
                <a:solidFill>
                  <a:srgbClr val="00254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8000" y="2772000"/>
            <a:ext cx="8280000" cy="180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002540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>
            <a:off x="8006144" y="63093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13" name="C015ED22-11C9-4C03-9716-F25C45463645" descr="cid:BFEFF7E5-6780-446B-948A-937EFD7EC1E2@local.arpa"/>
          <p:cNvPicPr>
            <a:picLocks noChangeAspect="1" noChangeArrowheads="1"/>
          </p:cNvPicPr>
          <p:nvPr userDrawn="1"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2205" y="635001"/>
            <a:ext cx="1295646" cy="9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759686E2-515E-41BD-9870-72B45CFE2BEE" descr="cid:87F0A492-9020-4A03-BE0F-C78A03C36FA9@local.arpa"/>
          <p:cNvPicPr>
            <a:picLocks noChangeAspect="1" noChangeArrowheads="1"/>
          </p:cNvPicPr>
          <p:nvPr userDrawn="1"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3" y="6567845"/>
            <a:ext cx="984000" cy="1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985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Red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4D0839B-85CA-4CC1-89D8-D75F41DAD480" descr="cid:475AB918-3D20-4934-9638-EE04E0B7DB65@local.arpa"/>
          <p:cNvPicPr>
            <a:picLocks noChangeAspect="1" noChangeArrowheads="1"/>
          </p:cNvPicPr>
          <p:nvPr userDrawn="1"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1873" y="632209"/>
            <a:ext cx="1257289" cy="105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000" y="2052000"/>
            <a:ext cx="828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4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000" y="2772000"/>
            <a:ext cx="828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defRPr lang="en-US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lvl="0" indent="0">
              <a:buNone/>
            </a:pPr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1" name="759686E2-515E-41BD-9870-72B45CFE2BEE" descr="cid:87F0A492-9020-4A03-BE0F-C78A03C36FA9@local.arpa"/>
          <p:cNvPicPr>
            <a:picLocks noChangeAspect="1" noChangeArrowheads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3" y="6567845"/>
            <a:ext cx="984000" cy="1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561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Red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4D0839B-85CA-4CC1-89D8-D75F41DAD480" descr="cid:475AB918-3D20-4934-9638-EE04E0B7DB65@local.arpa"/>
          <p:cNvPicPr>
            <a:picLocks noChangeAspect="1" noChangeArrowheads="1"/>
          </p:cNvPicPr>
          <p:nvPr userDrawn="1"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1873" y="632209"/>
            <a:ext cx="1257289" cy="105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000" y="2052000"/>
            <a:ext cx="828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4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1" name="759686E2-515E-41BD-9870-72B45CFE2BEE" descr="cid:87F0A492-9020-4A03-BE0F-C78A03C36FA9@local.arpa"/>
          <p:cNvPicPr>
            <a:picLocks noChangeAspect="1" noChangeArrowheads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3" y="6567845"/>
            <a:ext cx="984000" cy="1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599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B4EA-67D4-5140-A2A3-E2874094B6D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795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306000"/>
            <a:ext cx="63720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540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B4EA-67D4-5140-A2A3-E2874094B6D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470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B5ED7EB-F82B-164E-88DB-5DCEE08C0DAE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60000" y="306000"/>
            <a:ext cx="63720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355600" y="1600200"/>
            <a:ext cx="8432800" cy="45339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093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F45F1C4-3D15-304B-92AA-8BF288FF296E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>
          <a:xfrm>
            <a:off x="355600" y="1600200"/>
            <a:ext cx="4104000" cy="45339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4684400" y="1600200"/>
            <a:ext cx="4104000" cy="45339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360000" y="306000"/>
            <a:ext cx="63720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70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5.xml"/><Relationship Id="rId10" Type="http://schemas.openxmlformats.org/officeDocument/2006/relationships/image" Target="cid:108C907B-76B2-4719-9035-7868A106F174@local.arpa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0019" y="6417418"/>
            <a:ext cx="4730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7020B4EA-67D4-5140-A2A3-E2874094B6D9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12" name="51F3FFF2-2D7F-43AA-B9EE-5428E7B99CD8" descr="cid:108C907B-76B2-4719-9035-7868A106F174@local.arpa"/>
          <p:cNvPicPr>
            <a:picLocks noChangeAspect="1" noChangeArrowheads="1"/>
          </p:cNvPicPr>
          <p:nvPr userDrawn="1"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091" y="6529243"/>
            <a:ext cx="843429" cy="1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355600" y="1600200"/>
            <a:ext cx="8432800" cy="453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3" name="Titelplatzhalter 2"/>
          <p:cNvSpPr>
            <a:spLocks noGrp="1"/>
          </p:cNvSpPr>
          <p:nvPr>
            <p:ph type="title"/>
          </p:nvPr>
        </p:nvSpPr>
        <p:spPr>
          <a:xfrm>
            <a:off x="360000" y="306000"/>
            <a:ext cx="6372000" cy="1144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484" y="433871"/>
            <a:ext cx="55168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5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800" b="1" kern="1200" spc="-60" baseline="0">
          <a:solidFill>
            <a:srgbClr val="002540"/>
          </a:solidFill>
          <a:latin typeface="Arial"/>
          <a:ea typeface="Geneva" charset="-128"/>
          <a:cs typeface="Geneva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  <a:ea typeface="Geneva" charset="-128"/>
          <a:cs typeface="Geneva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  <a:ea typeface="Geneva" charset="-128"/>
          <a:cs typeface="Geneva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  <a:ea typeface="Geneva" charset="-128"/>
          <a:cs typeface="Geneva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  <a:ea typeface="Geneva" charset="-128"/>
          <a:cs typeface="Geneva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Helvetica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Helvetica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Helvetica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Helvetic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Arial"/>
          <a:ea typeface="Geneva" charset="-128"/>
          <a:cs typeface="Geneva" charset="0"/>
        </a:defRPr>
      </a:lvl1pPr>
      <a:lvl2pPr marL="344488" indent="-171450" algn="l" defTabSz="457200" rtl="0" eaLnBrk="1" fontAlgn="base" hangingPunct="1">
        <a:spcBef>
          <a:spcPts val="12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/>
          <a:ea typeface="Arial Unicode MS" pitchFamily="34" charset="-128"/>
          <a:cs typeface="Arial Unicode MS" pitchFamily="34" charset="-128"/>
        </a:defRPr>
      </a:lvl2pPr>
      <a:lvl3pPr marL="569913" indent="-225425" algn="l" defTabSz="457200" rtl="0" eaLnBrk="1" fontAlgn="base" hangingPunct="1">
        <a:spcBef>
          <a:spcPts val="600"/>
        </a:spcBef>
        <a:spcAft>
          <a:spcPct val="0"/>
        </a:spcAft>
        <a:buFont typeface="Arial" charset="0"/>
        <a:buChar char="-"/>
        <a:defRPr sz="1600" kern="1200">
          <a:solidFill>
            <a:schemeClr val="tx1"/>
          </a:solidFill>
          <a:latin typeface="Arial"/>
          <a:ea typeface="Arial Unicode MS" pitchFamily="34" charset="-128"/>
          <a:cs typeface="Arial Unicode MS" pitchFamily="34" charset="-128"/>
        </a:defRPr>
      </a:lvl3pPr>
      <a:lvl4pPr marL="801688" indent="-231775" algn="l" defTabSz="457200" rtl="0" eaLnBrk="1" fontAlgn="base" hangingPunct="1">
        <a:spcBef>
          <a:spcPts val="6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Arial"/>
          <a:ea typeface="Arial Unicode MS" pitchFamily="34" charset="-128"/>
          <a:cs typeface="Arial Unicode MS" pitchFamily="34" charset="-128"/>
        </a:defRPr>
      </a:lvl4pPr>
      <a:lvl5pPr marL="974725" indent="-173038" algn="l" defTabSz="457200" rtl="0" eaLnBrk="1" fontAlgn="base" hangingPunct="1">
        <a:spcBef>
          <a:spcPts val="600"/>
        </a:spcBef>
        <a:spcAft>
          <a:spcPct val="0"/>
        </a:spcAft>
        <a:buFont typeface="Arial" charset="0"/>
        <a:buChar char="-"/>
        <a:defRPr sz="1600" kern="1200">
          <a:solidFill>
            <a:schemeClr val="tx1"/>
          </a:solidFill>
          <a:latin typeface="Arial"/>
          <a:ea typeface="Arial Unicode MS" pitchFamily="34" charset="-128"/>
          <a:cs typeface="Arial Unicode MS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0">
          <p15:clr>
            <a:srgbClr val="F26B43"/>
          </p15:clr>
        </p15:guide>
        <p15:guide id="2" pos="5488">
          <p15:clr>
            <a:srgbClr val="F26B43"/>
          </p15:clr>
        </p15:guide>
        <p15:guide id="3" pos="272">
          <p15:clr>
            <a:srgbClr val="F26B43"/>
          </p15:clr>
        </p15:guide>
        <p15:guide id="4" pos="224">
          <p15:clr>
            <a:srgbClr val="F26B43"/>
          </p15:clr>
        </p15:guide>
        <p15:guide id="5" pos="5536">
          <p15:clr>
            <a:srgbClr val="F26B43"/>
          </p15:clr>
        </p15:guide>
        <p15:guide id="6" orient="horz" pos="1008">
          <p15:clr>
            <a:srgbClr val="F26B43"/>
          </p15:clr>
        </p15:guide>
        <p15:guide id="7" orient="horz" pos="3864">
          <p15:clr>
            <a:srgbClr val="F26B43"/>
          </p15:clr>
        </p15:guide>
        <p15:guide id="8" orient="horz" pos="19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"/><Relationship Id="rId3" Type="http://schemas.openxmlformats.org/officeDocument/2006/relationships/image" Target="../media/image28.tif"/><Relationship Id="rId7" Type="http://schemas.openxmlformats.org/officeDocument/2006/relationships/image" Target="../media/image32.tif"/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tif"/><Relationship Id="rId5" Type="http://schemas.openxmlformats.org/officeDocument/2006/relationships/image" Target="../media/image30.tif"/><Relationship Id="rId4" Type="http://schemas.openxmlformats.org/officeDocument/2006/relationships/image" Target="../media/image29.t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cid:BFEFF7E5-6780-446B-948A-937EFD7EC1E2@local.arpa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image" Target="../media/image12.tif"/><Relationship Id="rId7" Type="http://schemas.openxmlformats.org/officeDocument/2006/relationships/image" Target="../media/image16.tif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tif"/><Relationship Id="rId5" Type="http://schemas.openxmlformats.org/officeDocument/2006/relationships/image" Target="../media/image14.tif"/><Relationship Id="rId4" Type="http://schemas.openxmlformats.org/officeDocument/2006/relationships/image" Target="../media/image13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t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2013" y="1594803"/>
            <a:ext cx="8280000" cy="720000"/>
          </a:xfrm>
        </p:spPr>
        <p:txBody>
          <a:bodyPr>
            <a:noAutofit/>
          </a:bodyPr>
          <a:lstStyle/>
          <a:p>
            <a:pPr marL="1079500" indent="-1079500"/>
            <a:r>
              <a:rPr lang="en-US" sz="3200" dirty="0"/>
              <a:t>Wake effects at FINO </a:t>
            </a:r>
            <a:r>
              <a:rPr lang="en-US" sz="3200" dirty="0" smtClean="0"/>
              <a:t>1</a:t>
            </a:r>
            <a:br>
              <a:rPr lang="en-US" sz="3200" dirty="0" smtClean="0"/>
            </a:br>
            <a:r>
              <a:rPr lang="en-US" sz="2400" dirty="0" smtClean="0"/>
              <a:t>new </a:t>
            </a:r>
            <a:r>
              <a:rPr lang="en-US" sz="2400" dirty="0"/>
              <a:t>observations since the construction </a:t>
            </a:r>
            <a:r>
              <a:rPr lang="en-US" sz="2400" dirty="0" smtClean="0"/>
              <a:t>of</a:t>
            </a:r>
            <a:br>
              <a:rPr lang="en-US" sz="2400" dirty="0" smtClean="0"/>
            </a:br>
            <a:r>
              <a:rPr lang="en-US" sz="2400" dirty="0" err="1" smtClean="0"/>
              <a:t>Trianel</a:t>
            </a:r>
            <a:r>
              <a:rPr lang="en-US" sz="2400" dirty="0" smtClean="0"/>
              <a:t> </a:t>
            </a:r>
            <a:r>
              <a:rPr lang="en-US" sz="2400" dirty="0" err="1"/>
              <a:t>Borkum</a:t>
            </a:r>
            <a:r>
              <a:rPr lang="en-US" sz="2400" dirty="0"/>
              <a:t> &amp; </a:t>
            </a:r>
            <a:r>
              <a:rPr lang="en-US" sz="2400" dirty="0" err="1"/>
              <a:t>Borkum</a:t>
            </a:r>
            <a:r>
              <a:rPr lang="en-US" sz="2400" dirty="0"/>
              <a:t> </a:t>
            </a:r>
            <a:r>
              <a:rPr lang="en-US" sz="2400" dirty="0" err="1"/>
              <a:t>Riffgrund</a:t>
            </a:r>
            <a:r>
              <a:rPr lang="en-US" sz="2400" dirty="0"/>
              <a:t> I wind farms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64341" y="2990601"/>
            <a:ext cx="8272800" cy="1773936"/>
          </a:xfrm>
        </p:spPr>
        <p:txBody>
          <a:bodyPr/>
          <a:lstStyle/>
          <a:p>
            <a:r>
              <a:rPr lang="en-US" dirty="0" smtClean="0"/>
              <a:t>R. </a:t>
            </a:r>
            <a:r>
              <a:rPr lang="en-US" dirty="0" err="1" smtClean="0"/>
              <a:t>Frühmann</a:t>
            </a:r>
            <a:r>
              <a:rPr lang="en-US" dirty="0" smtClean="0"/>
              <a:t>, T. Neumann,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376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Spectral</a:t>
            </a:r>
            <a:r>
              <a:rPr lang="de-DE" dirty="0" smtClean="0"/>
              <a:t> </a:t>
            </a:r>
            <a:r>
              <a:rPr lang="de-DE" dirty="0" err="1" smtClean="0"/>
              <a:t>evaluation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wind </a:t>
            </a:r>
            <a:r>
              <a:rPr lang="de-DE" dirty="0" err="1" smtClean="0"/>
              <a:t>speed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817" y="991617"/>
            <a:ext cx="2123599" cy="167687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B4EA-67D4-5140-A2A3-E2874094B6D9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39268" y="4847758"/>
            <a:ext cx="25918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Sector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width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 10°.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Spectra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calculated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using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 „</a:t>
            </a:r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pwelch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“ </a:t>
            </a:r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function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 in </a:t>
            </a:r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MatLab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 a 10 min </a:t>
            </a:r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period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smtClean="0">
                <a:latin typeface="Arial" pitchFamily="34" charset="0"/>
                <a:cs typeface="Arial" pitchFamily="34" charset="0"/>
              </a:rPr>
              <a:t>Data </a:t>
            </a:r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recorded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 at 20 Hz.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smtClean="0">
                <a:latin typeface="Arial" pitchFamily="34" charset="0"/>
                <a:cs typeface="Arial" pitchFamily="34" charset="0"/>
              </a:rPr>
              <a:t>U-</a:t>
            </a:r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component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 wind </a:t>
            </a:r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speed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 at 80 m.</a:t>
            </a:r>
            <a:endParaRPr lang="de-DE" sz="1200" dirty="0"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30" y="1518081"/>
            <a:ext cx="5621229" cy="421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30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9" y="2704105"/>
            <a:ext cx="2123599" cy="167687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B4EA-67D4-5140-A2A3-E2874094B6D9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599" y="302543"/>
            <a:ext cx="2880000" cy="216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599" y="2462543"/>
            <a:ext cx="2880000" cy="216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599" y="4622543"/>
            <a:ext cx="2880000" cy="216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99" y="302543"/>
            <a:ext cx="2880000" cy="216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99" y="2462543"/>
            <a:ext cx="2880000" cy="216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99" y="4622543"/>
            <a:ext cx="2880000" cy="216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06000"/>
            <a:ext cx="2019216" cy="1143000"/>
          </a:xfrm>
        </p:spPr>
        <p:txBody>
          <a:bodyPr>
            <a:normAutofit/>
          </a:bodyPr>
          <a:lstStyle/>
          <a:p>
            <a:r>
              <a:rPr lang="de-DE" sz="1600" dirty="0" err="1" smtClean="0"/>
              <a:t>Spectral</a:t>
            </a:r>
            <a:r>
              <a:rPr lang="de-DE" sz="1600" dirty="0" smtClean="0"/>
              <a:t> </a:t>
            </a:r>
            <a:r>
              <a:rPr lang="de-DE" sz="1600" dirty="0" err="1" smtClean="0"/>
              <a:t>evaluation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wind </a:t>
            </a:r>
            <a:r>
              <a:rPr lang="de-DE" sz="1600" dirty="0" err="1" smtClean="0"/>
              <a:t>speed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90510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Conclusions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0AC3B-1256-4889-AA76-7C7E92B9580D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85775" y="3324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 dirty="0"/>
          </a:p>
        </p:txBody>
      </p:sp>
      <p:sp>
        <p:nvSpPr>
          <p:cNvPr id="22" name="Text Placeholder 11"/>
          <p:cNvSpPr txBox="1">
            <a:spLocks/>
          </p:cNvSpPr>
          <p:nvPr/>
        </p:nvSpPr>
        <p:spPr>
          <a:xfrm>
            <a:off x="355600" y="878400"/>
            <a:ext cx="8432800" cy="5353724"/>
          </a:xfrm>
          <a:prstGeom prst="rect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/>
                <a:ea typeface="Geneva" charset="-128"/>
                <a:cs typeface="Geneva" charset="0"/>
              </a:defRPr>
            </a:lvl1pPr>
            <a:lvl2pPr marL="344488" indent="-171450" algn="l" defTabSz="457200" rtl="0" eaLnBrk="1" fontAlgn="base" hangingPunct="1">
              <a:spcBef>
                <a:spcPts val="12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2pPr>
            <a:lvl3pPr marL="569913" indent="-225425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-"/>
              <a:defRPr sz="1600"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3pPr>
            <a:lvl4pPr marL="801688" indent="-231775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4pPr>
            <a:lvl5pPr marL="974725" indent="-173038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-"/>
              <a:defRPr sz="1600"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 smtClean="0"/>
              <a:t>An </a:t>
            </a:r>
            <a:r>
              <a:rPr lang="de-DE" dirty="0" err="1" smtClean="0"/>
              <a:t>increase</a:t>
            </a:r>
            <a:r>
              <a:rPr lang="de-DE" dirty="0" smtClean="0"/>
              <a:t> in </a:t>
            </a:r>
            <a:r>
              <a:rPr lang="de-DE" dirty="0" err="1" smtClean="0"/>
              <a:t>turbulence</a:t>
            </a:r>
            <a:r>
              <a:rPr lang="de-DE" dirty="0" smtClean="0"/>
              <a:t> </a:t>
            </a:r>
            <a:r>
              <a:rPr lang="de-DE" dirty="0" err="1" smtClean="0"/>
              <a:t>intensity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clearly</a:t>
            </a:r>
            <a:r>
              <a:rPr lang="de-DE" dirty="0" smtClean="0"/>
              <a:t> </a:t>
            </a:r>
            <a:r>
              <a:rPr lang="de-DE" dirty="0" err="1" smtClean="0"/>
              <a:t>present</a:t>
            </a:r>
            <a:r>
              <a:rPr lang="de-DE" dirty="0" smtClean="0"/>
              <a:t>, </a:t>
            </a:r>
            <a:r>
              <a:rPr lang="de-DE" dirty="0" err="1" smtClean="0"/>
              <a:t>noticeable</a:t>
            </a:r>
            <a:r>
              <a:rPr lang="de-DE" dirty="0" smtClean="0"/>
              <a:t> </a:t>
            </a:r>
            <a:r>
              <a:rPr lang="de-DE" dirty="0" err="1" smtClean="0"/>
              <a:t>several</a:t>
            </a:r>
            <a:r>
              <a:rPr lang="de-DE" dirty="0" smtClean="0"/>
              <a:t> km </a:t>
            </a:r>
            <a:r>
              <a:rPr lang="de-DE" dirty="0" err="1" smtClean="0"/>
              <a:t>distant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wake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medium </a:t>
            </a:r>
            <a:r>
              <a:rPr lang="de-DE" dirty="0" err="1" smtClean="0"/>
              <a:t>sized</a:t>
            </a:r>
            <a:r>
              <a:rPr lang="de-DE" dirty="0" smtClean="0"/>
              <a:t> wind </a:t>
            </a:r>
            <a:r>
              <a:rPr lang="de-DE" dirty="0" err="1" smtClean="0"/>
              <a:t>farms</a:t>
            </a:r>
            <a:r>
              <a:rPr lang="de-DE" dirty="0" smtClean="0"/>
              <a:t>.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 err="1" smtClean="0"/>
              <a:t>Turbulence</a:t>
            </a:r>
            <a:r>
              <a:rPr lang="de-DE" dirty="0" smtClean="0"/>
              <a:t> </a:t>
            </a:r>
            <a:r>
              <a:rPr lang="de-DE" dirty="0" err="1" smtClean="0"/>
              <a:t>intensity</a:t>
            </a:r>
            <a:r>
              <a:rPr lang="de-DE" dirty="0" smtClean="0"/>
              <a:t> </a:t>
            </a:r>
            <a:r>
              <a:rPr lang="de-DE" dirty="0" err="1" smtClean="0"/>
              <a:t>indicates</a:t>
            </a:r>
            <a:r>
              <a:rPr lang="de-DE" dirty="0" smtClean="0"/>
              <a:t> </a:t>
            </a:r>
            <a:r>
              <a:rPr lang="de-DE" dirty="0" err="1" smtClean="0"/>
              <a:t>significant</a:t>
            </a:r>
            <a:r>
              <a:rPr lang="de-DE" dirty="0" smtClean="0"/>
              <a:t> </a:t>
            </a:r>
            <a:r>
              <a:rPr lang="de-DE" dirty="0" err="1" smtClean="0"/>
              <a:t>broadening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wake</a:t>
            </a:r>
            <a:r>
              <a:rPr lang="de-DE" dirty="0"/>
              <a:t>.</a:t>
            </a:r>
            <a:endParaRPr lang="de-DE" dirty="0" smtClean="0"/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 smtClean="0"/>
              <a:t>Wind </a:t>
            </a:r>
            <a:r>
              <a:rPr lang="de-DE" dirty="0" err="1" smtClean="0"/>
              <a:t>speed</a:t>
            </a:r>
            <a:r>
              <a:rPr lang="de-DE" dirty="0" smtClean="0"/>
              <a:t> </a:t>
            </a:r>
            <a:r>
              <a:rPr lang="de-DE" dirty="0" err="1" smtClean="0"/>
              <a:t>reductions</a:t>
            </a:r>
            <a:r>
              <a:rPr lang="de-DE" dirty="0" smtClean="0"/>
              <a:t> </a:t>
            </a:r>
            <a:r>
              <a:rPr lang="de-DE" dirty="0" err="1" smtClean="0"/>
              <a:t>well</a:t>
            </a:r>
            <a:r>
              <a:rPr lang="de-DE" dirty="0" smtClean="0"/>
              <a:t> </a:t>
            </a:r>
            <a:r>
              <a:rPr lang="de-DE" dirty="0" err="1" smtClean="0"/>
              <a:t>above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blade </a:t>
            </a:r>
            <a:r>
              <a:rPr lang="de-DE" dirty="0" err="1" smtClean="0"/>
              <a:t>tip</a:t>
            </a:r>
            <a:r>
              <a:rPr lang="de-DE" dirty="0" smtClean="0"/>
              <a:t> </a:t>
            </a:r>
            <a:r>
              <a:rPr lang="de-DE" dirty="0" err="1" smtClean="0"/>
              <a:t>height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observed</a:t>
            </a:r>
            <a:r>
              <a:rPr lang="de-DE" dirty="0" smtClean="0"/>
              <a:t> in </a:t>
            </a:r>
            <a:r>
              <a:rPr lang="de-DE" dirty="0" err="1" smtClean="0"/>
              <a:t>Lidar</a:t>
            </a:r>
            <a:r>
              <a:rPr lang="de-DE" dirty="0" smtClean="0"/>
              <a:t> </a:t>
            </a:r>
            <a:r>
              <a:rPr lang="de-DE" dirty="0" err="1" smtClean="0"/>
              <a:t>measurements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wake</a:t>
            </a:r>
            <a:r>
              <a:rPr lang="de-DE" dirty="0"/>
              <a:t>.</a:t>
            </a:r>
            <a:r>
              <a:rPr lang="de-DE" dirty="0" smtClean="0"/>
              <a:t> </a:t>
            </a:r>
            <a:endParaRPr lang="de-DE" dirty="0" smtClean="0"/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 err="1" smtClean="0"/>
              <a:t>Turbulence</a:t>
            </a:r>
            <a:r>
              <a:rPr lang="de-DE" dirty="0" smtClean="0"/>
              <a:t> </a:t>
            </a:r>
            <a:r>
              <a:rPr lang="de-DE" dirty="0" err="1" smtClean="0"/>
              <a:t>spectra</a:t>
            </a:r>
            <a:r>
              <a:rPr lang="de-DE" dirty="0" smtClean="0"/>
              <a:t> </a:t>
            </a:r>
            <a:r>
              <a:rPr lang="de-DE" dirty="0" err="1" smtClean="0"/>
              <a:t>show</a:t>
            </a:r>
            <a:r>
              <a:rPr lang="de-DE" dirty="0" smtClean="0"/>
              <a:t> </a:t>
            </a:r>
            <a:r>
              <a:rPr lang="de-DE" dirty="0" err="1" smtClean="0"/>
              <a:t>very</a:t>
            </a:r>
            <a:r>
              <a:rPr lang="de-DE" dirty="0" smtClean="0"/>
              <a:t> different </a:t>
            </a:r>
            <a:r>
              <a:rPr lang="de-DE" dirty="0" err="1" smtClean="0"/>
              <a:t>behaviour</a:t>
            </a:r>
            <a:r>
              <a:rPr lang="de-DE" dirty="0" smtClean="0"/>
              <a:t> </a:t>
            </a:r>
            <a:r>
              <a:rPr lang="de-DE" dirty="0" err="1" smtClean="0"/>
              <a:t>depending</a:t>
            </a:r>
            <a:r>
              <a:rPr lang="de-DE" dirty="0" smtClean="0"/>
              <a:t> on </a:t>
            </a:r>
            <a:r>
              <a:rPr lang="de-DE" dirty="0" err="1" smtClean="0"/>
              <a:t>atmospheric</a:t>
            </a:r>
            <a:r>
              <a:rPr lang="de-DE" dirty="0" smtClean="0"/>
              <a:t> </a:t>
            </a:r>
            <a:r>
              <a:rPr lang="de-DE" dirty="0" err="1" smtClean="0"/>
              <a:t>conditions</a:t>
            </a:r>
            <a:r>
              <a:rPr lang="de-DE" dirty="0" smtClean="0"/>
              <a:t> </a:t>
            </a:r>
            <a:r>
              <a:rPr lang="de-DE" dirty="0" smtClean="0"/>
              <a:t>(e.g.: </a:t>
            </a:r>
            <a:r>
              <a:rPr lang="de-DE" dirty="0" err="1" smtClean="0"/>
              <a:t>stability</a:t>
            </a:r>
            <a:r>
              <a:rPr lang="de-DE" dirty="0" smtClean="0"/>
              <a:t>).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 err="1" smtClean="0"/>
              <a:t>Explainable</a:t>
            </a:r>
            <a:r>
              <a:rPr lang="de-DE" dirty="0" smtClean="0"/>
              <a:t> </a:t>
            </a:r>
            <a:r>
              <a:rPr lang="de-DE" dirty="0" err="1" smtClean="0"/>
              <a:t>structure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turbulence</a:t>
            </a:r>
            <a:r>
              <a:rPr lang="de-DE" dirty="0" smtClean="0"/>
              <a:t>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been</a:t>
            </a:r>
            <a:r>
              <a:rPr lang="de-DE" dirty="0" smtClean="0"/>
              <a:t> </a:t>
            </a:r>
            <a:r>
              <a:rPr lang="de-DE" dirty="0" err="1" smtClean="0"/>
              <a:t>identified</a:t>
            </a:r>
            <a:r>
              <a:rPr lang="de-DE" dirty="0" smtClean="0"/>
              <a:t> </a:t>
            </a:r>
            <a:r>
              <a:rPr lang="de-DE" dirty="0" smtClean="0"/>
              <a:t>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near-field</a:t>
            </a:r>
            <a:r>
              <a:rPr lang="de-DE" dirty="0" smtClean="0"/>
              <a:t> </a:t>
            </a:r>
            <a:r>
              <a:rPr lang="de-DE" dirty="0" err="1" smtClean="0"/>
              <a:t>wake</a:t>
            </a:r>
            <a:r>
              <a:rPr lang="de-DE" dirty="0" smtClean="0"/>
              <a:t> (&lt; 1 km) </a:t>
            </a:r>
            <a:r>
              <a:rPr lang="de-DE" dirty="0" err="1" smtClean="0"/>
              <a:t>under</a:t>
            </a:r>
            <a:r>
              <a:rPr lang="de-DE" dirty="0" smtClean="0"/>
              <a:t> </a:t>
            </a:r>
            <a:r>
              <a:rPr lang="de-DE" dirty="0" err="1" smtClean="0"/>
              <a:t>stable</a:t>
            </a:r>
            <a:r>
              <a:rPr lang="de-DE" dirty="0" smtClean="0"/>
              <a:t> </a:t>
            </a:r>
            <a:r>
              <a:rPr lang="de-DE" dirty="0" err="1" smtClean="0"/>
              <a:t>conditions</a:t>
            </a:r>
            <a:r>
              <a:rPr lang="de-DE" dirty="0" smtClean="0"/>
              <a:t>.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 smtClean="0"/>
              <a:t>The </a:t>
            </a:r>
            <a:r>
              <a:rPr lang="de-DE" dirty="0" err="1" smtClean="0"/>
              <a:t>importance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multiple </a:t>
            </a:r>
            <a:r>
              <a:rPr lang="de-DE" dirty="0" err="1" smtClean="0"/>
              <a:t>measurement</a:t>
            </a:r>
            <a:r>
              <a:rPr lang="de-DE" dirty="0" smtClean="0"/>
              <a:t> </a:t>
            </a:r>
            <a:r>
              <a:rPr lang="de-DE" dirty="0" err="1" smtClean="0"/>
              <a:t>locations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facilitate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interpretation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observed</a:t>
            </a:r>
            <a:r>
              <a:rPr lang="de-DE" dirty="0" smtClean="0"/>
              <a:t> </a:t>
            </a:r>
            <a:r>
              <a:rPr lang="de-DE" dirty="0" err="1" smtClean="0"/>
              <a:t>phenomena</a:t>
            </a:r>
            <a:r>
              <a:rPr lang="de-DE" dirty="0" smtClean="0"/>
              <a:t>.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68286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231009" cy="6850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0AC3B-1256-4889-AA76-7C7E92B9580D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245247"/>
            <a:ext cx="4630744" cy="3663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7007290" y="6312767"/>
            <a:ext cx="2673350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720" tIns="49680" rIns="99720" bIns="496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063"/>
              </a:spcBef>
              <a:buClrTx/>
              <a:buFontTx/>
              <a:buNone/>
            </a:pPr>
            <a:r>
              <a:rPr lang="de-DE" sz="1700" b="1" dirty="0">
                <a:latin typeface="Arial" panose="020B0604020202020204" pitchFamily="34" charset="0"/>
              </a:rPr>
              <a:t>Photo: Jan Oelker</a:t>
            </a:r>
          </a:p>
        </p:txBody>
      </p:sp>
      <p:pic>
        <p:nvPicPr>
          <p:cNvPr id="13" name="C015ED22-11C9-4C03-9716-F25C45463645" descr="cid:BFEFF7E5-6780-446B-948A-937EFD7EC1E2@local.arpa"/>
          <p:cNvPicPr>
            <a:picLocks noChangeAspect="1" noChangeArrowheads="1"/>
          </p:cNvPicPr>
          <p:nvPr/>
        </p:nvPicPr>
        <p:blipFill rotWithShape="1"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72104" y="306000"/>
            <a:ext cx="1295646" cy="9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633094" y="1186638"/>
            <a:ext cx="8280000" cy="72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 spc="-60" baseline="0">
                <a:solidFill>
                  <a:srgbClr val="002540"/>
                </a:solidFill>
                <a:latin typeface="Arial"/>
                <a:ea typeface="Geneva" charset="-128"/>
                <a:cs typeface="Geneva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charset="0"/>
                <a:ea typeface="Geneva" charset="-128"/>
                <a:cs typeface="Geneva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charset="0"/>
                <a:ea typeface="Geneva" charset="-128"/>
                <a:cs typeface="Geneva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charset="0"/>
                <a:ea typeface="Geneva" charset="-128"/>
                <a:cs typeface="Geneva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Arial" charset="0"/>
                <a:ea typeface="Geneva" charset="-128"/>
                <a:cs typeface="Geneva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Helvetica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Helvetica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Helvetica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Helvetica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Thank you.</a:t>
            </a:r>
            <a:r>
              <a:rPr lang="en-US" dirty="0" smtClean="0">
                <a:latin typeface="+mj-lt"/>
              </a:rPr>
              <a:t>  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767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Wind </a:t>
            </a:r>
            <a:r>
              <a:rPr lang="de-DE" dirty="0" err="1" smtClean="0"/>
              <a:t>farm</a:t>
            </a:r>
            <a:r>
              <a:rPr lang="de-DE" dirty="0" smtClean="0"/>
              <a:t> </a:t>
            </a:r>
            <a:r>
              <a:rPr lang="de-DE" dirty="0" err="1" smtClean="0"/>
              <a:t>developments</a:t>
            </a:r>
            <a:r>
              <a:rPr lang="de-DE" dirty="0" smtClean="0"/>
              <a:t> near FINO1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9F5AA-A384-4EDE-964E-B3E14D40EAE6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69" y="2800193"/>
            <a:ext cx="8994531" cy="13452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428750"/>
            <a:ext cx="5334000" cy="4000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09187" y="2713703"/>
            <a:ext cx="207460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pitchFamily="34" charset="0"/>
                <a:cs typeface="Arial" pitchFamily="34" charset="0"/>
              </a:rPr>
              <a:t>Alpha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Ventus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completed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2010)</a:t>
            </a:r>
            <a:endParaRPr lang="en-GB" dirty="0" err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25165" y="4172869"/>
            <a:ext cx="2206112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Borkum Riffgrund 1 (</a:t>
            </a:r>
            <a:r>
              <a:rPr lang="de-DE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completed</a:t>
            </a:r>
            <a:r>
              <a:rPr lang="de-DE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2015)</a:t>
            </a:r>
            <a:endParaRPr lang="en-GB" dirty="0" err="1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1446" y="2542937"/>
            <a:ext cx="2875936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Trianel</a:t>
            </a:r>
            <a:r>
              <a:rPr lang="de-DE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Windpark Borkum (</a:t>
            </a:r>
            <a:r>
              <a:rPr lang="de-DE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completed</a:t>
            </a:r>
            <a:r>
              <a:rPr lang="de-DE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2015)</a:t>
            </a:r>
            <a:endParaRPr lang="en-GB" dirty="0" err="1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31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 txBox="1">
            <a:spLocks/>
          </p:cNvSpPr>
          <p:nvPr/>
        </p:nvSpPr>
        <p:spPr>
          <a:xfrm>
            <a:off x="355600" y="877500"/>
            <a:ext cx="8432800" cy="1528349"/>
          </a:xfrm>
          <a:prstGeom prst="rect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/>
                <a:ea typeface="Geneva" charset="-128"/>
                <a:cs typeface="Geneva" charset="0"/>
              </a:defRPr>
            </a:lvl1pPr>
            <a:lvl2pPr marL="344488" indent="-171450" algn="l" defTabSz="457200" rtl="0" eaLnBrk="1" fontAlgn="base" hangingPunct="1">
              <a:spcBef>
                <a:spcPts val="12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2pPr>
            <a:lvl3pPr marL="569913" indent="-225425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-"/>
              <a:defRPr sz="1600"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3pPr>
            <a:lvl4pPr marL="801688" indent="-231775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4pPr>
            <a:lvl5pPr marL="974725" indent="-173038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-"/>
              <a:defRPr sz="1600"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dirty="0" err="1" smtClean="0"/>
              <a:t>Changes</a:t>
            </a:r>
            <a:r>
              <a:rPr lang="de-DE" sz="2400" dirty="0" smtClean="0"/>
              <a:t> in </a:t>
            </a:r>
            <a:r>
              <a:rPr lang="de-DE" sz="2400" dirty="0" err="1"/>
              <a:t>t</a:t>
            </a:r>
            <a:r>
              <a:rPr lang="de-DE" sz="2400" dirty="0" err="1" smtClean="0"/>
              <a:t>urbulence</a:t>
            </a:r>
            <a:r>
              <a:rPr lang="de-DE" sz="2400" dirty="0" smtClean="0"/>
              <a:t> </a:t>
            </a:r>
            <a:r>
              <a:rPr lang="de-DE" sz="2400" dirty="0" err="1"/>
              <a:t>i</a:t>
            </a:r>
            <a:r>
              <a:rPr lang="de-DE" sz="2400" dirty="0" err="1" smtClean="0"/>
              <a:t>ntensity</a:t>
            </a:r>
            <a:r>
              <a:rPr lang="de-DE" sz="2400" dirty="0" smtClean="0"/>
              <a:t> </a:t>
            </a:r>
            <a:r>
              <a:rPr lang="de-DE" sz="2400" dirty="0" err="1" smtClean="0"/>
              <a:t>over</a:t>
            </a:r>
            <a:r>
              <a:rPr lang="de-DE" sz="2400" dirty="0" smtClean="0"/>
              <a:t> time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dirty="0" err="1" smtClean="0"/>
              <a:t>Influence</a:t>
            </a:r>
            <a:r>
              <a:rPr lang="de-DE" sz="2400" dirty="0" smtClean="0"/>
              <a:t> on wind </a:t>
            </a:r>
            <a:r>
              <a:rPr lang="de-DE" sz="2400" dirty="0" err="1" smtClean="0"/>
              <a:t>profile</a:t>
            </a:r>
            <a:r>
              <a:rPr lang="de-DE" sz="2400" dirty="0" smtClean="0"/>
              <a:t> via </a:t>
            </a:r>
            <a:r>
              <a:rPr lang="de-DE" sz="2400" dirty="0" err="1" smtClean="0"/>
              <a:t>Lidar</a:t>
            </a:r>
            <a:endParaRPr lang="de-DE" sz="2400" dirty="0" smtClean="0"/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dirty="0" err="1" smtClean="0"/>
              <a:t>Structure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turbulence</a:t>
            </a:r>
            <a:r>
              <a:rPr lang="de-DE" sz="2400" dirty="0" smtClean="0"/>
              <a:t> via </a:t>
            </a:r>
            <a:r>
              <a:rPr lang="de-DE" sz="2400" dirty="0" err="1" smtClean="0"/>
              <a:t>spectral</a:t>
            </a:r>
            <a:r>
              <a:rPr lang="de-DE" sz="2400" dirty="0" smtClean="0"/>
              <a:t> </a:t>
            </a:r>
            <a:r>
              <a:rPr lang="de-DE" sz="2400" dirty="0" err="1" smtClean="0"/>
              <a:t>analysis</a:t>
            </a:r>
            <a:endParaRPr lang="de-DE" sz="2400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100" dirty="0" smtClean="0"/>
              <a:t>Outline</a:t>
            </a:r>
            <a:endParaRPr lang="en-US" sz="2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9F5AA-A384-4EDE-964E-B3E14D40EAE6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270" y="2611159"/>
            <a:ext cx="6405460" cy="380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7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Changes</a:t>
            </a:r>
            <a:r>
              <a:rPr lang="de-DE" dirty="0" smtClean="0"/>
              <a:t> in </a:t>
            </a:r>
            <a:r>
              <a:rPr lang="de-DE" dirty="0" err="1" smtClean="0"/>
              <a:t>turbulence</a:t>
            </a:r>
            <a:r>
              <a:rPr lang="de-DE" dirty="0" smtClean="0"/>
              <a:t> </a:t>
            </a:r>
            <a:r>
              <a:rPr lang="de-DE" dirty="0" err="1" smtClean="0"/>
              <a:t>intensity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B4EA-67D4-5140-A2A3-E2874094B6D9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95" y="3779556"/>
            <a:ext cx="5742000" cy="29938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9" y="785717"/>
            <a:ext cx="5742000" cy="29938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43" y="785717"/>
            <a:ext cx="5742000" cy="29938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95" y="3779555"/>
            <a:ext cx="5742000" cy="29938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67" y="785717"/>
            <a:ext cx="5742000" cy="29938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91" y="3779554"/>
            <a:ext cx="5742000" cy="29938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8645" y="1928717"/>
            <a:ext cx="3559945" cy="3524172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12256010">
            <a:off x="5334034" y="3241010"/>
            <a:ext cx="827579" cy="363985"/>
          </a:xfrm>
          <a:prstGeom prst="rightArrow">
            <a:avLst/>
          </a:prstGeom>
          <a:solidFill>
            <a:schemeClr val="accent1">
              <a:alpha val="50000"/>
            </a:schemeClr>
          </a:solidFill>
          <a:ln w="19050">
            <a:solidFill>
              <a:srgbClr val="0025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ight Arrow 12"/>
          <p:cNvSpPr/>
          <p:nvPr/>
        </p:nvSpPr>
        <p:spPr>
          <a:xfrm rot="8996798">
            <a:off x="5229909" y="5171031"/>
            <a:ext cx="1660183" cy="363985"/>
          </a:xfrm>
          <a:prstGeom prst="rightArrow">
            <a:avLst/>
          </a:prstGeom>
          <a:solidFill>
            <a:schemeClr val="accent1">
              <a:alpha val="50000"/>
            </a:schemeClr>
          </a:solidFill>
          <a:ln w="19050">
            <a:solidFill>
              <a:srgbClr val="0025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15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Changes</a:t>
            </a:r>
            <a:r>
              <a:rPr lang="de-DE" dirty="0" smtClean="0"/>
              <a:t> in </a:t>
            </a:r>
            <a:r>
              <a:rPr lang="de-DE" dirty="0" err="1" smtClean="0"/>
              <a:t>turbulence</a:t>
            </a:r>
            <a:r>
              <a:rPr lang="de-DE" dirty="0" smtClean="0"/>
              <a:t> </a:t>
            </a:r>
            <a:r>
              <a:rPr lang="de-DE" dirty="0" err="1" smtClean="0"/>
              <a:t>intensity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B4EA-67D4-5140-A2A3-E2874094B6D9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907"/>
            <a:ext cx="9144000" cy="50781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907"/>
            <a:ext cx="9144000" cy="50781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907"/>
            <a:ext cx="9144000" cy="507818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073128" y="3429000"/>
            <a:ext cx="835269" cy="2417884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ight Brace 4"/>
          <p:cNvSpPr/>
          <p:nvPr/>
        </p:nvSpPr>
        <p:spPr>
          <a:xfrm rot="5400000">
            <a:off x="2683276" y="4256920"/>
            <a:ext cx="346230" cy="3076116"/>
          </a:xfrm>
          <a:prstGeom prst="rightBrace">
            <a:avLst>
              <a:gd name="adj1" fmla="val 60057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ight Brace 8"/>
          <p:cNvSpPr/>
          <p:nvPr/>
        </p:nvSpPr>
        <p:spPr>
          <a:xfrm rot="5400000">
            <a:off x="5223029" y="5047773"/>
            <a:ext cx="346230" cy="1494409"/>
          </a:xfrm>
          <a:prstGeom prst="rightBrace">
            <a:avLst>
              <a:gd name="adj1" fmla="val 60057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Brace 9"/>
          <p:cNvSpPr/>
          <p:nvPr/>
        </p:nvSpPr>
        <p:spPr>
          <a:xfrm rot="5400000">
            <a:off x="6511324" y="5406288"/>
            <a:ext cx="346230" cy="777379"/>
          </a:xfrm>
          <a:prstGeom prst="rightBrace">
            <a:avLst>
              <a:gd name="adj1" fmla="val 60057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2235996" y="5954330"/>
            <a:ext cx="1240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Arial" pitchFamily="34" charset="0"/>
                <a:cs typeface="Arial" pitchFamily="34" charset="0"/>
              </a:rPr>
              <a:t>Alpha </a:t>
            </a:r>
            <a:r>
              <a:rPr lang="de-DE" sz="1400" dirty="0" err="1" smtClean="0">
                <a:latin typeface="Arial" pitchFamily="34" charset="0"/>
                <a:cs typeface="Arial" pitchFamily="34" charset="0"/>
              </a:rPr>
              <a:t>Ventus</a:t>
            </a:r>
            <a:endParaRPr lang="en-GB" sz="1400" dirty="0" err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47706" y="5954330"/>
            <a:ext cx="129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latin typeface="Arial" pitchFamily="34" charset="0"/>
                <a:cs typeface="Arial" pitchFamily="34" charset="0"/>
              </a:rPr>
              <a:t>Borkum Riffgrund 1</a:t>
            </a:r>
            <a:endParaRPr lang="en-GB" sz="1400" dirty="0" err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96557" y="5952481"/>
            <a:ext cx="1570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 smtClean="0">
                <a:latin typeface="Arial" pitchFamily="34" charset="0"/>
                <a:cs typeface="Arial" pitchFamily="34" charset="0"/>
              </a:rPr>
              <a:t>Trianel</a:t>
            </a:r>
            <a:r>
              <a:rPr lang="de-DE" sz="1400" dirty="0" smtClean="0">
                <a:latin typeface="Arial" pitchFamily="34" charset="0"/>
                <a:cs typeface="Arial" pitchFamily="34" charset="0"/>
              </a:rPr>
              <a:t> Windpark Borkum</a:t>
            </a:r>
            <a:endParaRPr lang="en-GB" sz="1400" dirty="0" err="1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60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5" grpId="0" animBg="1"/>
      <p:bldP spid="9" grpId="0" animBg="1"/>
      <p:bldP spid="10" grpId="0" animBg="1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 txBox="1">
            <a:spLocks/>
          </p:cNvSpPr>
          <p:nvPr/>
        </p:nvSpPr>
        <p:spPr>
          <a:xfrm>
            <a:off x="355600" y="877500"/>
            <a:ext cx="8432800" cy="5646392"/>
          </a:xfrm>
          <a:prstGeom prst="rect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/>
                <a:ea typeface="Geneva" charset="-128"/>
                <a:cs typeface="Geneva" charset="0"/>
              </a:defRPr>
            </a:lvl1pPr>
            <a:lvl2pPr marL="344488" indent="-171450" algn="l" defTabSz="457200" rtl="0" eaLnBrk="1" fontAlgn="base" hangingPunct="1">
              <a:spcBef>
                <a:spcPts val="12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2pPr>
            <a:lvl3pPr marL="569913" indent="-225425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-"/>
              <a:defRPr sz="1600"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3pPr>
            <a:lvl4pPr marL="801688" indent="-231775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4pPr>
            <a:lvl5pPr marL="974725" indent="-173038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-"/>
              <a:defRPr sz="1600"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 err="1" smtClean="0"/>
              <a:t>Lidar</a:t>
            </a:r>
            <a:r>
              <a:rPr lang="de-DE" dirty="0" smtClean="0"/>
              <a:t> </a:t>
            </a:r>
            <a:r>
              <a:rPr lang="de-DE" dirty="0" err="1" smtClean="0"/>
              <a:t>located</a:t>
            </a:r>
            <a:r>
              <a:rPr lang="de-DE" dirty="0" smtClean="0"/>
              <a:t> at </a:t>
            </a:r>
            <a:r>
              <a:rPr lang="de-DE" dirty="0" err="1" smtClean="0"/>
              <a:t>both</a:t>
            </a:r>
            <a:r>
              <a:rPr lang="de-DE" dirty="0" smtClean="0"/>
              <a:t> FINO 1 </a:t>
            </a:r>
            <a:r>
              <a:rPr lang="de-DE" dirty="0" err="1" smtClean="0"/>
              <a:t>and</a:t>
            </a:r>
            <a:r>
              <a:rPr lang="de-DE" dirty="0" smtClean="0"/>
              <a:t> AV-Converter Station. </a:t>
            </a:r>
            <a:r>
              <a:rPr lang="de-DE" dirty="0" err="1" smtClean="0"/>
              <a:t>Difference</a:t>
            </a:r>
            <a:r>
              <a:rPr lang="de-DE" dirty="0" smtClean="0"/>
              <a:t> wind </a:t>
            </a:r>
            <a:r>
              <a:rPr lang="de-DE" dirty="0" err="1" smtClean="0"/>
              <a:t>profiles</a:t>
            </a:r>
            <a:r>
              <a:rPr lang="de-DE" dirty="0" smtClean="0"/>
              <a:t> (FINO1 – AV) </a:t>
            </a:r>
            <a:r>
              <a:rPr lang="de-DE" dirty="0" err="1" smtClean="0"/>
              <a:t>show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trend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clearly</a:t>
            </a:r>
            <a:r>
              <a:rPr lang="de-DE" dirty="0" smtClean="0"/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B4EA-67D4-5140-A2A3-E2874094B6D9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Changes</a:t>
            </a:r>
            <a:r>
              <a:rPr lang="de-DE" dirty="0" smtClean="0"/>
              <a:t> in wind </a:t>
            </a:r>
            <a:r>
              <a:rPr lang="de-DE" dirty="0" err="1" smtClean="0"/>
              <a:t>profile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133600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80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Relative </a:t>
            </a:r>
            <a:r>
              <a:rPr lang="de-DE" dirty="0" err="1" smtClean="0"/>
              <a:t>Lidar</a:t>
            </a:r>
            <a:r>
              <a:rPr lang="de-DE" dirty="0" smtClean="0"/>
              <a:t> wind </a:t>
            </a:r>
            <a:r>
              <a:rPr lang="de-DE" dirty="0" err="1" smtClean="0"/>
              <a:t>profiles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B4EA-67D4-5140-A2A3-E2874094B6D9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 Placeholder 11"/>
          <p:cNvSpPr txBox="1">
            <a:spLocks/>
          </p:cNvSpPr>
          <p:nvPr/>
        </p:nvSpPr>
        <p:spPr>
          <a:xfrm>
            <a:off x="355600" y="877500"/>
            <a:ext cx="8432800" cy="3457020"/>
          </a:xfrm>
          <a:prstGeom prst="rect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/>
                <a:ea typeface="Geneva" charset="-128"/>
                <a:cs typeface="Geneva" charset="0"/>
              </a:defRPr>
            </a:lvl1pPr>
            <a:lvl2pPr marL="344488" indent="-171450" algn="l" defTabSz="457200" rtl="0" eaLnBrk="1" fontAlgn="base" hangingPunct="1">
              <a:spcBef>
                <a:spcPts val="12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2pPr>
            <a:lvl3pPr marL="569913" indent="-225425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-"/>
              <a:defRPr sz="1600"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3pPr>
            <a:lvl4pPr marL="801688" indent="-231775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4pPr>
            <a:lvl5pPr marL="974725" indent="-173038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-"/>
              <a:defRPr sz="1600"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 err="1" smtClean="0"/>
              <a:t>Lidar</a:t>
            </a:r>
            <a:r>
              <a:rPr lang="de-DE" dirty="0" smtClean="0"/>
              <a:t> </a:t>
            </a:r>
            <a:r>
              <a:rPr lang="de-DE" dirty="0" err="1" smtClean="0"/>
              <a:t>located</a:t>
            </a:r>
            <a:r>
              <a:rPr lang="de-DE" dirty="0" smtClean="0"/>
              <a:t> at </a:t>
            </a:r>
            <a:r>
              <a:rPr lang="de-DE" dirty="0" err="1" smtClean="0"/>
              <a:t>both</a:t>
            </a:r>
            <a:r>
              <a:rPr lang="de-DE" dirty="0" smtClean="0"/>
              <a:t> FINO 1 </a:t>
            </a:r>
            <a:r>
              <a:rPr lang="de-DE" dirty="0" err="1" smtClean="0"/>
              <a:t>and</a:t>
            </a:r>
            <a:r>
              <a:rPr lang="de-DE" dirty="0" smtClean="0"/>
              <a:t> AV-Converter Station. </a:t>
            </a:r>
            <a:r>
              <a:rPr lang="de-DE" dirty="0" err="1" smtClean="0"/>
              <a:t>Difference</a:t>
            </a:r>
            <a:r>
              <a:rPr lang="de-DE" dirty="0" smtClean="0"/>
              <a:t> wind </a:t>
            </a:r>
            <a:r>
              <a:rPr lang="de-DE" dirty="0" err="1" smtClean="0"/>
              <a:t>profiles</a:t>
            </a:r>
            <a:r>
              <a:rPr lang="de-DE" dirty="0" smtClean="0"/>
              <a:t> (FINO1 – AV) </a:t>
            </a:r>
            <a:r>
              <a:rPr lang="de-DE" dirty="0" err="1" smtClean="0"/>
              <a:t>show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trend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clearly</a:t>
            </a:r>
            <a:r>
              <a:rPr lang="de-DE" dirty="0" smtClean="0"/>
              <a:t>.</a:t>
            </a:r>
          </a:p>
          <a:p>
            <a:pPr marL="0" indent="0">
              <a:spcBef>
                <a:spcPts val="600"/>
              </a:spcBef>
            </a:pPr>
            <a:r>
              <a:rPr lang="de-DE" sz="1600" dirty="0" smtClean="0"/>
              <a:t>Case 1:</a:t>
            </a:r>
          </a:p>
          <a:p>
            <a:pPr marL="0" indent="0">
              <a:spcBef>
                <a:spcPts val="600"/>
              </a:spcBef>
            </a:pPr>
            <a:r>
              <a:rPr lang="de-DE" sz="1400" dirty="0" err="1" smtClean="0"/>
              <a:t>Northerly</a:t>
            </a:r>
            <a:r>
              <a:rPr lang="de-DE" sz="1400" dirty="0" smtClean="0"/>
              <a:t> </a:t>
            </a:r>
            <a:r>
              <a:rPr lang="de-DE" sz="1400" dirty="0" err="1" smtClean="0"/>
              <a:t>winds,both</a:t>
            </a:r>
            <a:endParaRPr lang="de-DE" sz="1400" dirty="0"/>
          </a:p>
          <a:p>
            <a:pPr marL="0" indent="0">
              <a:spcBef>
                <a:spcPts val="600"/>
              </a:spcBef>
            </a:pPr>
            <a:r>
              <a:rPr lang="de-DE" sz="1400" dirty="0" err="1" smtClean="0"/>
              <a:t>Lidars</a:t>
            </a:r>
            <a:r>
              <a:rPr lang="de-DE" sz="1400" dirty="0" smtClean="0"/>
              <a:t> </a:t>
            </a:r>
            <a:r>
              <a:rPr lang="de-DE" sz="1400" dirty="0" err="1" smtClean="0"/>
              <a:t>undisturbed</a:t>
            </a:r>
            <a:endParaRPr lang="de-DE" sz="1400" dirty="0" smtClean="0"/>
          </a:p>
          <a:p>
            <a:pPr marL="0" indent="0">
              <a:spcBef>
                <a:spcPts val="600"/>
              </a:spcBef>
            </a:pPr>
            <a:r>
              <a:rPr lang="de-DE" sz="1600" dirty="0" smtClean="0"/>
              <a:t>Case 2:</a:t>
            </a:r>
          </a:p>
          <a:p>
            <a:pPr marL="0" indent="0">
              <a:spcBef>
                <a:spcPts val="600"/>
              </a:spcBef>
            </a:pPr>
            <a:r>
              <a:rPr lang="de-DE" sz="1400" dirty="0" err="1" smtClean="0"/>
              <a:t>Easterly</a:t>
            </a:r>
            <a:r>
              <a:rPr lang="de-DE" sz="1400" dirty="0" smtClean="0"/>
              <a:t> </a:t>
            </a:r>
            <a:r>
              <a:rPr lang="de-DE" sz="1400" dirty="0" err="1" smtClean="0"/>
              <a:t>winds</a:t>
            </a:r>
            <a:r>
              <a:rPr lang="de-DE" sz="1400" dirty="0" smtClean="0"/>
              <a:t>, F1 in</a:t>
            </a:r>
          </a:p>
          <a:p>
            <a:pPr marL="0" indent="0">
              <a:spcBef>
                <a:spcPts val="600"/>
              </a:spcBef>
            </a:pPr>
            <a:r>
              <a:rPr lang="de-DE" sz="1400" dirty="0" err="1" smtClean="0"/>
              <a:t>direct</a:t>
            </a:r>
            <a:r>
              <a:rPr lang="de-DE" sz="1400" dirty="0" smtClean="0"/>
              <a:t> </a:t>
            </a:r>
            <a:r>
              <a:rPr lang="de-DE" sz="1400" dirty="0" err="1" smtClean="0"/>
              <a:t>wake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AV04-06</a:t>
            </a:r>
          </a:p>
          <a:p>
            <a:pPr marL="0" indent="0">
              <a:spcBef>
                <a:spcPts val="600"/>
              </a:spcBef>
            </a:pPr>
            <a:r>
              <a:rPr lang="de-DE" sz="1400" dirty="0" smtClean="0"/>
              <a:t>AV </a:t>
            </a:r>
            <a:r>
              <a:rPr lang="de-DE" sz="1400" dirty="0" err="1" smtClean="0"/>
              <a:t>undisturbed</a:t>
            </a:r>
            <a:endParaRPr lang="de-DE" sz="14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912" y="4334520"/>
            <a:ext cx="1943101" cy="21893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322" y="1665309"/>
            <a:ext cx="6054078" cy="48402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200" y="1670717"/>
            <a:ext cx="6055200" cy="4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4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Relative </a:t>
            </a:r>
            <a:r>
              <a:rPr lang="de-DE" dirty="0" err="1" smtClean="0"/>
              <a:t>Lidar</a:t>
            </a:r>
            <a:r>
              <a:rPr lang="de-DE" dirty="0" smtClean="0"/>
              <a:t> wind </a:t>
            </a:r>
            <a:r>
              <a:rPr lang="de-DE" dirty="0" err="1" smtClean="0"/>
              <a:t>profiles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B4EA-67D4-5140-A2A3-E2874094B6D9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 Placeholder 11"/>
          <p:cNvSpPr txBox="1">
            <a:spLocks/>
          </p:cNvSpPr>
          <p:nvPr/>
        </p:nvSpPr>
        <p:spPr>
          <a:xfrm>
            <a:off x="355600" y="877501"/>
            <a:ext cx="8432800" cy="717620"/>
          </a:xfrm>
          <a:prstGeom prst="rect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/>
                <a:ea typeface="Geneva" charset="-128"/>
                <a:cs typeface="Geneva" charset="0"/>
              </a:defRPr>
            </a:lvl1pPr>
            <a:lvl2pPr marL="344488" indent="-171450" algn="l" defTabSz="457200" rtl="0" eaLnBrk="1" fontAlgn="base" hangingPunct="1">
              <a:spcBef>
                <a:spcPts val="12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2pPr>
            <a:lvl3pPr marL="569913" indent="-225425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-"/>
              <a:defRPr sz="1600"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3pPr>
            <a:lvl4pPr marL="801688" indent="-231775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4pPr>
            <a:lvl5pPr marL="974725" indent="-173038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-"/>
              <a:defRPr sz="1600"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 err="1" smtClean="0"/>
              <a:t>Lidar</a:t>
            </a:r>
            <a:r>
              <a:rPr lang="de-DE" dirty="0" smtClean="0"/>
              <a:t> </a:t>
            </a:r>
            <a:r>
              <a:rPr lang="de-DE" dirty="0" err="1" smtClean="0"/>
              <a:t>located</a:t>
            </a:r>
            <a:r>
              <a:rPr lang="de-DE" dirty="0" smtClean="0"/>
              <a:t> at </a:t>
            </a:r>
            <a:r>
              <a:rPr lang="de-DE" dirty="0" err="1" smtClean="0"/>
              <a:t>both</a:t>
            </a:r>
            <a:r>
              <a:rPr lang="de-DE" dirty="0" smtClean="0"/>
              <a:t> FINO 1 </a:t>
            </a:r>
            <a:r>
              <a:rPr lang="de-DE" dirty="0" err="1" smtClean="0"/>
              <a:t>and</a:t>
            </a:r>
            <a:r>
              <a:rPr lang="de-DE" dirty="0" smtClean="0"/>
              <a:t> AV-Converter Station. </a:t>
            </a:r>
            <a:r>
              <a:rPr lang="de-DE" dirty="0" err="1" smtClean="0"/>
              <a:t>Difference</a:t>
            </a:r>
            <a:r>
              <a:rPr lang="de-DE" dirty="0" smtClean="0"/>
              <a:t> wind </a:t>
            </a:r>
            <a:r>
              <a:rPr lang="de-DE" dirty="0" err="1" smtClean="0"/>
              <a:t>profiles</a:t>
            </a:r>
            <a:r>
              <a:rPr lang="de-DE" dirty="0" smtClean="0"/>
              <a:t> (FINO1 – AV) </a:t>
            </a:r>
            <a:r>
              <a:rPr lang="de-DE" dirty="0" err="1" smtClean="0"/>
              <a:t>plotted</a:t>
            </a:r>
            <a:r>
              <a:rPr lang="de-DE" dirty="0" smtClean="0"/>
              <a:t> </a:t>
            </a:r>
            <a:r>
              <a:rPr lang="de-DE" dirty="0" err="1" smtClean="0"/>
              <a:t>against</a:t>
            </a:r>
            <a:r>
              <a:rPr lang="de-DE" dirty="0" smtClean="0"/>
              <a:t> wind </a:t>
            </a:r>
            <a:r>
              <a:rPr lang="de-DE" dirty="0" err="1" smtClean="0"/>
              <a:t>direction</a:t>
            </a:r>
            <a:endParaRPr lang="de-DE" sz="1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95120"/>
            <a:ext cx="9144000" cy="27460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08" y="4341157"/>
            <a:ext cx="2918400" cy="218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1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Spectral</a:t>
            </a:r>
            <a:r>
              <a:rPr lang="de-DE" dirty="0" smtClean="0"/>
              <a:t> </a:t>
            </a:r>
            <a:r>
              <a:rPr lang="de-DE" dirty="0" err="1" smtClean="0"/>
              <a:t>evaluation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sonic</a:t>
            </a:r>
            <a:r>
              <a:rPr lang="de-DE" dirty="0" smtClean="0"/>
              <a:t> wind </a:t>
            </a:r>
            <a:r>
              <a:rPr lang="de-DE" dirty="0" err="1" smtClean="0"/>
              <a:t>speed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B4EA-67D4-5140-A2A3-E2874094B6D9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87" y="1033462"/>
            <a:ext cx="6067425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UL Basic 122010">
  <a:themeElements>
    <a:clrScheme name="Benutzerdefiniert 2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002540"/>
      </a:accent1>
      <a:accent2>
        <a:srgbClr val="5F94CC"/>
      </a:accent2>
      <a:accent3>
        <a:srgbClr val="C0B5A2"/>
      </a:accent3>
      <a:accent4>
        <a:srgbClr val="808080"/>
      </a:accent4>
      <a:accent5>
        <a:srgbClr val="5F5F5F"/>
      </a:accent5>
      <a:accent6>
        <a:srgbClr val="4D4D4D"/>
      </a:accent6>
      <a:hlink>
        <a:srgbClr val="FFFFFF"/>
      </a:hlink>
      <a:folHlink>
        <a:srgbClr val="FFFF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err="1" smtClean="0">
            <a:latin typeface="Arial" pitchFamily="34" charset="0"/>
            <a:cs typeface="Arial" pitchFamily="34" charset="0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4751</TotalTime>
  <Words>584</Words>
  <Application>Microsoft Office PowerPoint</Application>
  <PresentationFormat>On-screen Show (4:3)</PresentationFormat>
  <Paragraphs>71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 Unicode MS</vt:lpstr>
      <vt:lpstr>Microsoft YaHei</vt:lpstr>
      <vt:lpstr>Arial</vt:lpstr>
      <vt:lpstr>Geneva</vt:lpstr>
      <vt:lpstr>Helvetica</vt:lpstr>
      <vt:lpstr>1_UL Basic 122010</vt:lpstr>
      <vt:lpstr>Wake effects at FINO 1 new observations since the construction of Trianel Borkum &amp; Borkum Riffgrund I wind farms</vt:lpstr>
      <vt:lpstr>Wind farm developments near FINO1</vt:lpstr>
      <vt:lpstr>Outline</vt:lpstr>
      <vt:lpstr>Changes in turbulence intensity</vt:lpstr>
      <vt:lpstr>Changes in turbulence intensity</vt:lpstr>
      <vt:lpstr>Changes in wind profile</vt:lpstr>
      <vt:lpstr>Relative Lidar wind profiles</vt:lpstr>
      <vt:lpstr>Relative Lidar wind profiles</vt:lpstr>
      <vt:lpstr>Spectral evaluation of sonic wind speed data</vt:lpstr>
      <vt:lpstr>Spectral evaluation of wind speed</vt:lpstr>
      <vt:lpstr>Spectral evaluation of wind speed</vt:lpstr>
      <vt:lpstr>Conclusions</vt:lpstr>
      <vt:lpstr>PowerPoint Presentation</vt:lpstr>
    </vt:vector>
  </TitlesOfParts>
  <Company>Underwriters Laboratories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DEWI &amp; DEWI-OCC</dc:title>
  <dc:creator>Heike Thomas</dc:creator>
  <cp:lastModifiedBy>Fruehmann, Richard</cp:lastModifiedBy>
  <cp:revision>485</cp:revision>
  <cp:lastPrinted>2015-05-19T11:30:02Z</cp:lastPrinted>
  <dcterms:created xsi:type="dcterms:W3CDTF">2012-10-03T14:27:44Z</dcterms:created>
  <dcterms:modified xsi:type="dcterms:W3CDTF">2016-09-28T21:59:52Z</dcterms:modified>
</cp:coreProperties>
</file>