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357" r:id="rId3"/>
    <p:sldId id="1368" r:id="rId4"/>
    <p:sldId id="1363" r:id="rId5"/>
    <p:sldId id="1364" r:id="rId6"/>
    <p:sldId id="1393" r:id="rId7"/>
    <p:sldId id="1395" r:id="rId8"/>
    <p:sldId id="1396" r:id="rId9"/>
    <p:sldId id="1361" r:id="rId10"/>
    <p:sldId id="1392" r:id="rId11"/>
    <p:sldId id="1379" r:id="rId12"/>
    <p:sldId id="1380" r:id="rId13"/>
    <p:sldId id="1382" r:id="rId14"/>
    <p:sldId id="1383" r:id="rId15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Kehne" initials="JK" lastIdx="61" clrIdx="0"/>
  <p:cmAuthor id="1" name="Stiesdal, Henrik ext (WP TE)" initials="H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8687" autoAdjust="0"/>
  </p:normalViewPr>
  <p:slideViewPr>
    <p:cSldViewPr snapToGrid="0">
      <p:cViewPr varScale="1">
        <p:scale>
          <a:sx n="68" d="100"/>
          <a:sy n="68" d="100"/>
        </p:scale>
        <p:origin x="11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870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ls\Economy%20of%20Energy%20Storage%20rev%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ls\Economy%20of%20Energy%20Storage%20rev%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HT-TES, Rankine</c:v>
          </c:tx>
          <c:marker>
            <c:symbol val="none"/>
          </c:marker>
          <c:xVal>
            <c:numRef>
              <c:f>Summary!$R$4:$Y$4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48</c:v>
                </c:pt>
                <c:pt idx="6">
                  <c:v>120</c:v>
                </c:pt>
                <c:pt idx="7">
                  <c:v>240</c:v>
                </c:pt>
              </c:numCache>
            </c:numRef>
          </c:xVal>
          <c:yVal>
            <c:numRef>
              <c:f>Summary!$R$5:$Y$5</c:f>
              <c:numCache>
                <c:formatCode>0</c:formatCode>
                <c:ptCount val="8"/>
                <c:pt idx="0">
                  <c:v>698.82765367135084</c:v>
                </c:pt>
                <c:pt idx="1">
                  <c:v>266.41822070169394</c:v>
                </c:pt>
                <c:pt idx="2">
                  <c:v>158.31586245927977</c:v>
                </c:pt>
                <c:pt idx="3">
                  <c:v>104.26468333807267</c:v>
                </c:pt>
                <c:pt idx="4">
                  <c:v>77.239093777469122</c:v>
                </c:pt>
                <c:pt idx="5">
                  <c:v>79.833550375287061</c:v>
                </c:pt>
                <c:pt idx="6">
                  <c:v>87.616920168740862</c:v>
                </c:pt>
                <c:pt idx="7">
                  <c:v>100.58920315783055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A1-4380-847F-5CBEB75572E3}"/>
            </c:ext>
          </c:extLst>
        </c:ser>
        <c:ser>
          <c:idx val="5"/>
          <c:order val="1"/>
          <c:tx>
            <c:v>Li-ion</c:v>
          </c:tx>
          <c:marker>
            <c:symbol val="none"/>
          </c:marker>
          <c:xVal>
            <c:numRef>
              <c:f>Summary!$R$4:$Y$4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48</c:v>
                </c:pt>
                <c:pt idx="6">
                  <c:v>120</c:v>
                </c:pt>
                <c:pt idx="7">
                  <c:v>240</c:v>
                </c:pt>
              </c:numCache>
            </c:numRef>
          </c:xVal>
          <c:yVal>
            <c:numRef>
              <c:f>Summary!$R$10:$Y$10</c:f>
              <c:numCache>
                <c:formatCode>0</c:formatCode>
                <c:ptCount val="8"/>
                <c:pt idx="0">
                  <c:v>444.09181199963575</c:v>
                </c:pt>
                <c:pt idx="1">
                  <c:v>425.17389930721311</c:v>
                </c:pt>
                <c:pt idx="2">
                  <c:v>420.44442113410747</c:v>
                </c:pt>
                <c:pt idx="3">
                  <c:v>418.0796820475548</c:v>
                </c:pt>
                <c:pt idx="4">
                  <c:v>416.89731250427832</c:v>
                </c:pt>
                <c:pt idx="5">
                  <c:v>810.91086657639141</c:v>
                </c:pt>
                <c:pt idx="6">
                  <c:v>1992.9515287927309</c:v>
                </c:pt>
                <c:pt idx="7">
                  <c:v>3963.0192991532958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DA1-4380-847F-5CBEB7557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49984"/>
        <c:axId val="95957760"/>
      </c:scatterChart>
      <c:valAx>
        <c:axId val="89449984"/>
        <c:scaling>
          <c:logBase val="10"/>
          <c:orientation val="minMax"/>
          <c:min val="1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Hours of storage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957760"/>
        <c:crosses val="autoZero"/>
        <c:crossBetween val="midCat"/>
      </c:valAx>
      <c:valAx>
        <c:axId val="9595776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da-DK" sz="2000"/>
                  <a:t>Cost</a:t>
                </a:r>
                <a:r>
                  <a:rPr lang="da-DK" sz="2000" baseline="0"/>
                  <a:t> of stored electricity, $/MWh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449984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Charge @ $0/MWh</c:v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Summary!$N$5:$N$13</c:f>
              <c:strCache>
                <c:ptCount val="9"/>
                <c:pt idx="0">
                  <c:v>HT-TES, Rankine</c:v>
                </c:pt>
                <c:pt idx="1">
                  <c:v>HT-TES, Brayton</c:v>
                </c:pt>
                <c:pt idx="2">
                  <c:v>HT-TES, CC</c:v>
                </c:pt>
                <c:pt idx="3">
                  <c:v>H2</c:v>
                </c:pt>
                <c:pt idx="4">
                  <c:v>Pumped hydro</c:v>
                </c:pt>
                <c:pt idx="5">
                  <c:v>Li-ion</c:v>
                </c:pt>
                <c:pt idx="6">
                  <c:v>Lead acid</c:v>
                </c:pt>
                <c:pt idx="7">
                  <c:v>VRB</c:v>
                </c:pt>
                <c:pt idx="8">
                  <c:v>Molten metal</c:v>
                </c:pt>
              </c:strCache>
            </c:strRef>
          </c:cat>
          <c:val>
            <c:numRef>
              <c:f>Summary!$O$5:$O$13</c:f>
              <c:numCache>
                <c:formatCode>0</c:formatCode>
                <c:ptCount val="9"/>
                <c:pt idx="0">
                  <c:v>29.620046158421495</c:v>
                </c:pt>
                <c:pt idx="1">
                  <c:v>98.452800369828182</c:v>
                </c:pt>
                <c:pt idx="2">
                  <c:v>49.85248352707174</c:v>
                </c:pt>
                <c:pt idx="3">
                  <c:v>65.421817570577204</c:v>
                </c:pt>
                <c:pt idx="4">
                  <c:v>98.877623672394805</c:v>
                </c:pt>
                <c:pt idx="5">
                  <c:v>395.19592361538946</c:v>
                </c:pt>
                <c:pt idx="6">
                  <c:v>408.67686733510192</c:v>
                </c:pt>
                <c:pt idx="7">
                  <c:v>703.12788513604801</c:v>
                </c:pt>
                <c:pt idx="8">
                  <c:v>693.13162547364641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6-4926-947B-CE29BE8A4CCA}"/>
            </c:ext>
          </c:extLst>
        </c:ser>
        <c:ser>
          <c:idx val="1"/>
          <c:order val="1"/>
          <c:tx>
            <c:v>Charge @ $20/MWh</c:v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Summary!$N$5:$N$13</c:f>
              <c:strCache>
                <c:ptCount val="9"/>
                <c:pt idx="0">
                  <c:v>HT-TES, Rankine</c:v>
                </c:pt>
                <c:pt idx="1">
                  <c:v>HT-TES, Brayton</c:v>
                </c:pt>
                <c:pt idx="2">
                  <c:v>HT-TES, CC</c:v>
                </c:pt>
                <c:pt idx="3">
                  <c:v>H2</c:v>
                </c:pt>
                <c:pt idx="4">
                  <c:v>Pumped hydro</c:v>
                </c:pt>
                <c:pt idx="5">
                  <c:v>Li-ion</c:v>
                </c:pt>
                <c:pt idx="6">
                  <c:v>Lead acid</c:v>
                </c:pt>
                <c:pt idx="7">
                  <c:v>VRB</c:v>
                </c:pt>
                <c:pt idx="8">
                  <c:v>Molten metal</c:v>
                </c:pt>
              </c:strCache>
            </c:strRef>
          </c:cat>
          <c:val>
            <c:numRef>
              <c:f>Summary!$P$5:$P$13</c:f>
              <c:numCache>
                <c:formatCode>0</c:formatCode>
                <c:ptCount val="9"/>
                <c:pt idx="0">
                  <c:v>77.239093777469122</c:v>
                </c:pt>
                <c:pt idx="1">
                  <c:v>151.08437931719661</c:v>
                </c:pt>
                <c:pt idx="2">
                  <c:v>89.852483527071755</c:v>
                </c:pt>
                <c:pt idx="3">
                  <c:v>131.55938370814329</c:v>
                </c:pt>
                <c:pt idx="4">
                  <c:v>123.56898169708617</c:v>
                </c:pt>
                <c:pt idx="5">
                  <c:v>416.89731250427832</c:v>
                </c:pt>
                <c:pt idx="6">
                  <c:v>436.35852823475597</c:v>
                </c:pt>
                <c:pt idx="7">
                  <c:v>730.80954603570228</c:v>
                </c:pt>
                <c:pt idx="8">
                  <c:v>720.81328637330012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6-4926-947B-CE29BE8A4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73216"/>
        <c:axId val="46875008"/>
      </c:barChart>
      <c:catAx>
        <c:axId val="4687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875008"/>
        <c:crosses val="autoZero"/>
        <c:auto val="1"/>
        <c:lblAlgn val="ctr"/>
        <c:lblOffset val="100"/>
        <c:noMultiLvlLbl val="0"/>
      </c:catAx>
      <c:valAx>
        <c:axId val="4687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 dirty="0"/>
                  <a:t>Cost of Energy from Storage,</a:t>
                </a:r>
                <a:r>
                  <a:rPr lang="da-DK" baseline="0" dirty="0"/>
                  <a:t> $/MWh</a:t>
                </a:r>
                <a:endParaRPr lang="da-DK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87321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7E23-0B39-4FD6-92E1-F5D552171C4F}" type="datetimeFigureOut">
              <a:rPr lang="en-US" smtClean="0"/>
              <a:pPr/>
              <a:t>18-Sep-16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0A78C-1509-4722-BD11-4C2CBE4D04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2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29D5228-B837-4FD2-AC0C-A2CD5AD80348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B411E73-6454-416B-8526-085853CB941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90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8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353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2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19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12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64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7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3520" y="144000"/>
            <a:ext cx="86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Stiesdal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835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60000" y="6588000"/>
            <a:ext cx="316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a-DK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Stiesdal 2016, All Rights Reserved </a:t>
            </a:r>
            <a:endParaRPr lang="de-DE" sz="10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96624" y="6588000"/>
            <a:ext cx="316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65C7D94-9832-4A20-AE00-0D2C659AB368}" type="slidenum">
              <a:rPr lang="de-DE" sz="1000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2453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D94-9832-4A20-AE00-0D2C659AB3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2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7D94-9832-4A20-AE00-0D2C659AB3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554" y="1502229"/>
            <a:ext cx="67037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Heat Storage Concept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Henrik Stiesdal, 28 September, 2016</a:t>
            </a: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3692" y="6482863"/>
            <a:ext cx="234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7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consequence of the discharge technology …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1" y="1717100"/>
            <a:ext cx="2988565" cy="326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376096" y="2005216"/>
            <a:ext cx="557480" cy="436359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270342" y="1717100"/>
            <a:ext cx="4660370" cy="33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Discharge is through the synchronous generator of a conventional power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As a consequence, HT-TES can provide all types of ancillary services –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Voltage regulation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Frequency regulation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Spinning reserve and inertial response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Black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With trickle discharge the system is always on-line, also when being charged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37087" y="3648171"/>
            <a:ext cx="593889" cy="5184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Grp="1" noChangeAspect="1"/>
          </p:cNvGraphicFramePr>
          <p:nvPr>
            <p:extLst/>
          </p:nvPr>
        </p:nvGraphicFramePr>
        <p:xfrm>
          <a:off x="360000" y="1260000"/>
          <a:ext cx="8304202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HT-TES has significant cost advantage for longer-term storage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818908" y="2493818"/>
            <a:ext cx="2660073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Charge cost $20/MWh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1 charge-discharge cycle per </a:t>
            </a:r>
            <a:r>
              <a:rPr lang="da-DK" dirty="0" err="1"/>
              <a:t>day</a:t>
            </a: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Maximum  50% DoD (Depth of Discharge)</a:t>
            </a:r>
          </a:p>
        </p:txBody>
      </p:sp>
    </p:spTree>
    <p:extLst>
      <p:ext uri="{BB962C8B-B14F-4D97-AF65-F5344CB8AC3E}">
        <p14:creationId xmlns:p14="http://schemas.microsoft.com/office/powerpoint/2010/main" val="10698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Storage costs depend on charging costs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>
            <a:graphicFrameLocks noGrp="1" noChangeAspect="1"/>
          </p:cNvGraphicFramePr>
          <p:nvPr>
            <p:extLst/>
          </p:nvPr>
        </p:nvGraphicFramePr>
        <p:xfrm>
          <a:off x="359999" y="1260000"/>
          <a:ext cx="8269456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022638" y="2369123"/>
            <a:ext cx="2660073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24 h storage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 charge-discharge cycle per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DoD 50%</a:t>
            </a:r>
          </a:p>
        </p:txBody>
      </p:sp>
    </p:spTree>
    <p:extLst>
      <p:ext uri="{BB962C8B-B14F-4D97-AF65-F5344CB8AC3E}">
        <p14:creationId xmlns:p14="http://schemas.microsoft.com/office/powerpoint/2010/main" val="4625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Siemens relations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999" y="1440000"/>
            <a:ext cx="850142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719138" algn="l"/>
                <a:tab pos="10795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Siemens has partial ownership of IP for HT-TES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Fundamental aspects of HT-TES invented by Stiesdal while serving as CTO of Siemens Wind Power; IP owned by Siemens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aspects of Brayton cycle and storage unit invented and owned by Stiesdal as independent operator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Siemens has position as observer and, on a case-by-case basis, consultant on Stiesdal’s activities on HT-TES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Siemens is interested in discussing license arrangements for Siemens-owned technology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Siemens is also interested in discussing equipment supplies (compressors, turbines, generators, switchgear, </a:t>
            </a:r>
            <a:r>
              <a:rPr lang="en-US">
                <a:latin typeface="Arial" pitchFamily="34" charset="0"/>
                <a:cs typeface="Arial" pitchFamily="34" charset="0"/>
              </a:rPr>
              <a:t>control systems, etc</a:t>
            </a:r>
            <a:r>
              <a:rPr lang="en-US" dirty="0">
                <a:latin typeface="Arial" pitchFamily="34" charset="0"/>
                <a:cs typeface="Arial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2895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9574" y="1502229"/>
            <a:ext cx="6344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  <a:p>
            <a:pPr algn="ctr"/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Henrik Stiesdal</a:t>
            </a:r>
          </a:p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hst@stiesdal.com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2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High-Temperature Thermal Energy Storage (HT-TES) addresses the growing need for reliable, cost-effective bulk energy storage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999" y="1800000"/>
            <a:ext cx="8501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719138" algn="l"/>
                <a:tab pos="1079500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high flexibility in storage capacity at low cost impact – can store huge amounts of energy for days or weeks 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Addresses all relevant storage requirements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Uses proven, off-the-shelf technology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configured to take advantage of brownfield recycling of retiring coal and gas plants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also be configured to provide new capacity at greenfield sites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  <a:tab pos="1079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well suited for connection to district heating systems</a:t>
            </a:r>
          </a:p>
        </p:txBody>
      </p:sp>
    </p:spTree>
    <p:extLst>
      <p:ext uri="{BB962C8B-B14F-4D97-AF65-F5344CB8AC3E}">
        <p14:creationId xmlns:p14="http://schemas.microsoft.com/office/powerpoint/2010/main" val="148549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7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Fundamental arrangement of HT-TES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8" y="1731167"/>
            <a:ext cx="4438730" cy="48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412455" y="2157616"/>
            <a:ext cx="841325" cy="634084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>
            <a:off x="256239" y="1217280"/>
            <a:ext cx="353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Arial" pitchFamily="34" charset="0"/>
                <a:cs typeface="Arial" pitchFamily="34" charset="0"/>
              </a:rPr>
              <a:t>Charge     Discharge</a:t>
            </a:r>
          </a:p>
        </p:txBody>
      </p:sp>
      <p:cxnSp>
        <p:nvCxnSpPr>
          <p:cNvPr id="14" name="Lige pilforbindelse 13"/>
          <p:cNvCxnSpPr/>
          <p:nvPr/>
        </p:nvCxnSpPr>
        <p:spPr>
          <a:xfrm>
            <a:off x="1835729" y="1678945"/>
            <a:ext cx="16554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200820" y="1678940"/>
            <a:ext cx="1662614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1835729" y="1318715"/>
            <a:ext cx="0" cy="62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 rot="16200000">
            <a:off x="4046005" y="3635401"/>
            <a:ext cx="272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>
                <a:latin typeface="Arial" pitchFamily="34" charset="0"/>
                <a:cs typeface="Arial" pitchFamily="34" charset="0"/>
              </a:rPr>
              <a:t>Existing</a:t>
            </a:r>
            <a:r>
              <a:rPr lang="da-DK" sz="2000" b="1" dirty="0">
                <a:latin typeface="Arial" pitchFamily="34" charset="0"/>
                <a:cs typeface="Arial" pitchFamily="34" charset="0"/>
              </a:rPr>
              <a:t>     New</a:t>
            </a:r>
          </a:p>
        </p:txBody>
      </p:sp>
      <p:cxnSp>
        <p:nvCxnSpPr>
          <p:cNvPr id="19" name="Lige pilforbindelse 18"/>
          <p:cNvCxnSpPr/>
          <p:nvPr/>
        </p:nvCxnSpPr>
        <p:spPr>
          <a:xfrm>
            <a:off x="5188619" y="3618631"/>
            <a:ext cx="0" cy="939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3893122" y="3600398"/>
            <a:ext cx="17483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/>
          <p:nvPr/>
        </p:nvCxnSpPr>
        <p:spPr>
          <a:xfrm flipV="1">
            <a:off x="5188619" y="2611586"/>
            <a:ext cx="16" cy="1007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75696" y="2132745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89546" y="3158010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dirty="0">
                <a:latin typeface="Arial" pitchFamily="34" charset="0"/>
                <a:cs typeface="Arial" pitchFamily="34" charset="0"/>
              </a:rPr>
              <a:t>2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79851" y="3158005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dirty="0">
                <a:latin typeface="Arial" pitchFamily="34" charset="0"/>
                <a:cs typeface="Arial" pitchFamily="34" charset="0"/>
              </a:rPr>
              <a:t>4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62401" y="3158000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dirty="0">
                <a:latin typeface="Arial" pitchFamily="34" charset="0"/>
                <a:cs typeface="Arial" pitchFamily="34" charset="0"/>
              </a:rPr>
              <a:t>1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06336" y="3809185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71946" y="4404945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7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68351" y="4404940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dirty="0">
                <a:latin typeface="Arial" pitchFamily="34" charset="0"/>
                <a:cs typeface="Arial" pitchFamily="34" charset="0"/>
              </a:rPr>
              <a:t>6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14146" y="5180815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9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119596" y="4044700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0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999015" y="3310420"/>
            <a:ext cx="2646219" cy="33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Rock bed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Charging fan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Charging heater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Discharging fan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Heat recovery steam generator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Steam turbine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Generator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Condenser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Feed pump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Cooling arrangement, e.g. district heating</a:t>
            </a: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186431" y="6206080"/>
            <a:ext cx="401877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2760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7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principle of HT-TES - charging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8" y="1731167"/>
            <a:ext cx="4438730" cy="48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661845" y="2157616"/>
            <a:ext cx="841325" cy="634084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Bøjet pil 2"/>
          <p:cNvSpPr/>
          <p:nvPr/>
        </p:nvSpPr>
        <p:spPr>
          <a:xfrm rot="10800000">
            <a:off x="1647742" y="2847118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Bøjet pil 6"/>
          <p:cNvSpPr/>
          <p:nvPr/>
        </p:nvSpPr>
        <p:spPr>
          <a:xfrm>
            <a:off x="557500" y="1627254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Bøjet pil 7"/>
          <p:cNvSpPr/>
          <p:nvPr/>
        </p:nvSpPr>
        <p:spPr>
          <a:xfrm rot="16200000">
            <a:off x="504703" y="2777823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Bøjet pil 10"/>
          <p:cNvSpPr/>
          <p:nvPr/>
        </p:nvSpPr>
        <p:spPr>
          <a:xfrm rot="5400000">
            <a:off x="1719550" y="1680589"/>
            <a:ext cx="476330" cy="47105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417126" y="1717100"/>
            <a:ext cx="3222873" cy="9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a-DK" sz="1800" dirty="0">
                <a:latin typeface="Arial" pitchFamily="34" charset="0"/>
                <a:cs typeface="Arial" pitchFamily="34" charset="0"/>
              </a:rPr>
              <a:t>When storage system is charged, hot air is circulated through rock bed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7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principle of HT-TES – discharging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8" y="1731167"/>
            <a:ext cx="4438730" cy="48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661845" y="2157616"/>
            <a:ext cx="841325" cy="634084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Bøjet pil 2"/>
          <p:cNvSpPr/>
          <p:nvPr/>
        </p:nvSpPr>
        <p:spPr>
          <a:xfrm rot="16200000">
            <a:off x="1960162" y="2813518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Bøjet pil 10"/>
          <p:cNvSpPr/>
          <p:nvPr/>
        </p:nvSpPr>
        <p:spPr>
          <a:xfrm rot="5400000">
            <a:off x="3399760" y="1680589"/>
            <a:ext cx="476330" cy="47105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417126" y="1717100"/>
            <a:ext cx="3222873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a-DK" sz="1800" dirty="0">
                <a:latin typeface="Arial" pitchFamily="34" charset="0"/>
                <a:cs typeface="Arial" pitchFamily="34" charset="0"/>
              </a:rPr>
              <a:t>When storage system is discharged, hot air is circulated from rock bed through heat recovery steam generator replacing boiler in conventional steam power plant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øjet pil 11"/>
          <p:cNvSpPr/>
          <p:nvPr/>
        </p:nvSpPr>
        <p:spPr>
          <a:xfrm>
            <a:off x="2043400" y="1627249"/>
            <a:ext cx="476330" cy="47105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Bøjet pil 13"/>
          <p:cNvSpPr/>
          <p:nvPr/>
        </p:nvSpPr>
        <p:spPr>
          <a:xfrm flipH="1">
            <a:off x="2692006" y="3106562"/>
            <a:ext cx="476331" cy="44122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Nedadgående pil 4"/>
          <p:cNvSpPr/>
          <p:nvPr/>
        </p:nvSpPr>
        <p:spPr>
          <a:xfrm>
            <a:off x="3642360" y="3050780"/>
            <a:ext cx="236220" cy="472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Nedadgående pil 14"/>
          <p:cNvSpPr/>
          <p:nvPr/>
        </p:nvSpPr>
        <p:spPr>
          <a:xfrm>
            <a:off x="4058005" y="3923640"/>
            <a:ext cx="236220" cy="472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Bøjet pil 15"/>
          <p:cNvSpPr/>
          <p:nvPr/>
        </p:nvSpPr>
        <p:spPr>
          <a:xfrm rot="16200000">
            <a:off x="2555922" y="5529093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7" name="Bøjet pil 16"/>
          <p:cNvSpPr/>
          <p:nvPr/>
        </p:nvSpPr>
        <p:spPr>
          <a:xfrm rot="10800000">
            <a:off x="4204662" y="5570653"/>
            <a:ext cx="476330" cy="47105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Opadgående pil 3"/>
          <p:cNvSpPr/>
          <p:nvPr/>
        </p:nvSpPr>
        <p:spPr>
          <a:xfrm>
            <a:off x="2466807" y="3885540"/>
            <a:ext cx="225199" cy="47244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0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5" grpId="0" animBg="1"/>
      <p:bldP spid="15" grpId="0" animBg="1"/>
      <p:bldP spid="16" grpId="0" animBg="1"/>
      <p:bldP spid="1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Flexible HT-TES – Brayton Cycle</a:t>
            </a:r>
          </a:p>
        </p:txBody>
      </p:sp>
      <p:sp>
        <p:nvSpPr>
          <p:cNvPr id="1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80000" y="1440000"/>
            <a:ext cx="3960000" cy="31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Charge system </a:t>
            </a:r>
            <a:r>
              <a:rPr lang="en-US" altLang="da-DK" sz="1800" b="0" dirty="0">
                <a:latin typeface="Arial" pitchFamily="34" charset="0"/>
                <a:cs typeface="Arial" pitchFamily="34" charset="0"/>
              </a:rPr>
              <a:t>and storage unit same as for steam cycle, but operate at </a:t>
            </a:r>
            <a:r>
              <a:rPr lang="en-US" altLang="da-DK" sz="1800" dirty="0">
                <a:latin typeface="Arial" pitchFamily="34" charset="0"/>
                <a:cs typeface="Arial" pitchFamily="34" charset="0"/>
              </a:rPr>
              <a:t>higher temperature (800-900 °C)</a:t>
            </a:r>
            <a:endParaRPr lang="en-US" altLang="da-DK" sz="1800" b="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Discharge system based on gas turbine with intercooler and </a:t>
            </a:r>
            <a:r>
              <a:rPr lang="en-US" altLang="da-DK" sz="1800" dirty="0" err="1">
                <a:latin typeface="Arial" pitchFamily="34" charset="0"/>
                <a:cs typeface="Arial" pitchFamily="34" charset="0"/>
              </a:rPr>
              <a:t>recuperator</a:t>
            </a: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Target uses:  Peaker replacement, ancillary services, energy security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" y="1440000"/>
            <a:ext cx="3651564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1431505" y="1759631"/>
            <a:ext cx="619447" cy="468485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59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Flexible HT-TES – CAES Variant</a:t>
            </a:r>
          </a:p>
        </p:txBody>
      </p:sp>
      <p:sp>
        <p:nvSpPr>
          <p:cNvPr id="1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80000" y="1440000"/>
            <a:ext cx="3960000" cy="31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HT-TES can be applied in CAES variant, improving efficiency to &gt;70% by storing compressed 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Configuration similar to classical adiabatic CAES, but with high-efficiency thermal storage and low-cost tanks.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Target uses:  </a:t>
            </a:r>
            <a:r>
              <a:rPr lang="en-US" altLang="da-DK" sz="1800" dirty="0" err="1">
                <a:latin typeface="Arial" pitchFamily="34" charset="0"/>
                <a:cs typeface="Arial" pitchFamily="34" charset="0"/>
              </a:rPr>
              <a:t>Dispatchable</a:t>
            </a:r>
            <a:r>
              <a:rPr lang="en-US" altLang="da-DK" sz="1800" dirty="0">
                <a:latin typeface="Arial" pitchFamily="34" charset="0"/>
                <a:cs typeface="Arial" pitchFamily="34" charset="0"/>
              </a:rPr>
              <a:t> PV, reduced grid connection capacity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7" y="1440000"/>
            <a:ext cx="4458464" cy="3863520"/>
          </a:xfrm>
          <a:prstGeom prst="rect">
            <a:avLst/>
          </a:prstGeom>
        </p:spPr>
      </p:pic>
      <p:sp>
        <p:nvSpPr>
          <p:cNvPr id="7" name="Rektangel 10"/>
          <p:cNvSpPr/>
          <p:nvPr/>
        </p:nvSpPr>
        <p:spPr>
          <a:xfrm>
            <a:off x="1482305" y="4516358"/>
            <a:ext cx="619447" cy="468485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10"/>
          <p:cNvSpPr/>
          <p:nvPr/>
        </p:nvSpPr>
        <p:spPr>
          <a:xfrm>
            <a:off x="2691345" y="4526518"/>
            <a:ext cx="619447" cy="468485"/>
          </a:xfrm>
          <a:prstGeom prst="rect">
            <a:avLst/>
          </a:prstGeom>
          <a:gradFill>
            <a:gsLst>
              <a:gs pos="25000">
                <a:srgbClr val="FF0000"/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59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99" y="810000"/>
            <a:ext cx="85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Storage material</a:t>
            </a:r>
          </a:p>
        </p:txBody>
      </p:sp>
      <p:sp>
        <p:nvSpPr>
          <p:cNvPr id="1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65890" y="1440000"/>
            <a:ext cx="3474110" cy="395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All solids (metals, stone, concrete, etc.) have roughly same heat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Basalt rock has advantages of low cost and robustness to repeated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Energy density ~100 kWh/m3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>
                <a:latin typeface="Arial" pitchFamily="34" charset="0"/>
                <a:cs typeface="Arial" pitchFamily="34" charset="0"/>
              </a:rPr>
              <a:t>Hazelnut / walnut dimensions of pebbles provide optimum balance between heat transfer and pressure drop</a:t>
            </a:r>
          </a:p>
        </p:txBody>
      </p:sp>
      <p:pic>
        <p:nvPicPr>
          <p:cNvPr id="9" name="Picture 2" descr="http://i00.i.aliimg.com/img/pb/786/916/254/1277456837095_hz-myalibaba-web18_28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0" y="1545836"/>
            <a:ext cx="4337155" cy="32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1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60000" y="810000"/>
            <a:ext cx="886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15.000 MWh storage unit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660000" y="1440000"/>
            <a:ext cx="2276086" cy="45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355600" indent="-1778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533400" indent="-1778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7112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11684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1625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20828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25400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/>
              <a:t>Footprint 100x250 m, height 12 m</a:t>
            </a:r>
          </a:p>
          <a:p>
            <a:endParaRPr lang="en-US" alt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/>
              <a:t>175.000 m3 of crushed basalt rock placed in U-shape to facilitate inlet and outlet at same end</a:t>
            </a:r>
          </a:p>
          <a:p>
            <a:endParaRPr lang="en-US" alt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/>
              <a:t>1 m insulation top and bottom, 1 m earth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a-DK" sz="1800" dirty="0"/>
              <a:t>Heat loss ~0.5% per 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4276"/>
            <a:ext cx="6519346" cy="37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vEx3WU.UibDNCv1_7q.g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14754</TotalTime>
  <Words>616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Stiesdal, Henrik (WP CTO)</dc:creator>
  <cp:lastModifiedBy>Henrik Stiesdal</cp:lastModifiedBy>
  <cp:revision>500</cp:revision>
  <cp:lastPrinted>2016-01-22T14:59:16Z</cp:lastPrinted>
  <dcterms:created xsi:type="dcterms:W3CDTF">2015-02-17T21:53:53Z</dcterms:created>
  <dcterms:modified xsi:type="dcterms:W3CDTF">2016-09-21T13:25:31Z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452232042</vt:i4>
  </property>
  <property fmtid="{D5CDD505-2E9C-101B-9397-08002B2CF9AE}" pid="3" name="_NewReviewCycle">
    <vt:lpwstr/>
  </property>
  <property fmtid="{D5CDD505-2E9C-101B-9397-08002B2CF9AE}" pid="4" name="_EmailSubject">
    <vt:lpwstr>Comments on presentations for Ira. Next all-hands call (Sunday evening your time?). BOEM-Denmark MOU.</vt:lpwstr>
  </property>
  <property fmtid="{D5CDD505-2E9C-101B-9397-08002B2CF9AE}" pid="5" name="_AuthorEmail">
    <vt:lpwstr>hst@stiesdal.com</vt:lpwstr>
  </property>
  <property fmtid="{D5CDD505-2E9C-101B-9397-08002B2CF9AE}" pid="6" name="_AuthorEmailDisplayName">
    <vt:lpwstr>Henrik Stiesdal</vt:lpwstr>
  </property>
  <property fmtid="{D5CDD505-2E9C-101B-9397-08002B2CF9AE}" pid="7" name="_PreviousAdHocReviewCycleID">
    <vt:i4>-214866884</vt:i4>
  </property>
</Properties>
</file>